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5"/>
  </p:notesMasterIdLst>
  <p:sldIdLst>
    <p:sldId id="256" r:id="rId2"/>
    <p:sldId id="513" r:id="rId3"/>
    <p:sldId id="857" r:id="rId4"/>
    <p:sldId id="858" r:id="rId5"/>
    <p:sldId id="859" r:id="rId6"/>
    <p:sldId id="645" r:id="rId7"/>
    <p:sldId id="860" r:id="rId8"/>
    <p:sldId id="861" r:id="rId9"/>
    <p:sldId id="862" r:id="rId10"/>
    <p:sldId id="864" r:id="rId11"/>
    <p:sldId id="863" r:id="rId12"/>
    <p:sldId id="865" r:id="rId13"/>
    <p:sldId id="866" r:id="rId14"/>
    <p:sldId id="867" r:id="rId15"/>
    <p:sldId id="868" r:id="rId16"/>
    <p:sldId id="869" r:id="rId17"/>
    <p:sldId id="870" r:id="rId18"/>
    <p:sldId id="871" r:id="rId19"/>
    <p:sldId id="872" r:id="rId20"/>
    <p:sldId id="873" r:id="rId21"/>
    <p:sldId id="874" r:id="rId22"/>
    <p:sldId id="875" r:id="rId23"/>
    <p:sldId id="876" r:id="rId24"/>
    <p:sldId id="877" r:id="rId25"/>
    <p:sldId id="878" r:id="rId26"/>
    <p:sldId id="879" r:id="rId27"/>
    <p:sldId id="880" r:id="rId28"/>
    <p:sldId id="881" r:id="rId29"/>
    <p:sldId id="898" r:id="rId30"/>
    <p:sldId id="899" r:id="rId31"/>
    <p:sldId id="897" r:id="rId32"/>
    <p:sldId id="894" r:id="rId33"/>
    <p:sldId id="895" r:id="rId34"/>
    <p:sldId id="896" r:id="rId35"/>
    <p:sldId id="882" r:id="rId36"/>
    <p:sldId id="889" r:id="rId37"/>
    <p:sldId id="883" r:id="rId38"/>
    <p:sldId id="890" r:id="rId39"/>
    <p:sldId id="891" r:id="rId40"/>
    <p:sldId id="892" r:id="rId41"/>
    <p:sldId id="893" r:id="rId42"/>
    <p:sldId id="900" r:id="rId43"/>
    <p:sldId id="901" r:id="rId44"/>
    <p:sldId id="902" r:id="rId45"/>
    <p:sldId id="903" r:id="rId46"/>
    <p:sldId id="904" r:id="rId47"/>
    <p:sldId id="905" r:id="rId48"/>
    <p:sldId id="906" r:id="rId49"/>
    <p:sldId id="907" r:id="rId50"/>
    <p:sldId id="908" r:id="rId51"/>
    <p:sldId id="909" r:id="rId52"/>
    <p:sldId id="910" r:id="rId53"/>
    <p:sldId id="911" r:id="rId54"/>
    <p:sldId id="912" r:id="rId55"/>
    <p:sldId id="913" r:id="rId56"/>
    <p:sldId id="914" r:id="rId57"/>
    <p:sldId id="915" r:id="rId58"/>
    <p:sldId id="916" r:id="rId59"/>
    <p:sldId id="917" r:id="rId60"/>
    <p:sldId id="918" r:id="rId61"/>
    <p:sldId id="919" r:id="rId62"/>
    <p:sldId id="920" r:id="rId63"/>
    <p:sldId id="921" r:id="rId64"/>
    <p:sldId id="922" r:id="rId65"/>
    <p:sldId id="923" r:id="rId66"/>
    <p:sldId id="924" r:id="rId67"/>
    <p:sldId id="925" r:id="rId68"/>
    <p:sldId id="926" r:id="rId69"/>
    <p:sldId id="927" r:id="rId70"/>
    <p:sldId id="928" r:id="rId71"/>
    <p:sldId id="929" r:id="rId72"/>
    <p:sldId id="930" r:id="rId73"/>
    <p:sldId id="931" r:id="rId74"/>
    <p:sldId id="932" r:id="rId75"/>
    <p:sldId id="933" r:id="rId76"/>
    <p:sldId id="934" r:id="rId77"/>
    <p:sldId id="935" r:id="rId78"/>
    <p:sldId id="936" r:id="rId79"/>
    <p:sldId id="937" r:id="rId80"/>
    <p:sldId id="938" r:id="rId81"/>
    <p:sldId id="939" r:id="rId82"/>
    <p:sldId id="940" r:id="rId83"/>
    <p:sldId id="941" r:id="rId84"/>
    <p:sldId id="942" r:id="rId85"/>
    <p:sldId id="943" r:id="rId86"/>
    <p:sldId id="944" r:id="rId87"/>
    <p:sldId id="945" r:id="rId88"/>
    <p:sldId id="946" r:id="rId89"/>
    <p:sldId id="947" r:id="rId90"/>
    <p:sldId id="948" r:id="rId91"/>
    <p:sldId id="949" r:id="rId92"/>
    <p:sldId id="950" r:id="rId93"/>
    <p:sldId id="951" r:id="rId94"/>
    <p:sldId id="952" r:id="rId95"/>
    <p:sldId id="953" r:id="rId96"/>
    <p:sldId id="954" r:id="rId97"/>
    <p:sldId id="955" r:id="rId98"/>
    <p:sldId id="956" r:id="rId99"/>
    <p:sldId id="957" r:id="rId100"/>
    <p:sldId id="958" r:id="rId101"/>
    <p:sldId id="959" r:id="rId102"/>
    <p:sldId id="960" r:id="rId103"/>
    <p:sldId id="961" r:id="rId104"/>
    <p:sldId id="962" r:id="rId105"/>
    <p:sldId id="964" r:id="rId106"/>
    <p:sldId id="966" r:id="rId107"/>
    <p:sldId id="967" r:id="rId108"/>
    <p:sldId id="968" r:id="rId109"/>
    <p:sldId id="969" r:id="rId110"/>
    <p:sldId id="970" r:id="rId111"/>
    <p:sldId id="971" r:id="rId112"/>
    <p:sldId id="972" r:id="rId113"/>
    <p:sldId id="973" r:id="rId114"/>
    <p:sldId id="974" r:id="rId115"/>
    <p:sldId id="975" r:id="rId116"/>
    <p:sldId id="976" r:id="rId117"/>
    <p:sldId id="977" r:id="rId118"/>
    <p:sldId id="978" r:id="rId119"/>
    <p:sldId id="979" r:id="rId120"/>
    <p:sldId id="980" r:id="rId121"/>
    <p:sldId id="981" r:id="rId122"/>
    <p:sldId id="982" r:id="rId123"/>
    <p:sldId id="983" r:id="rId124"/>
    <p:sldId id="984" r:id="rId125"/>
    <p:sldId id="985" r:id="rId126"/>
    <p:sldId id="986" r:id="rId127"/>
    <p:sldId id="987" r:id="rId128"/>
    <p:sldId id="988" r:id="rId129"/>
    <p:sldId id="989" r:id="rId130"/>
    <p:sldId id="990" r:id="rId131"/>
    <p:sldId id="991" r:id="rId132"/>
    <p:sldId id="992" r:id="rId133"/>
    <p:sldId id="993" r:id="rId134"/>
    <p:sldId id="994" r:id="rId135"/>
    <p:sldId id="995" r:id="rId136"/>
    <p:sldId id="996" r:id="rId137"/>
    <p:sldId id="997" r:id="rId138"/>
    <p:sldId id="998" r:id="rId139"/>
    <p:sldId id="999" r:id="rId140"/>
    <p:sldId id="1000" r:id="rId141"/>
    <p:sldId id="1001" r:id="rId142"/>
    <p:sldId id="1002" r:id="rId143"/>
    <p:sldId id="1003" r:id="rId144"/>
    <p:sldId id="1004" r:id="rId145"/>
    <p:sldId id="1005" r:id="rId146"/>
    <p:sldId id="1006" r:id="rId147"/>
    <p:sldId id="1007" r:id="rId148"/>
    <p:sldId id="1008" r:id="rId149"/>
    <p:sldId id="1009" r:id="rId150"/>
    <p:sldId id="1010" r:id="rId151"/>
    <p:sldId id="1011" r:id="rId152"/>
    <p:sldId id="1012" r:id="rId153"/>
    <p:sldId id="1013" r:id="rId154"/>
    <p:sldId id="1014" r:id="rId155"/>
    <p:sldId id="1015" r:id="rId156"/>
    <p:sldId id="1016" r:id="rId157"/>
    <p:sldId id="1017" r:id="rId158"/>
    <p:sldId id="1018" r:id="rId159"/>
    <p:sldId id="1019" r:id="rId160"/>
    <p:sldId id="1020" r:id="rId161"/>
    <p:sldId id="1021" r:id="rId162"/>
    <p:sldId id="1022" r:id="rId163"/>
    <p:sldId id="1023" r:id="rId164"/>
    <p:sldId id="1024" r:id="rId165"/>
    <p:sldId id="1025" r:id="rId166"/>
    <p:sldId id="1026" r:id="rId167"/>
    <p:sldId id="1027" r:id="rId168"/>
    <p:sldId id="1029" r:id="rId169"/>
    <p:sldId id="1030" r:id="rId170"/>
    <p:sldId id="1031" r:id="rId171"/>
    <p:sldId id="1032" r:id="rId172"/>
    <p:sldId id="434" r:id="rId173"/>
    <p:sldId id="283" r:id="rId174"/>
  </p:sldIdLst>
  <p:sldSz cx="12192000" cy="6858000"/>
  <p:notesSz cx="6858000" cy="9144000"/>
  <p:custDataLst>
    <p:tags r:id="rId1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3" autoAdjust="0"/>
    <p:restoredTop sz="85915" autoAdjust="0"/>
  </p:normalViewPr>
  <p:slideViewPr>
    <p:cSldViewPr snapToGrid="0">
      <p:cViewPr varScale="1">
        <p:scale>
          <a:sx n="105" d="100"/>
          <a:sy n="105" d="100"/>
        </p:scale>
        <p:origin x="368" y="200"/>
      </p:cViewPr>
      <p:guideLst>
        <p:guide orient="horz" pos="2160"/>
        <p:guide pos="3840"/>
      </p:guideLst>
    </p:cSldViewPr>
  </p:slideViewPr>
  <p:outlineViewPr>
    <p:cViewPr>
      <p:scale>
        <a:sx n="33" d="100"/>
        <a:sy n="33" d="100"/>
      </p:scale>
      <p:origin x="0" y="122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gs" Target="tags/tag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3676CC-DE11-4864-9A2B-FE598FA6C5C0}" type="datetimeFigureOut">
              <a:rPr lang="zh-CN" altLang="en-US" smtClean="0"/>
              <a:t>2021/2/2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512A1C-5F36-441A-BFFC-3646EF3A82B6}" type="slidenum">
              <a:rPr lang="zh-CN" altLang="en-US" smtClean="0"/>
              <a:t>‹#›</a:t>
            </a:fld>
            <a:endParaRPr lang="zh-CN" altLang="en-US"/>
          </a:p>
        </p:txBody>
      </p:sp>
    </p:spTree>
    <p:extLst>
      <p:ext uri="{BB962C8B-B14F-4D97-AF65-F5344CB8AC3E}">
        <p14:creationId xmlns:p14="http://schemas.microsoft.com/office/powerpoint/2010/main" val="1850491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512A1C-5F36-441A-BFFC-3646EF3A82B6}" type="slidenum">
              <a:rPr lang="zh-CN" altLang="en-US" smtClean="0"/>
              <a:t>1</a:t>
            </a:fld>
            <a:endParaRPr lang="zh-CN" altLang="en-US"/>
          </a:p>
        </p:txBody>
      </p:sp>
    </p:spTree>
    <p:extLst>
      <p:ext uri="{BB962C8B-B14F-4D97-AF65-F5344CB8AC3E}">
        <p14:creationId xmlns:p14="http://schemas.microsoft.com/office/powerpoint/2010/main" val="326927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86</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87</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88</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90</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92</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93</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94</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95</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96</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8194"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97</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98</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99</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100</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102</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103</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104</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105</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106</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79</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107</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108</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109</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110</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112</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113</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114</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115</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116</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80</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117</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118</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119</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120</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122</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123</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124</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125</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126</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81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127</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128</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129</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131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132</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133</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134</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135</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136</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137</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82</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138</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139</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140</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142</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143</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144</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145</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146</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147</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83</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148</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149</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150</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151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152</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153</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154</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155</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156</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157</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84</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158</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160</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161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162</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163</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164</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165</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167</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168</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169</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85</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170</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171</a:t>
            </a:fld>
            <a:endParaRPr lang="zh-CN" altLang="en-US"/>
          </a:p>
        </p:txBody>
      </p:sp>
    </p:spTree>
    <p:extLst>
      <p:ext uri="{BB962C8B-B14F-4D97-AF65-F5344CB8AC3E}">
        <p14:creationId xmlns:p14="http://schemas.microsoft.com/office/powerpoint/2010/main" val="15746919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512A1C-5F36-441A-BFFC-3646EF3A82B6}" type="slidenum">
              <a:rPr lang="zh-CN" altLang="en-US" smtClean="0"/>
              <a:t>172</a:t>
            </a:fld>
            <a:endParaRPr lang="zh-CN" altLang="en-US"/>
          </a:p>
        </p:txBody>
      </p:sp>
    </p:spTree>
    <p:extLst>
      <p:ext uri="{BB962C8B-B14F-4D97-AF65-F5344CB8AC3E}">
        <p14:creationId xmlns:p14="http://schemas.microsoft.com/office/powerpoint/2010/main" val="1381706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grpSp>
        <p:nvGrpSpPr>
          <p:cNvPr id="8" name="组合 7">
            <a:extLst>
              <a:ext uri="{FF2B5EF4-FFF2-40B4-BE49-F238E27FC236}">
                <a16:creationId xmlns:a16="http://schemas.microsoft.com/office/drawing/2014/main" id="{9ADD8AC8-456D-9C43-BFA7-4EE75CE38133}"/>
              </a:ext>
            </a:extLst>
          </p:cNvPr>
          <p:cNvGrpSpPr/>
          <p:nvPr userDrawn="1"/>
        </p:nvGrpSpPr>
        <p:grpSpPr>
          <a:xfrm>
            <a:off x="3814011" y="379186"/>
            <a:ext cx="4463715" cy="1337036"/>
            <a:chOff x="3814011" y="379186"/>
            <a:chExt cx="4463715" cy="1337036"/>
          </a:xfrm>
        </p:grpSpPr>
        <p:sp>
          <p:nvSpPr>
            <p:cNvPr id="9" name="矩形 8">
              <a:extLst>
                <a:ext uri="{FF2B5EF4-FFF2-40B4-BE49-F238E27FC236}">
                  <a16:creationId xmlns:a16="http://schemas.microsoft.com/office/drawing/2014/main" id="{FA02EF5C-5DFD-2B49-9A3F-BEA34D087571}"/>
                </a:ext>
              </a:extLst>
            </p:cNvPr>
            <p:cNvSpPr/>
            <p:nvPr userDrawn="1"/>
          </p:nvSpPr>
          <p:spPr>
            <a:xfrm>
              <a:off x="3814011" y="697832"/>
              <a:ext cx="4463715" cy="846847"/>
            </a:xfrm>
            <a:prstGeom prst="rect">
              <a:avLst/>
            </a:prstGeom>
            <a:solidFill>
              <a:srgbClr val="116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6669523E-4A60-5548-A179-836966300E7A}"/>
                </a:ext>
              </a:extLst>
            </p:cNvPr>
            <p:cNvGrpSpPr/>
            <p:nvPr userDrawn="1"/>
          </p:nvGrpSpPr>
          <p:grpSpPr>
            <a:xfrm>
              <a:off x="4091306" y="379186"/>
              <a:ext cx="4009387" cy="1337036"/>
              <a:chOff x="4091306" y="4725938"/>
              <a:chExt cx="4009387" cy="1337036"/>
            </a:xfrm>
          </p:grpSpPr>
          <p:sp>
            <p:nvSpPr>
              <p:cNvPr id="11" name="圆角矩形 10">
                <a:extLst>
                  <a:ext uri="{FF2B5EF4-FFF2-40B4-BE49-F238E27FC236}">
                    <a16:creationId xmlns:a16="http://schemas.microsoft.com/office/drawing/2014/main" id="{A3AC8072-428C-2944-8520-3BBCFE472C77}"/>
                  </a:ext>
                </a:extLst>
              </p:cNvPr>
              <p:cNvSpPr/>
              <p:nvPr userDrawn="1"/>
            </p:nvSpPr>
            <p:spPr>
              <a:xfrm>
                <a:off x="4091306" y="5061021"/>
                <a:ext cx="4009387" cy="760591"/>
              </a:xfrm>
              <a:prstGeom prst="round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4" descr="C:\Users\wz\Desktop\黑马程序员横板logo.png">
                <a:extLst>
                  <a:ext uri="{FF2B5EF4-FFF2-40B4-BE49-F238E27FC236}">
                    <a16:creationId xmlns:a16="http://schemas.microsoft.com/office/drawing/2014/main" id="{70204E42-D9F6-DF44-81B8-1E2F63E6D26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80893" y="4725938"/>
                <a:ext cx="3030212" cy="133703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440539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269188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55882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EA79B1-94F2-44A5-8271-BE7A17D6686D}" type="datetimeFigureOut">
              <a:rPr lang="zh-CN" altLang="en-US" smtClean="0"/>
              <a:t>2021/2/2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383773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EA79B1-94F2-44A5-8271-BE7A17D6686D}" type="datetimeFigureOut">
              <a:rPr lang="zh-CN" altLang="en-US" smtClean="0"/>
              <a:t>2021/2/2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3665202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t>2021/2/2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77268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t>2021/2/2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grpSp>
        <p:nvGrpSpPr>
          <p:cNvPr id="6" name="组合 5">
            <a:extLst>
              <a:ext uri="{FF2B5EF4-FFF2-40B4-BE49-F238E27FC236}">
                <a16:creationId xmlns:a16="http://schemas.microsoft.com/office/drawing/2014/main" id="{AC516E8D-6DE7-6A48-9FB6-786059296E70}"/>
              </a:ext>
            </a:extLst>
          </p:cNvPr>
          <p:cNvGrpSpPr/>
          <p:nvPr userDrawn="1"/>
        </p:nvGrpSpPr>
        <p:grpSpPr>
          <a:xfrm>
            <a:off x="3404937" y="1166298"/>
            <a:ext cx="5029200" cy="1337036"/>
            <a:chOff x="3404937" y="1166298"/>
            <a:chExt cx="5029200" cy="1337036"/>
          </a:xfrm>
        </p:grpSpPr>
        <p:sp>
          <p:nvSpPr>
            <p:cNvPr id="7" name="矩形 6">
              <a:extLst>
                <a:ext uri="{FF2B5EF4-FFF2-40B4-BE49-F238E27FC236}">
                  <a16:creationId xmlns:a16="http://schemas.microsoft.com/office/drawing/2014/main" id="{EA511ED1-4CB9-064B-B6D9-5E6A383F8639}"/>
                </a:ext>
              </a:extLst>
            </p:cNvPr>
            <p:cNvSpPr/>
            <p:nvPr userDrawn="1"/>
          </p:nvSpPr>
          <p:spPr>
            <a:xfrm>
              <a:off x="3404937" y="1455821"/>
              <a:ext cx="5029200" cy="75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0C3817DF-69FE-5A46-BBDA-27568F168CC7}"/>
                </a:ext>
              </a:extLst>
            </p:cNvPr>
            <p:cNvGrpSpPr/>
            <p:nvPr userDrawn="1"/>
          </p:nvGrpSpPr>
          <p:grpSpPr>
            <a:xfrm>
              <a:off x="4253894" y="1166298"/>
              <a:ext cx="3684211" cy="1337036"/>
              <a:chOff x="4595113" y="304724"/>
              <a:chExt cx="3684211" cy="1337036"/>
            </a:xfrm>
          </p:grpSpPr>
          <p:sp>
            <p:nvSpPr>
              <p:cNvPr id="9" name="圆角矩形 8">
                <a:extLst>
                  <a:ext uri="{FF2B5EF4-FFF2-40B4-BE49-F238E27FC236}">
                    <a16:creationId xmlns:a16="http://schemas.microsoft.com/office/drawing/2014/main" id="{B199F15D-F172-7644-880F-5C72A53DB6CC}"/>
                  </a:ext>
                </a:extLst>
              </p:cNvPr>
              <p:cNvSpPr/>
              <p:nvPr userDrawn="1"/>
            </p:nvSpPr>
            <p:spPr>
              <a:xfrm>
                <a:off x="4595113" y="591646"/>
                <a:ext cx="3684211" cy="760591"/>
              </a:xfrm>
              <a:prstGeom prst="round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4" descr="C:\Users\wz\Desktop\黑马程序员横板logo.png">
                <a:extLst>
                  <a:ext uri="{FF2B5EF4-FFF2-40B4-BE49-F238E27FC236}">
                    <a16:creationId xmlns:a16="http://schemas.microsoft.com/office/drawing/2014/main" id="{CBEEA707-CD42-A044-B944-018D1BFB2AA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922112" y="304724"/>
                <a:ext cx="3030212" cy="133703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25923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t>2021/2/2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t>‹#›</a:t>
            </a:fld>
            <a:endParaRPr lang="zh-CN" altLang="en-US"/>
          </a:p>
        </p:txBody>
      </p:sp>
      <p:pic>
        <p:nvPicPr>
          <p:cNvPr id="7" name="图片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1715"/>
            <a:ext cx="12191999" cy="684847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pic>
        <p:nvPicPr>
          <p:cNvPr id="9" name="Picture 4">
            <a:extLst>
              <a:ext uri="{FF2B5EF4-FFF2-40B4-BE49-F238E27FC236}">
                <a16:creationId xmlns:a16="http://schemas.microsoft.com/office/drawing/2014/main" id="{D5A92A2B-9416-304C-B098-809CBF70F56F}"/>
              </a:ext>
            </a:extLst>
          </p:cNvPr>
          <p:cNvPicPr/>
          <p:nvPr userDrawn="1"/>
        </p:nvPicPr>
        <p:blipFill rotWithShape="1">
          <a:blip r:embed="rId12" cstate="print">
            <a:extLst>
              <a:ext uri="{28A0092B-C50C-407E-A947-70E740481C1C}">
                <a14:useLocalDpi xmlns:a14="http://schemas.microsoft.com/office/drawing/2010/main" val="0"/>
              </a:ext>
            </a:extLst>
          </a:blip>
          <a:srcRect t="19216" b="21496"/>
          <a:stretch/>
        </p:blipFill>
        <p:spPr bwMode="auto">
          <a:xfrm>
            <a:off x="8497887" y="235425"/>
            <a:ext cx="3029585" cy="792481"/>
          </a:xfrm>
          <a:prstGeom prst="rect">
            <a:avLst/>
          </a:prstGeom>
          <a:solidFill>
            <a:schemeClr val="bg1"/>
          </a:solidFill>
        </p:spPr>
      </p:pic>
    </p:spTree>
    <p:extLst>
      <p:ext uri="{BB962C8B-B14F-4D97-AF65-F5344CB8AC3E}">
        <p14:creationId xmlns:p14="http://schemas.microsoft.com/office/powerpoint/2010/main" val="634962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5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a:latin typeface="方正细倩简体"/>
                <a:ea typeface="方正细倩简体"/>
                <a:cs typeface="方正细倩简体"/>
              </a:rPr>
              <a:t>第</a:t>
            </a:r>
            <a:r>
              <a:rPr lang="en-US" altLang="zh-CN" b="1" dirty="0">
                <a:latin typeface="方正细倩简体"/>
                <a:ea typeface="方正细倩简体"/>
                <a:cs typeface="方正细倩简体"/>
              </a:rPr>
              <a:t>11</a:t>
            </a:r>
            <a:r>
              <a:rPr lang="zh-CN" altLang="en-US" b="1" dirty="0">
                <a:latin typeface="方正细倩简体"/>
                <a:ea typeface="方正细倩简体"/>
                <a:cs typeface="方正细倩简体"/>
              </a:rPr>
              <a:t>章 飞机大战（完整版）</a:t>
            </a:r>
            <a:endParaRPr lang="zh-CN" altLang="zh-CN" b="1" dirty="0"/>
          </a:p>
        </p:txBody>
      </p:sp>
      <p:sp>
        <p:nvSpPr>
          <p:cNvPr id="11" name="矩形 10"/>
          <p:cNvSpPr/>
          <p:nvPr/>
        </p:nvSpPr>
        <p:spPr>
          <a:xfrm>
            <a:off x="4618873" y="5283710"/>
            <a:ext cx="3101459" cy="874407"/>
          </a:xfrm>
          <a:prstGeom prst="rect">
            <a:avLst/>
          </a:prstGeom>
        </p:spPr>
        <p:txBody>
          <a:bodyPr wrap="square">
            <a:spAutoFit/>
          </a:bodyPr>
          <a:lstStyle/>
          <a:p>
            <a:pPr>
              <a:lnSpc>
                <a:spcPct val="150000"/>
              </a:lnSpc>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游戏规则</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面向对象思想</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p:txBody>
      </p:sp>
      <p:sp>
        <p:nvSpPr>
          <p:cNvPr id="12" name="矩形 11"/>
          <p:cNvSpPr/>
          <p:nvPr/>
        </p:nvSpPr>
        <p:spPr>
          <a:xfrm>
            <a:off x="7622908" y="5278653"/>
            <a:ext cx="3299788" cy="458908"/>
          </a:xfrm>
          <a:prstGeom prst="rect">
            <a:avLst/>
          </a:prstGeom>
        </p:spPr>
        <p:txBody>
          <a:bodyPr wrap="square">
            <a:spAutoFit/>
          </a:bodyPr>
          <a:lstStyle/>
          <a:p>
            <a:pPr>
              <a:lnSpc>
                <a:spcPct val="150000"/>
              </a:lnSpc>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pygame</a:t>
            </a:r>
            <a:r>
              <a:rPr lang="zh-CN" altLang="en-US" b="1" dirty="0">
                <a:solidFill>
                  <a:schemeClr val="accent1">
                    <a:lumMod val="75000"/>
                  </a:schemeClr>
                </a:solidFill>
                <a:latin typeface="微软雅黑" pitchFamily="34" charset="-122"/>
                <a:ea typeface="微软雅黑" pitchFamily="34" charset="-122"/>
                <a:sym typeface="微软雅黑" pitchFamily="34" charset="-122"/>
              </a:rPr>
              <a:t>模块的使用</a:t>
            </a:r>
            <a:endParaRPr lang="en-US" altLang="zh-CN" dirty="0">
              <a:solidFill>
                <a:schemeClr val="accent1">
                  <a:lumMod val="75000"/>
                </a:schemeClr>
              </a:solidFill>
              <a:latin typeface="微软雅黑" pitchFamily="34" charset="-122"/>
              <a:ea typeface="微软雅黑" pitchFamily="34" charset="-122"/>
              <a:sym typeface="微软雅黑" pitchFamily="34" charset="-122"/>
            </a:endParaRPr>
          </a:p>
        </p:txBody>
      </p:sp>
      <p:pic>
        <p:nvPicPr>
          <p:cNvPr id="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4" y="5031917"/>
            <a:ext cx="4305300"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45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489731"/>
            <a:ext cx="10954603"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2.</a:t>
            </a:r>
            <a:r>
              <a:rPr kumimoji="1" lang="zh-CN" altLang="en-US" sz="2400" b="1" dirty="0">
                <a:solidFill>
                  <a:srgbClr val="1353A2"/>
                </a:solidFill>
                <a:latin typeface="微软雅黑" pitchFamily="34" charset="-122"/>
                <a:ea typeface="微软雅黑" pitchFamily="34" charset="-122"/>
              </a:rPr>
              <a:t>英雄飞机</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英雄飞机是由玩家控制的飞机，是飞机大战游戏的主角，其相关说明具体如下。</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）英雄飞机在游戏开始时显示在屏幕下方的中央位置。</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2</a:t>
            </a:r>
            <a:r>
              <a:rPr kumimoji="1" lang="zh-CN" altLang="en-US" sz="2400" dirty="0">
                <a:solidFill>
                  <a:schemeClr val="bg1">
                    <a:lumMod val="50000"/>
                  </a:schemeClr>
                </a:solidFill>
                <a:latin typeface="微软雅黑" pitchFamily="34" charset="-122"/>
                <a:ea typeface="微软雅黑" pitchFamily="34" charset="-122"/>
              </a:rPr>
              <a:t>）英雄飞机在出场后的</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秒内处于无敌状态，此时它不会被任何敌机撞毁，也不会撞毁任何敌机。</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）玩家可以通过方向键（↑、↓、←、→）控制英雄飞机在屏幕范围内向上方、下方、左方和右方移动。</a:t>
            </a:r>
          </a:p>
        </p:txBody>
      </p:sp>
    </p:spTree>
    <p:extLst>
      <p:ext uri="{BB962C8B-B14F-4D97-AF65-F5344CB8AC3E}">
        <p14:creationId xmlns:p14="http://schemas.microsoft.com/office/powerpoint/2010/main" val="37450214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11.6.2 </a:t>
            </a:r>
            <a:r>
              <a:rPr lang="zh-CN" altLang="en-US" sz="3200" dirty="0">
                <a:solidFill>
                  <a:srgbClr val="1353A2"/>
                </a:solidFill>
                <a:latin typeface="微软雅黑" pitchFamily="34" charset="-122"/>
                <a:ea typeface="微软雅黑" pitchFamily="34" charset="-122"/>
                <a:cs typeface="+mn-cs"/>
              </a:rPr>
              <a:t>飞机类的设计与实现</a:t>
            </a:r>
          </a:p>
        </p:txBody>
      </p:sp>
      <p:sp>
        <p:nvSpPr>
          <p:cNvPr id="5" name="矩形 4"/>
          <p:cNvSpPr/>
          <p:nvPr/>
        </p:nvSpPr>
        <p:spPr>
          <a:xfrm>
            <a:off x="600502" y="1181923"/>
            <a:ext cx="10972799"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a:solidFill>
                  <a:srgbClr val="FF0000"/>
                </a:solidFill>
                <a:latin typeface="微软雅黑" pitchFamily="34" charset="-122"/>
                <a:ea typeface="微软雅黑" pitchFamily="34" charset="-122"/>
              </a:rPr>
              <a:t>2.</a:t>
            </a:r>
            <a:r>
              <a:rPr kumimoji="1" lang="zh-CN" altLang="en-US" sz="2400">
                <a:solidFill>
                  <a:srgbClr val="FF0000"/>
                </a:solidFill>
                <a:latin typeface="微软雅黑" pitchFamily="34" charset="-122"/>
                <a:ea typeface="微软雅黑" pitchFamily="34" charset="-122"/>
              </a:rPr>
              <a:t>改</a:t>
            </a:r>
            <a:r>
              <a:rPr kumimoji="1" lang="zh-CN" altLang="en-US" sz="2400" dirty="0">
                <a:solidFill>
                  <a:srgbClr val="FF0000"/>
                </a:solidFill>
                <a:latin typeface="微软雅黑" pitchFamily="34" charset="-122"/>
                <a:ea typeface="微软雅黑" pitchFamily="34" charset="-122"/>
              </a:rPr>
              <a:t>进飞机类</a:t>
            </a: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按照</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类的设计来改进飞机类的代码。</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使用改进后的</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类创建英雄飞机，并测试状态变化时显示的逐帧动画。</a:t>
            </a:r>
          </a:p>
        </p:txBody>
      </p:sp>
    </p:spTree>
    <p:extLst>
      <p:ext uri="{BB962C8B-B14F-4D97-AF65-F5344CB8AC3E}">
        <p14:creationId xmlns:p14="http://schemas.microsoft.com/office/powerpoint/2010/main" val="23553139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5" name="矩形 4"/>
          <p:cNvSpPr/>
          <p:nvPr/>
        </p:nvSpPr>
        <p:spPr>
          <a:xfrm>
            <a:off x="600502" y="1181923"/>
            <a:ext cx="10972799" cy="526297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敌机与英雄飞机属于不同的阵营，它们在游戏介绍的设定上具有很大的差异，比如敌机初始出现在游戏窗口上方的随机位置，各自以不同的速度飞入游戏窗口，飞出游戏窗口后会重新设置初始位置；而英雄飞机在游戏窗口上的位置由玩家控制。</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因此，需要以</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类为基础，分别派生表示敌机和英雄飞机的不同子类。本小节先</a:t>
            </a:r>
            <a:r>
              <a:rPr kumimoji="1" lang="zh-CN" altLang="en-US" sz="2400" dirty="0">
                <a:solidFill>
                  <a:srgbClr val="FF0000"/>
                </a:solidFill>
                <a:latin typeface="微软雅黑" pitchFamily="34" charset="-122"/>
                <a:ea typeface="微软雅黑" pitchFamily="34" charset="-122"/>
              </a:rPr>
              <a:t>从</a:t>
            </a:r>
            <a:r>
              <a:rPr kumimoji="1" lang="en-US" altLang="zh-CN" sz="2400" dirty="0">
                <a:solidFill>
                  <a:srgbClr val="FF0000"/>
                </a:solidFill>
                <a:latin typeface="微软雅黑" pitchFamily="34" charset="-122"/>
                <a:ea typeface="微软雅黑" pitchFamily="34" charset="-122"/>
              </a:rPr>
              <a:t>Plane</a:t>
            </a:r>
            <a:r>
              <a:rPr kumimoji="1" lang="zh-CN" altLang="en-US" sz="2400" dirty="0">
                <a:solidFill>
                  <a:srgbClr val="FF0000"/>
                </a:solidFill>
                <a:latin typeface="微软雅黑" pitchFamily="34" charset="-122"/>
                <a:ea typeface="微软雅黑" pitchFamily="34" charset="-122"/>
              </a:rPr>
              <a:t>类派生一个表示敌机的子类</a:t>
            </a:r>
            <a:r>
              <a:rPr kumimoji="1" lang="zh-CN" altLang="en-US"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1.</a:t>
            </a:r>
            <a:r>
              <a:rPr kumimoji="1" lang="zh-CN" altLang="en-US" sz="2000" dirty="0">
                <a:solidFill>
                  <a:schemeClr val="bg1">
                    <a:lumMod val="50000"/>
                  </a:schemeClr>
                </a:solidFill>
                <a:latin typeface="微软雅黑" pitchFamily="34" charset="-122"/>
                <a:ea typeface="微软雅黑" pitchFamily="34" charset="-122"/>
              </a:rPr>
              <a:t>设计敌机类</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2.</a:t>
            </a:r>
            <a:r>
              <a:rPr kumimoji="1" lang="zh-CN" altLang="en-US" sz="2000" dirty="0">
                <a:solidFill>
                  <a:schemeClr val="bg1">
                    <a:lumMod val="50000"/>
                  </a:schemeClr>
                </a:solidFill>
                <a:latin typeface="微软雅黑" pitchFamily="34" charset="-122"/>
                <a:ea typeface="微软雅黑" pitchFamily="34" charset="-122"/>
              </a:rPr>
              <a:t>实现敌机类的基本功能</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3.</a:t>
            </a:r>
            <a:r>
              <a:rPr kumimoji="1" lang="zh-CN" altLang="en-US" sz="2000" dirty="0">
                <a:solidFill>
                  <a:schemeClr val="bg1">
                    <a:lumMod val="50000"/>
                  </a:schemeClr>
                </a:solidFill>
                <a:latin typeface="微软雅黑" pitchFamily="34" charset="-122"/>
                <a:ea typeface="微软雅黑" pitchFamily="34" charset="-122"/>
              </a:rPr>
              <a:t>创建敌机</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4</a:t>
            </a:r>
            <a:r>
              <a:rPr kumimoji="1" lang="zh-CN" altLang="en-US" sz="2000" dirty="0">
                <a:solidFill>
                  <a:schemeClr val="bg1">
                    <a:lumMod val="50000"/>
                  </a:schemeClr>
                </a:solidFill>
                <a:latin typeface="微软雅黑" pitchFamily="34" charset="-122"/>
                <a:ea typeface="微软雅黑" pitchFamily="34" charset="-122"/>
              </a:rPr>
              <a:t>．设置敌机精灵的随机位置</a:t>
            </a:r>
          </a:p>
        </p:txBody>
      </p:sp>
    </p:spTree>
    <p:extLst>
      <p:ext uri="{BB962C8B-B14F-4D97-AF65-F5344CB8AC3E}">
        <p14:creationId xmlns:p14="http://schemas.microsoft.com/office/powerpoint/2010/main" val="27143902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5" name="矩形 4"/>
          <p:cNvSpPr/>
          <p:nvPr/>
        </p:nvSpPr>
        <p:spPr>
          <a:xfrm>
            <a:off x="600503" y="1591974"/>
            <a:ext cx="5336274"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．设计敌机类</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敌机起初出现在游戏窗口上方的随机位置，按各自的速度沿垂直方向向下飞行，进入游戏窗口。若敌机飞出了游戏窗口，它会被设置为初始状态，重新出现在游戏窗口上方的随机位置。</a:t>
            </a:r>
          </a:p>
          <a:p>
            <a:pPr defTabSz="720725">
              <a:lnSpc>
                <a:spcPct val="150000"/>
              </a:lnSpc>
            </a:pPr>
            <a:r>
              <a:rPr kumimoji="1" lang="zh-CN" altLang="en-US" sz="2400" dirty="0">
                <a:solidFill>
                  <a:srgbClr val="FF0000"/>
                </a:solidFill>
                <a:latin typeface="微软雅黑" pitchFamily="34" charset="-122"/>
                <a:ea typeface="微软雅黑" pitchFamily="34" charset="-122"/>
              </a:rPr>
              <a:t>敌机类</a:t>
            </a:r>
            <a:r>
              <a:rPr kumimoji="1" lang="en-US" altLang="zh-CN" sz="2400" dirty="0">
                <a:solidFill>
                  <a:srgbClr val="FF0000"/>
                </a:solidFill>
                <a:latin typeface="微软雅黑" pitchFamily="34" charset="-122"/>
                <a:ea typeface="微软雅黑" pitchFamily="34" charset="-122"/>
              </a:rPr>
              <a:t>Enemy</a:t>
            </a:r>
            <a:r>
              <a:rPr kumimoji="1" lang="zh-CN" altLang="en-US" sz="2400" dirty="0">
                <a:solidFill>
                  <a:schemeClr val="bg1">
                    <a:lumMod val="50000"/>
                  </a:schemeClr>
                </a:solidFill>
                <a:latin typeface="微软雅黑" pitchFamily="34" charset="-122"/>
                <a:ea typeface="微软雅黑" pitchFamily="34" charset="-122"/>
              </a:rPr>
              <a:t>的类图如图所示。</a:t>
            </a:r>
          </a:p>
        </p:txBody>
      </p:sp>
      <p:pic>
        <p:nvPicPr>
          <p:cNvPr id="99330" name="图片 34" descr="E:\Python学科\Python店销书\修改后稿子\飞机大战讲义3.0\images\019_敌机类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279" y="1879865"/>
            <a:ext cx="5162124" cy="368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5438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7" y="1115574"/>
            <a:ext cx="10981898"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Enemy</a:t>
            </a:r>
            <a:r>
              <a:rPr kumimoji="1" lang="zh-CN" altLang="zh-CN" sz="2400" dirty="0">
                <a:solidFill>
                  <a:schemeClr val="bg1">
                    <a:lumMod val="50000"/>
                  </a:schemeClr>
                </a:solidFill>
                <a:latin typeface="微软雅黑" pitchFamily="34" charset="-122"/>
                <a:ea typeface="微软雅黑" pitchFamily="34" charset="-122"/>
              </a:rPr>
              <a:t>类中包括两个属性：</a:t>
            </a:r>
            <a:r>
              <a:rPr kumimoji="1" lang="en-US" altLang="zh-CN" sz="2400" dirty="0">
                <a:solidFill>
                  <a:schemeClr val="bg1">
                    <a:lumMod val="50000"/>
                  </a:schemeClr>
                </a:solidFill>
                <a:latin typeface="微软雅黑" pitchFamily="34" charset="-122"/>
                <a:ea typeface="微软雅黑" pitchFamily="34" charset="-122"/>
              </a:rPr>
              <a:t>kind</a:t>
            </a:r>
            <a:r>
              <a:rPr kumimoji="1" lang="zh-CN" altLang="zh-CN" sz="2400" dirty="0">
                <a:solidFill>
                  <a:schemeClr val="bg1">
                    <a:lumMod val="50000"/>
                  </a:schemeClr>
                </a:solidFill>
                <a:latin typeface="微软雅黑" pitchFamily="34" charset="-122"/>
                <a:ea typeface="微软雅黑" pitchFamily="34" charset="-122"/>
              </a:rPr>
              <a:t>和</a:t>
            </a:r>
            <a:r>
              <a:rPr kumimoji="1" lang="en-US" altLang="zh-CN" sz="2400" dirty="0">
                <a:solidFill>
                  <a:schemeClr val="bg1">
                    <a:lumMod val="50000"/>
                  </a:schemeClr>
                </a:solidFill>
                <a:latin typeface="微软雅黑" pitchFamily="34" charset="-122"/>
                <a:ea typeface="微软雅黑" pitchFamily="34" charset="-122"/>
              </a:rPr>
              <a:t>max_speed</a:t>
            </a:r>
            <a:r>
              <a:rPr kumimoji="1" lang="zh-CN" altLang="zh-CN" sz="2400" dirty="0">
                <a:solidFill>
                  <a:schemeClr val="bg1">
                    <a:lumMod val="50000"/>
                  </a:schemeClr>
                </a:solidFill>
                <a:latin typeface="微软雅黑" pitchFamily="34" charset="-122"/>
                <a:ea typeface="微软雅黑" pitchFamily="34" charset="-122"/>
              </a:rPr>
              <a:t>，关于这两个属性的说明如表所示。</a:t>
            </a:r>
          </a:p>
        </p:txBody>
      </p:sp>
      <p:graphicFrame>
        <p:nvGraphicFramePr>
          <p:cNvPr id="4" name="表格 3"/>
          <p:cNvGraphicFramePr>
            <a:graphicFrameLocks noGrp="1"/>
          </p:cNvGraphicFramePr>
          <p:nvPr>
            <p:extLst>
              <p:ext uri="{D42A27DB-BD31-4B8C-83A1-F6EECF244321}">
                <p14:modId xmlns:p14="http://schemas.microsoft.com/office/powerpoint/2010/main" val="97472871"/>
              </p:ext>
            </p:extLst>
          </p:nvPr>
        </p:nvGraphicFramePr>
        <p:xfrm>
          <a:off x="1180011" y="2379925"/>
          <a:ext cx="9886570" cy="1669046"/>
        </p:xfrm>
        <a:graphic>
          <a:graphicData uri="http://schemas.openxmlformats.org/drawingml/2006/table">
            <a:tbl>
              <a:tblPr>
                <a:tableStyleId>{5C22544A-7EE6-4342-B048-85BDC9FD1C3A}</a:tableStyleId>
              </a:tblPr>
              <a:tblGrid>
                <a:gridCol w="2327464">
                  <a:extLst>
                    <a:ext uri="{9D8B030D-6E8A-4147-A177-3AD203B41FA5}">
                      <a16:colId xmlns:a16="http://schemas.microsoft.com/office/drawing/2014/main" val="20000"/>
                    </a:ext>
                  </a:extLst>
                </a:gridCol>
                <a:gridCol w="7559106">
                  <a:extLst>
                    <a:ext uri="{9D8B030D-6E8A-4147-A177-3AD203B41FA5}">
                      <a16:colId xmlns:a16="http://schemas.microsoft.com/office/drawing/2014/main" val="20001"/>
                    </a:ext>
                  </a:extLst>
                </a:gridCol>
              </a:tblGrid>
              <a:tr h="413899">
                <a:tc>
                  <a:txBody>
                    <a:bodyPr/>
                    <a:lstStyle/>
                    <a:p>
                      <a:pPr algn="ctr">
                        <a:lnSpc>
                          <a:spcPct val="115000"/>
                        </a:lnSpc>
                        <a:spcAft>
                          <a:spcPts val="0"/>
                        </a:spcAft>
                      </a:pPr>
                      <a:r>
                        <a:rPr lang="zh-CN" sz="2400" b="1" kern="0" dirty="0">
                          <a:solidFill>
                            <a:schemeClr val="bg1"/>
                          </a:solidFill>
                          <a:effectLst/>
                        </a:rPr>
                        <a:t>属性</a:t>
                      </a:r>
                      <a:endParaRPr lang="zh-CN" sz="2000" b="1" kern="100" dirty="0">
                        <a:solidFill>
                          <a:schemeClr val="bg1"/>
                        </a:solidFill>
                        <a:effectLst/>
                        <a:latin typeface="Times New Roman"/>
                        <a:ea typeface="宋体"/>
                      </a:endParaRPr>
                    </a:p>
                  </a:txBody>
                  <a:tcPr marL="132590" marR="132590" marT="0" marB="0" anchor="ctr">
                    <a:solidFill>
                      <a:srgbClr val="1353A2"/>
                    </a:solidFill>
                  </a:tcPr>
                </a:tc>
                <a:tc>
                  <a:txBody>
                    <a:bodyPr/>
                    <a:lstStyle/>
                    <a:p>
                      <a:pPr algn="ctr">
                        <a:lnSpc>
                          <a:spcPct val="115000"/>
                        </a:lnSpc>
                        <a:spcAft>
                          <a:spcPts val="0"/>
                        </a:spcAft>
                      </a:pPr>
                      <a:r>
                        <a:rPr lang="zh-CN" sz="2400" b="1" kern="0" dirty="0">
                          <a:solidFill>
                            <a:schemeClr val="bg1"/>
                          </a:solidFill>
                          <a:effectLst/>
                        </a:rPr>
                        <a:t>说明</a:t>
                      </a:r>
                      <a:endParaRPr lang="zh-CN" sz="2000" b="1" kern="100" dirty="0">
                        <a:solidFill>
                          <a:schemeClr val="bg1"/>
                        </a:solidFill>
                        <a:effectLst/>
                        <a:latin typeface="Times New Roman"/>
                        <a:ea typeface="宋体"/>
                      </a:endParaRPr>
                    </a:p>
                  </a:txBody>
                  <a:tcPr marL="132590" marR="132590" marT="0" marB="0" anchor="ctr">
                    <a:solidFill>
                      <a:srgbClr val="1353A2"/>
                    </a:solidFill>
                  </a:tcPr>
                </a:tc>
                <a:extLst>
                  <a:ext uri="{0D108BD9-81ED-4DB2-BD59-A6C34878D82A}">
                    <a16:rowId xmlns:a16="http://schemas.microsoft.com/office/drawing/2014/main" val="10000"/>
                  </a:ext>
                </a:extLst>
              </a:tr>
              <a:tr h="827798">
                <a:tc>
                  <a:txBody>
                    <a:bodyPr/>
                    <a:lstStyle/>
                    <a:p>
                      <a:pPr algn="ctr">
                        <a:lnSpc>
                          <a:spcPct val="115000"/>
                        </a:lnSpc>
                        <a:spcAft>
                          <a:spcPts val="0"/>
                        </a:spcAft>
                      </a:pPr>
                      <a:r>
                        <a:rPr lang="en-US" sz="2400" kern="100" dirty="0">
                          <a:effectLst/>
                          <a:latin typeface="微软雅黑" panose="020B0503020204020204" pitchFamily="34" charset="-122"/>
                          <a:ea typeface="微软雅黑" panose="020B0503020204020204" pitchFamily="34" charset="-122"/>
                        </a:rPr>
                        <a:t>kind</a:t>
                      </a:r>
                      <a:endParaRPr lang="zh-CN" sz="2000" kern="100" dirty="0">
                        <a:effectLst/>
                        <a:latin typeface="微软雅黑" panose="020B0503020204020204" pitchFamily="34" charset="-122"/>
                        <a:ea typeface="微软雅黑" panose="020B0503020204020204" pitchFamily="34" charset="-122"/>
                      </a:endParaRPr>
                    </a:p>
                  </a:txBody>
                  <a:tcPr marL="132590" marR="132590" marT="0" marB="0" anchor="ctr"/>
                </a:tc>
                <a:tc>
                  <a:txBody>
                    <a:bodyPr/>
                    <a:lstStyle/>
                    <a:p>
                      <a:pPr algn="l">
                        <a:lnSpc>
                          <a:spcPct val="115000"/>
                        </a:lnSpc>
                        <a:spcAft>
                          <a:spcPts val="0"/>
                        </a:spcAft>
                      </a:pPr>
                      <a:r>
                        <a:rPr lang="zh-CN" sz="2400" kern="100">
                          <a:effectLst/>
                          <a:latin typeface="微软雅黑" panose="020B0503020204020204" pitchFamily="34" charset="-122"/>
                          <a:ea typeface="微软雅黑" panose="020B0503020204020204" pitchFamily="34" charset="-122"/>
                        </a:rPr>
                        <a:t>敌机类型。</a:t>
                      </a:r>
                      <a:r>
                        <a:rPr lang="en-US" sz="2400" kern="100">
                          <a:effectLst/>
                          <a:latin typeface="微软雅黑" panose="020B0503020204020204" pitchFamily="34" charset="-122"/>
                          <a:ea typeface="微软雅黑" panose="020B0503020204020204" pitchFamily="34" charset="-122"/>
                        </a:rPr>
                        <a:t>0</a:t>
                      </a:r>
                      <a:r>
                        <a:rPr lang="zh-CN" sz="2400" kern="100">
                          <a:effectLst/>
                          <a:latin typeface="微软雅黑" panose="020B0503020204020204" pitchFamily="34" charset="-122"/>
                          <a:ea typeface="微软雅黑" panose="020B0503020204020204" pitchFamily="34" charset="-122"/>
                        </a:rPr>
                        <a:t>代表小敌机；</a:t>
                      </a:r>
                      <a:r>
                        <a:rPr lang="en-US" sz="2400" kern="100">
                          <a:effectLst/>
                          <a:latin typeface="微软雅黑" panose="020B0503020204020204" pitchFamily="34" charset="-122"/>
                          <a:ea typeface="微软雅黑" panose="020B0503020204020204" pitchFamily="34" charset="-122"/>
                        </a:rPr>
                        <a:t>1</a:t>
                      </a:r>
                      <a:r>
                        <a:rPr lang="zh-CN" sz="2400" kern="100">
                          <a:effectLst/>
                          <a:latin typeface="微软雅黑" panose="020B0503020204020204" pitchFamily="34" charset="-122"/>
                          <a:ea typeface="微软雅黑" panose="020B0503020204020204" pitchFamily="34" charset="-122"/>
                        </a:rPr>
                        <a:t>代表中敌机；</a:t>
                      </a:r>
                      <a:r>
                        <a:rPr lang="en-US" sz="2400" kern="100">
                          <a:effectLst/>
                          <a:latin typeface="微软雅黑" panose="020B0503020204020204" pitchFamily="34" charset="-122"/>
                          <a:ea typeface="微软雅黑" panose="020B0503020204020204" pitchFamily="34" charset="-122"/>
                        </a:rPr>
                        <a:t>2</a:t>
                      </a:r>
                      <a:r>
                        <a:rPr lang="zh-CN" sz="2400" kern="100">
                          <a:effectLst/>
                          <a:latin typeface="微软雅黑" panose="020B0503020204020204" pitchFamily="34" charset="-122"/>
                          <a:ea typeface="微软雅黑" panose="020B0503020204020204" pitchFamily="34" charset="-122"/>
                        </a:rPr>
                        <a:t>代表大敌机</a:t>
                      </a:r>
                      <a:endParaRPr lang="zh-CN" sz="2000" kern="100">
                        <a:effectLst/>
                        <a:latin typeface="微软雅黑" panose="020B0503020204020204" pitchFamily="34" charset="-122"/>
                        <a:ea typeface="微软雅黑" panose="020B0503020204020204" pitchFamily="34" charset="-122"/>
                      </a:endParaRPr>
                    </a:p>
                  </a:txBody>
                  <a:tcPr marL="132590" marR="132590" marT="0" marB="0" anchor="ctr"/>
                </a:tc>
                <a:extLst>
                  <a:ext uri="{0D108BD9-81ED-4DB2-BD59-A6C34878D82A}">
                    <a16:rowId xmlns:a16="http://schemas.microsoft.com/office/drawing/2014/main" val="10001"/>
                  </a:ext>
                </a:extLst>
              </a:tr>
              <a:tr h="413899">
                <a:tc>
                  <a:txBody>
                    <a:bodyPr/>
                    <a:lstStyle/>
                    <a:p>
                      <a:pPr algn="ctr">
                        <a:lnSpc>
                          <a:spcPct val="115000"/>
                        </a:lnSpc>
                        <a:spcAft>
                          <a:spcPts val="0"/>
                        </a:spcAft>
                      </a:pPr>
                      <a:r>
                        <a:rPr lang="en-US" sz="2400" kern="100">
                          <a:effectLst/>
                          <a:latin typeface="微软雅黑" panose="020B0503020204020204" pitchFamily="34" charset="-122"/>
                          <a:ea typeface="微软雅黑" panose="020B0503020204020204" pitchFamily="34" charset="-122"/>
                        </a:rPr>
                        <a:t>max_speed</a:t>
                      </a:r>
                      <a:endParaRPr lang="zh-CN" sz="2000" kern="100">
                        <a:effectLst/>
                        <a:latin typeface="微软雅黑" panose="020B0503020204020204" pitchFamily="34" charset="-122"/>
                        <a:ea typeface="微软雅黑" panose="020B0503020204020204" pitchFamily="34" charset="-122"/>
                      </a:endParaRPr>
                    </a:p>
                  </a:txBody>
                  <a:tcPr marL="132590" marR="132590" marT="0" marB="0" anchor="ctr"/>
                </a:tc>
                <a:tc>
                  <a:txBody>
                    <a:bodyPr/>
                    <a:lstStyle/>
                    <a:p>
                      <a:pPr algn="l">
                        <a:lnSpc>
                          <a:spcPct val="115000"/>
                        </a:lnSpc>
                        <a:spcAft>
                          <a:spcPts val="0"/>
                        </a:spcAft>
                      </a:pPr>
                      <a:r>
                        <a:rPr lang="zh-CN" sz="2400" kern="100" dirty="0">
                          <a:effectLst/>
                          <a:latin typeface="微软雅黑" panose="020B0503020204020204" pitchFamily="34" charset="-122"/>
                          <a:ea typeface="微软雅黑" panose="020B0503020204020204" pitchFamily="34" charset="-122"/>
                        </a:rPr>
                        <a:t>最大速度</a:t>
                      </a:r>
                      <a:endParaRPr lang="zh-CN" sz="2000" kern="100" dirty="0">
                        <a:effectLst/>
                        <a:latin typeface="微软雅黑" panose="020B0503020204020204" pitchFamily="34" charset="-122"/>
                        <a:ea typeface="微软雅黑" panose="020B0503020204020204" pitchFamily="34" charset="-122"/>
                      </a:endParaRPr>
                    </a:p>
                  </a:txBody>
                  <a:tcPr marL="132590" marR="13259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689620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7" y="1115574"/>
            <a:ext cx="10981898"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．设计敌机类</a:t>
            </a:r>
            <a:endParaRPr kumimoji="1" lang="en-US" altLang="zh-CN" sz="2400" dirty="0">
              <a:solidFill>
                <a:srgbClr val="FF0000"/>
              </a:solidFill>
              <a:latin typeface="微软雅黑" pitchFamily="34" charset="-122"/>
              <a:ea typeface="微软雅黑" pitchFamily="34" charset="-122"/>
            </a:endParaRP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Enemy</a:t>
            </a:r>
            <a:r>
              <a:rPr kumimoji="1" lang="zh-CN" altLang="en-US" sz="2400" dirty="0">
                <a:solidFill>
                  <a:schemeClr val="bg1">
                    <a:lumMod val="50000"/>
                  </a:schemeClr>
                </a:solidFill>
                <a:latin typeface="微软雅黑" pitchFamily="34" charset="-122"/>
                <a:ea typeface="微软雅黑" pitchFamily="34" charset="-122"/>
              </a:rPr>
              <a:t>类需要重写父类的</a:t>
            </a:r>
            <a:r>
              <a:rPr kumimoji="1" lang="en-US" altLang="zh-CN" sz="2400" dirty="0">
                <a:solidFill>
                  <a:schemeClr val="bg1">
                    <a:lumMod val="50000"/>
                  </a:schemeClr>
                </a:solidFill>
                <a:latin typeface="微软雅黑" pitchFamily="34" charset="-122"/>
                <a:ea typeface="微软雅黑" pitchFamily="34" charset="-122"/>
              </a:rPr>
              <a:t>reset_plane()</a:t>
            </a:r>
            <a:r>
              <a:rPr kumimoji="1" lang="zh-CN" altLang="en-US" sz="2400" dirty="0">
                <a:solidFill>
                  <a:schemeClr val="bg1">
                    <a:lumMod val="50000"/>
                  </a:schemeClr>
                </a:solidFill>
                <a:latin typeface="微软雅黑" pitchFamily="34" charset="-122"/>
                <a:ea typeface="微软雅黑" pitchFamily="34" charset="-122"/>
              </a:rPr>
              <a:t>方法和</a:t>
            </a:r>
            <a:r>
              <a:rPr kumimoji="1" lang="en-US" altLang="zh-CN" sz="2400" dirty="0">
                <a:solidFill>
                  <a:schemeClr val="bg1">
                    <a:lumMod val="50000"/>
                  </a:schemeClr>
                </a:solidFill>
                <a:latin typeface="微软雅黑" pitchFamily="34" charset="-122"/>
                <a:ea typeface="微软雅黑" pitchFamily="34" charset="-122"/>
              </a:rPr>
              <a:t>update()</a:t>
            </a:r>
            <a:r>
              <a:rPr kumimoji="1" lang="zh-CN" altLang="en-US" sz="2400" dirty="0">
                <a:solidFill>
                  <a:schemeClr val="bg1">
                    <a:lumMod val="50000"/>
                  </a:schemeClr>
                </a:solidFill>
                <a:latin typeface="微软雅黑" pitchFamily="34" charset="-122"/>
                <a:ea typeface="微软雅黑" pitchFamily="34" charset="-122"/>
              </a:rPr>
              <a:t>方法，关于这两个方法的说明如表所示。</a:t>
            </a:r>
            <a:endParaRPr kumimoji="1" lang="zh-CN" altLang="zh-CN" sz="2400" dirty="0">
              <a:solidFill>
                <a:schemeClr val="bg1">
                  <a:lumMod val="50000"/>
                </a:schemeClr>
              </a:solidFill>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56994366"/>
              </p:ext>
            </p:extLst>
          </p:nvPr>
        </p:nvGraphicFramePr>
        <p:xfrm>
          <a:off x="1180011" y="2939493"/>
          <a:ext cx="9886570" cy="1879358"/>
        </p:xfrm>
        <a:graphic>
          <a:graphicData uri="http://schemas.openxmlformats.org/drawingml/2006/table">
            <a:tbl>
              <a:tblPr>
                <a:tableStyleId>{5C22544A-7EE6-4342-B048-85BDC9FD1C3A}</a:tableStyleId>
              </a:tblPr>
              <a:tblGrid>
                <a:gridCol w="1918031">
                  <a:extLst>
                    <a:ext uri="{9D8B030D-6E8A-4147-A177-3AD203B41FA5}">
                      <a16:colId xmlns:a16="http://schemas.microsoft.com/office/drawing/2014/main" val="20000"/>
                    </a:ext>
                  </a:extLst>
                </a:gridCol>
                <a:gridCol w="7968539">
                  <a:extLst>
                    <a:ext uri="{9D8B030D-6E8A-4147-A177-3AD203B41FA5}">
                      <a16:colId xmlns:a16="http://schemas.microsoft.com/office/drawing/2014/main" val="20001"/>
                    </a:ext>
                  </a:extLst>
                </a:gridCol>
              </a:tblGrid>
              <a:tr h="413899">
                <a:tc>
                  <a:txBody>
                    <a:bodyPr/>
                    <a:lstStyle/>
                    <a:p>
                      <a:pPr algn="ctr">
                        <a:lnSpc>
                          <a:spcPct val="115000"/>
                        </a:lnSpc>
                        <a:spcAft>
                          <a:spcPts val="0"/>
                        </a:spcAft>
                      </a:pPr>
                      <a:r>
                        <a:rPr lang="zh-CN" altLang="en-US" sz="2000" b="1" kern="100" dirty="0">
                          <a:solidFill>
                            <a:schemeClr val="bg1"/>
                          </a:solidFill>
                          <a:effectLst/>
                          <a:latin typeface="Times New Roman"/>
                          <a:ea typeface="宋体"/>
                        </a:rPr>
                        <a:t>方法</a:t>
                      </a:r>
                      <a:endParaRPr lang="zh-CN" sz="2000" b="1" kern="100" dirty="0">
                        <a:solidFill>
                          <a:schemeClr val="bg1"/>
                        </a:solidFill>
                        <a:effectLst/>
                        <a:latin typeface="Times New Roman"/>
                        <a:ea typeface="宋体"/>
                      </a:endParaRPr>
                    </a:p>
                  </a:txBody>
                  <a:tcPr marL="132590" marR="132590" marT="0" marB="0" anchor="ctr">
                    <a:solidFill>
                      <a:srgbClr val="1353A2"/>
                    </a:solidFill>
                  </a:tcPr>
                </a:tc>
                <a:tc>
                  <a:txBody>
                    <a:bodyPr/>
                    <a:lstStyle/>
                    <a:p>
                      <a:pPr algn="ctr">
                        <a:lnSpc>
                          <a:spcPct val="115000"/>
                        </a:lnSpc>
                        <a:spcAft>
                          <a:spcPts val="0"/>
                        </a:spcAft>
                      </a:pPr>
                      <a:r>
                        <a:rPr lang="zh-CN" sz="2400" b="1" kern="0" dirty="0">
                          <a:solidFill>
                            <a:schemeClr val="bg1"/>
                          </a:solidFill>
                          <a:effectLst/>
                        </a:rPr>
                        <a:t>说明</a:t>
                      </a:r>
                      <a:endParaRPr lang="zh-CN" sz="2000" b="1" kern="100" dirty="0">
                        <a:solidFill>
                          <a:schemeClr val="bg1"/>
                        </a:solidFill>
                        <a:effectLst/>
                        <a:latin typeface="Times New Roman"/>
                        <a:ea typeface="宋体"/>
                      </a:endParaRPr>
                    </a:p>
                  </a:txBody>
                  <a:tcPr marL="132590" marR="132590" marT="0" marB="0" anchor="ctr">
                    <a:solidFill>
                      <a:srgbClr val="1353A2"/>
                    </a:solidFill>
                  </a:tcPr>
                </a:tc>
                <a:extLst>
                  <a:ext uri="{0D108BD9-81ED-4DB2-BD59-A6C34878D82A}">
                    <a16:rowId xmlns:a16="http://schemas.microsoft.com/office/drawing/2014/main" val="10000"/>
                  </a:ext>
                </a:extLst>
              </a:tr>
              <a:tr h="827798">
                <a:tc>
                  <a:txBody>
                    <a:bodyPr/>
                    <a:lstStyle/>
                    <a:p>
                      <a:pPr algn="ctr">
                        <a:lnSpc>
                          <a:spcPct val="115000"/>
                        </a:lnSpc>
                        <a:spcAft>
                          <a:spcPts val="0"/>
                        </a:spcAft>
                      </a:pPr>
                      <a:r>
                        <a:rPr lang="en-US" sz="1800" kern="100">
                          <a:effectLst/>
                          <a:latin typeface="微软雅黑" panose="020B0503020204020204" pitchFamily="34" charset="-122"/>
                          <a:ea typeface="微软雅黑" panose="020B0503020204020204" pitchFamily="34" charset="-122"/>
                        </a:rPr>
                        <a:t>reset_plane()</a:t>
                      </a:r>
                      <a:endParaRPr lang="zh-CN" sz="1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800" kern="100">
                          <a:effectLst/>
                          <a:latin typeface="微软雅黑" panose="020B0503020204020204" pitchFamily="34" charset="-122"/>
                          <a:ea typeface="微软雅黑" panose="020B0503020204020204" pitchFamily="34" charset="-122"/>
                        </a:rPr>
                        <a:t>重置飞机。敌机被摧毁或者飞出游戏窗口后，重新设置飞机的位置以及速度</a:t>
                      </a:r>
                      <a:endParaRPr lang="zh-CN" sz="14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413899">
                <a:tc>
                  <a:txBody>
                    <a:bodyPr/>
                    <a:lstStyle/>
                    <a:p>
                      <a:pPr algn="ctr">
                        <a:lnSpc>
                          <a:spcPct val="115000"/>
                        </a:lnSpc>
                        <a:spcAft>
                          <a:spcPts val="0"/>
                        </a:spcAft>
                      </a:pPr>
                      <a:r>
                        <a:rPr lang="en-US" sz="1800" kern="100">
                          <a:effectLst/>
                          <a:latin typeface="微软雅黑" panose="020B0503020204020204" pitchFamily="34" charset="-122"/>
                          <a:ea typeface="微软雅黑" panose="020B0503020204020204" pitchFamily="34" charset="-122"/>
                        </a:rPr>
                        <a:t>update()</a:t>
                      </a:r>
                      <a:endParaRPr lang="zh-CN" sz="1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800" kern="100" dirty="0">
                          <a:effectLst/>
                          <a:latin typeface="微软雅黑" panose="020B0503020204020204" pitchFamily="34" charset="-122"/>
                          <a:ea typeface="微软雅黑" panose="020B0503020204020204" pitchFamily="34" charset="-122"/>
                        </a:rPr>
                        <a:t>更新飞机。调用父类方法设置飞机的显示图像，然后根据速度修改飞机的矩形区域，最后判断是否飞出游戏窗口，飞出游戏窗口则重置飞机</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22826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7" y="1115574"/>
            <a:ext cx="10981898"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．实现敌机类的基本功能</a:t>
            </a:r>
            <a:endParaRPr kumimoji="1" lang="en-US" altLang="zh-CN" sz="2400" dirty="0">
              <a:solidFill>
                <a:srgbClr val="FF0000"/>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game_items</a:t>
            </a:r>
            <a:r>
              <a:rPr kumimoji="1" lang="zh-CN" altLang="en-US" sz="2400" dirty="0">
                <a:solidFill>
                  <a:schemeClr val="bg1">
                    <a:lumMod val="50000"/>
                  </a:schemeClr>
                </a:solidFill>
                <a:latin typeface="微软雅黑" pitchFamily="34" charset="-122"/>
                <a:ea typeface="微软雅黑" pitchFamily="34" charset="-122"/>
              </a:rPr>
              <a:t>模块的顶部导入</a:t>
            </a:r>
            <a:r>
              <a:rPr kumimoji="1" lang="en-US" altLang="zh-CN" sz="2400" dirty="0">
                <a:solidFill>
                  <a:schemeClr val="bg1">
                    <a:lumMod val="50000"/>
                  </a:schemeClr>
                </a:solidFill>
                <a:latin typeface="微软雅黑" pitchFamily="34" charset="-122"/>
                <a:ea typeface="微软雅黑" pitchFamily="34" charset="-122"/>
              </a:rPr>
              <a:t>random</a:t>
            </a:r>
            <a:r>
              <a:rPr kumimoji="1" lang="zh-CN" altLang="en-US" sz="2400" dirty="0">
                <a:solidFill>
                  <a:schemeClr val="bg1">
                    <a:lumMod val="50000"/>
                  </a:schemeClr>
                </a:solidFill>
                <a:latin typeface="微软雅黑" pitchFamily="34" charset="-122"/>
                <a:ea typeface="微软雅黑" pitchFamily="34" charset="-122"/>
              </a:rPr>
              <a:t>模块，以方便使用随机数。</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game_items</a:t>
            </a:r>
            <a:r>
              <a:rPr kumimoji="1" lang="zh-CN" altLang="en-US" sz="2400" dirty="0">
                <a:solidFill>
                  <a:schemeClr val="bg1">
                    <a:lumMod val="50000"/>
                  </a:schemeClr>
                </a:solidFill>
                <a:latin typeface="微软雅黑" pitchFamily="34" charset="-122"/>
                <a:ea typeface="微软雅黑" pitchFamily="34" charset="-122"/>
              </a:rPr>
              <a:t>模块中定义继承</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Enemy</a:t>
            </a:r>
            <a:r>
              <a:rPr kumimoji="1" lang="zh-CN" altLang="en-US" sz="2400" dirty="0">
                <a:solidFill>
                  <a:schemeClr val="bg1">
                    <a:lumMod val="50000"/>
                  </a:schemeClr>
                </a:solidFill>
                <a:latin typeface="微软雅黑" pitchFamily="34" charset="-122"/>
                <a:ea typeface="微软雅黑" pitchFamily="34" charset="-122"/>
              </a:rPr>
              <a:t>类。</a:t>
            </a:r>
            <a:endParaRPr kumimoji="1" lang="zh-CN"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3350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7" y="1115574"/>
            <a:ext cx="10981898"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3</a:t>
            </a:r>
            <a:r>
              <a:rPr kumimoji="1" lang="zh-CN" altLang="en-US" sz="2400" dirty="0">
                <a:solidFill>
                  <a:srgbClr val="FF0000"/>
                </a:solidFill>
                <a:latin typeface="微软雅黑" pitchFamily="34" charset="-122"/>
                <a:ea typeface="微软雅黑" pitchFamily="34" charset="-122"/>
              </a:rPr>
              <a:t>．创建敌机</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敌机通过</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类中的</a:t>
            </a:r>
            <a:r>
              <a:rPr kumimoji="1" lang="en-US" altLang="zh-CN" sz="2400" dirty="0">
                <a:solidFill>
                  <a:schemeClr val="bg1">
                    <a:lumMod val="50000"/>
                  </a:schemeClr>
                </a:solidFill>
                <a:latin typeface="微软雅黑" pitchFamily="34" charset="-122"/>
                <a:ea typeface="微软雅黑" pitchFamily="34" charset="-122"/>
              </a:rPr>
              <a:t>create_enemies()</a:t>
            </a:r>
            <a:r>
              <a:rPr kumimoji="1" lang="zh-CN" altLang="en-US" sz="2400" dirty="0">
                <a:solidFill>
                  <a:schemeClr val="bg1">
                    <a:lumMod val="50000"/>
                  </a:schemeClr>
                </a:solidFill>
                <a:latin typeface="微软雅黑" pitchFamily="34" charset="-122"/>
                <a:ea typeface="微软雅黑" pitchFamily="34" charset="-122"/>
              </a:rPr>
              <a:t>方法创建，</a:t>
            </a:r>
            <a:r>
              <a:rPr kumimoji="1" lang="en-US" altLang="zh-CN" sz="2400" dirty="0">
                <a:solidFill>
                  <a:schemeClr val="bg1">
                    <a:lumMod val="50000"/>
                  </a:schemeClr>
                </a:solidFill>
                <a:latin typeface="微软雅黑" pitchFamily="34" charset="-122"/>
                <a:ea typeface="微软雅黑" pitchFamily="34" charset="-122"/>
              </a:rPr>
              <a:t>create_enemies()</a:t>
            </a:r>
            <a:r>
              <a:rPr kumimoji="1" lang="zh-CN" altLang="en-US" sz="2400" dirty="0">
                <a:solidFill>
                  <a:schemeClr val="bg1">
                    <a:lumMod val="50000"/>
                  </a:schemeClr>
                </a:solidFill>
                <a:latin typeface="微软雅黑" pitchFamily="34" charset="-122"/>
                <a:ea typeface="微软雅黑" pitchFamily="34" charset="-122"/>
              </a:rPr>
              <a:t>方法会根据不同的游戏级别来创建不同数量的敌机。关卡和敌机的数量关系如表所示。</a:t>
            </a:r>
          </a:p>
        </p:txBody>
      </p:sp>
      <p:graphicFrame>
        <p:nvGraphicFramePr>
          <p:cNvPr id="3" name="表格 2"/>
          <p:cNvGraphicFramePr>
            <a:graphicFrameLocks noGrp="1"/>
          </p:cNvGraphicFramePr>
          <p:nvPr>
            <p:extLst>
              <p:ext uri="{D42A27DB-BD31-4B8C-83A1-F6EECF244321}">
                <p14:modId xmlns:p14="http://schemas.microsoft.com/office/powerpoint/2010/main" val="2256070950"/>
              </p:ext>
            </p:extLst>
          </p:nvPr>
        </p:nvGraphicFramePr>
        <p:xfrm>
          <a:off x="1548471" y="2969525"/>
          <a:ext cx="8840552" cy="2286000"/>
        </p:xfrm>
        <a:graphic>
          <a:graphicData uri="http://schemas.openxmlformats.org/drawingml/2006/table">
            <a:tbl>
              <a:tblPr>
                <a:tableStyleId>{5C22544A-7EE6-4342-B048-85BDC9FD1C3A}</a:tableStyleId>
              </a:tblPr>
              <a:tblGrid>
                <a:gridCol w="1767475">
                  <a:extLst>
                    <a:ext uri="{9D8B030D-6E8A-4147-A177-3AD203B41FA5}">
                      <a16:colId xmlns:a16="http://schemas.microsoft.com/office/drawing/2014/main" val="20000"/>
                    </a:ext>
                  </a:extLst>
                </a:gridCol>
                <a:gridCol w="1768534">
                  <a:extLst>
                    <a:ext uri="{9D8B030D-6E8A-4147-A177-3AD203B41FA5}">
                      <a16:colId xmlns:a16="http://schemas.microsoft.com/office/drawing/2014/main" val="20001"/>
                    </a:ext>
                  </a:extLst>
                </a:gridCol>
                <a:gridCol w="1767475">
                  <a:extLst>
                    <a:ext uri="{9D8B030D-6E8A-4147-A177-3AD203B41FA5}">
                      <a16:colId xmlns:a16="http://schemas.microsoft.com/office/drawing/2014/main" val="20002"/>
                    </a:ext>
                  </a:extLst>
                </a:gridCol>
                <a:gridCol w="1768534">
                  <a:extLst>
                    <a:ext uri="{9D8B030D-6E8A-4147-A177-3AD203B41FA5}">
                      <a16:colId xmlns:a16="http://schemas.microsoft.com/office/drawing/2014/main" val="20003"/>
                    </a:ext>
                  </a:extLst>
                </a:gridCol>
                <a:gridCol w="1768534">
                  <a:extLst>
                    <a:ext uri="{9D8B030D-6E8A-4147-A177-3AD203B41FA5}">
                      <a16:colId xmlns:a16="http://schemas.microsoft.com/office/drawing/2014/main" val="20004"/>
                    </a:ext>
                  </a:extLst>
                </a:gridCol>
              </a:tblGrid>
              <a:tr h="670243">
                <a:tc>
                  <a:txBody>
                    <a:bodyPr/>
                    <a:lstStyle/>
                    <a:p>
                      <a:pPr algn="ctr">
                        <a:lnSpc>
                          <a:spcPct val="15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名称</a:t>
                      </a:r>
                      <a:endParaRPr lang="zh-CN" sz="1800" b="1" kern="100" dirty="0">
                        <a:solidFill>
                          <a:schemeClr val="bg1"/>
                        </a:solidFill>
                        <a:effectLst/>
                        <a:latin typeface="微软雅黑" panose="020B0503020204020204" pitchFamily="34" charset="-122"/>
                        <a:ea typeface="微软雅黑" panose="020B0503020204020204" pitchFamily="34" charset="-122"/>
                      </a:endParaRPr>
                    </a:p>
                  </a:txBody>
                  <a:tcPr marL="114372" marR="114372" marT="0" marB="0" anchor="ctr">
                    <a:solidFill>
                      <a:srgbClr val="1353A2"/>
                    </a:solidFill>
                  </a:tcPr>
                </a:tc>
                <a:tc>
                  <a:txBody>
                    <a:bodyPr/>
                    <a:lstStyle/>
                    <a:p>
                      <a:pPr algn="ctr">
                        <a:lnSpc>
                          <a:spcPct val="15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分值范围</a:t>
                      </a:r>
                      <a:endParaRPr lang="zh-CN" sz="1800" b="1" kern="100" dirty="0">
                        <a:solidFill>
                          <a:schemeClr val="bg1"/>
                        </a:solidFill>
                        <a:effectLst/>
                        <a:latin typeface="微软雅黑" panose="020B0503020204020204" pitchFamily="34" charset="-122"/>
                        <a:ea typeface="微软雅黑" panose="020B0503020204020204" pitchFamily="34" charset="-122"/>
                      </a:endParaRPr>
                    </a:p>
                  </a:txBody>
                  <a:tcPr marL="114372" marR="114372" marT="0" marB="0" anchor="ctr">
                    <a:solidFill>
                      <a:srgbClr val="1353A2"/>
                    </a:solidFill>
                  </a:tcPr>
                </a:tc>
                <a:tc>
                  <a:txBody>
                    <a:bodyPr/>
                    <a:lstStyle/>
                    <a:p>
                      <a:pPr algn="ctr">
                        <a:lnSpc>
                          <a:spcPct val="15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小敌机数量</a:t>
                      </a:r>
                      <a:br>
                        <a:rPr lang="en-US" sz="2000" b="1" kern="0" dirty="0">
                          <a:solidFill>
                            <a:schemeClr val="bg1"/>
                          </a:solidFill>
                          <a:effectLst/>
                          <a:latin typeface="微软雅黑" panose="020B0503020204020204" pitchFamily="34" charset="-122"/>
                          <a:ea typeface="微软雅黑" panose="020B0503020204020204" pitchFamily="34" charset="-122"/>
                        </a:rPr>
                      </a:br>
                      <a:r>
                        <a:rPr lang="zh-CN" sz="2000" b="1" kern="0" dirty="0">
                          <a:solidFill>
                            <a:schemeClr val="bg1"/>
                          </a:solidFill>
                          <a:effectLst/>
                          <a:latin typeface="微软雅黑" panose="020B0503020204020204" pitchFamily="34" charset="-122"/>
                          <a:ea typeface="微软雅黑" panose="020B0503020204020204" pitchFamily="34" charset="-122"/>
                        </a:rPr>
                        <a:t>（速度</a:t>
                      </a:r>
                      <a:r>
                        <a:rPr lang="en-US" sz="2000" b="1" kern="0" dirty="0">
                          <a:solidFill>
                            <a:schemeClr val="bg1"/>
                          </a:solidFill>
                          <a:effectLst/>
                          <a:latin typeface="微软雅黑" panose="020B0503020204020204" pitchFamily="34" charset="-122"/>
                          <a:ea typeface="微软雅黑" panose="020B0503020204020204" pitchFamily="34" charset="-122"/>
                        </a:rPr>
                        <a:t>)</a:t>
                      </a:r>
                      <a:endParaRPr lang="zh-CN" sz="1800" b="1" kern="100" dirty="0">
                        <a:solidFill>
                          <a:schemeClr val="bg1"/>
                        </a:solidFill>
                        <a:effectLst/>
                        <a:latin typeface="微软雅黑" panose="020B0503020204020204" pitchFamily="34" charset="-122"/>
                        <a:ea typeface="微软雅黑" panose="020B0503020204020204" pitchFamily="34" charset="-122"/>
                      </a:endParaRPr>
                    </a:p>
                  </a:txBody>
                  <a:tcPr marL="114372" marR="114372" marT="0" marB="0" anchor="ctr">
                    <a:solidFill>
                      <a:srgbClr val="1353A2"/>
                    </a:solidFill>
                  </a:tcPr>
                </a:tc>
                <a:tc>
                  <a:txBody>
                    <a:bodyPr/>
                    <a:lstStyle/>
                    <a:p>
                      <a:pPr algn="ctr">
                        <a:lnSpc>
                          <a:spcPct val="15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中敌机数量（速度）</a:t>
                      </a:r>
                      <a:endParaRPr lang="zh-CN" sz="1800" b="1" kern="100" dirty="0">
                        <a:solidFill>
                          <a:schemeClr val="bg1"/>
                        </a:solidFill>
                        <a:effectLst/>
                        <a:latin typeface="微软雅黑" panose="020B0503020204020204" pitchFamily="34" charset="-122"/>
                        <a:ea typeface="微软雅黑" panose="020B0503020204020204" pitchFamily="34" charset="-122"/>
                      </a:endParaRPr>
                    </a:p>
                  </a:txBody>
                  <a:tcPr marL="114372" marR="114372" marT="0" marB="0" anchor="ctr">
                    <a:solidFill>
                      <a:srgbClr val="1353A2"/>
                    </a:solidFill>
                  </a:tcPr>
                </a:tc>
                <a:tc>
                  <a:txBody>
                    <a:bodyPr/>
                    <a:lstStyle/>
                    <a:p>
                      <a:pPr algn="ctr">
                        <a:lnSpc>
                          <a:spcPct val="15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大敌机数量（速度）</a:t>
                      </a:r>
                      <a:endParaRPr lang="zh-CN" sz="1800" b="1" kern="100" dirty="0">
                        <a:solidFill>
                          <a:schemeClr val="bg1"/>
                        </a:solidFill>
                        <a:effectLst/>
                        <a:latin typeface="微软雅黑" panose="020B0503020204020204" pitchFamily="34" charset="-122"/>
                        <a:ea typeface="微软雅黑" panose="020B0503020204020204" pitchFamily="34" charset="-122"/>
                      </a:endParaRPr>
                    </a:p>
                  </a:txBody>
                  <a:tcPr marL="114372" marR="114372" marT="0" marB="0" anchor="ctr">
                    <a:solidFill>
                      <a:srgbClr val="1353A2"/>
                    </a:solidFill>
                  </a:tcPr>
                </a:tc>
                <a:extLst>
                  <a:ext uri="{0D108BD9-81ED-4DB2-BD59-A6C34878D82A}">
                    <a16:rowId xmlns:a16="http://schemas.microsoft.com/office/drawing/2014/main" val="10000"/>
                  </a:ext>
                </a:extLst>
              </a:tr>
              <a:tr h="319502">
                <a:tc>
                  <a:txBody>
                    <a:bodyPr/>
                    <a:lstStyle/>
                    <a:p>
                      <a:pPr algn="ctr">
                        <a:lnSpc>
                          <a:spcPct val="150000"/>
                        </a:lnSpc>
                        <a:spcAft>
                          <a:spcPts val="0"/>
                        </a:spcAft>
                      </a:pPr>
                      <a:r>
                        <a:rPr lang="zh-CN" sz="2000" kern="0">
                          <a:effectLst/>
                          <a:latin typeface="微软雅黑" panose="020B0503020204020204" pitchFamily="34" charset="-122"/>
                          <a:ea typeface="微软雅黑" panose="020B0503020204020204" pitchFamily="34" charset="-122"/>
                        </a:rPr>
                        <a:t>关卡</a:t>
                      </a:r>
                      <a:r>
                        <a:rPr lang="en-US" sz="2000" kern="0">
                          <a:effectLst/>
                          <a:latin typeface="微软雅黑" panose="020B0503020204020204" pitchFamily="34" charset="-122"/>
                          <a:ea typeface="微软雅黑" panose="020B0503020204020204" pitchFamily="34" charset="-122"/>
                        </a:rPr>
                        <a:t> 1</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&lt; 10000</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16</a:t>
                      </a:r>
                      <a:r>
                        <a:rPr lang="zh-CN" sz="2000" kern="0">
                          <a:effectLst/>
                          <a:latin typeface="微软雅黑" panose="020B0503020204020204" pitchFamily="34" charset="-122"/>
                          <a:ea typeface="微软雅黑" panose="020B0503020204020204" pitchFamily="34" charset="-122"/>
                        </a:rPr>
                        <a:t>（</a:t>
                      </a:r>
                      <a:r>
                        <a:rPr lang="en-US" sz="2000" kern="0">
                          <a:effectLst/>
                          <a:latin typeface="微软雅黑" panose="020B0503020204020204" pitchFamily="34" charset="-122"/>
                          <a:ea typeface="微软雅黑" panose="020B0503020204020204" pitchFamily="34" charset="-122"/>
                        </a:rPr>
                        <a:t>1 ~ 3</a:t>
                      </a:r>
                      <a:r>
                        <a:rPr lang="zh-CN" sz="2000" kern="0">
                          <a:effectLst/>
                          <a:latin typeface="微软雅黑" panose="020B0503020204020204" pitchFamily="34" charset="-122"/>
                          <a:ea typeface="微软雅黑" panose="020B0503020204020204" pitchFamily="34" charset="-122"/>
                        </a:rPr>
                        <a:t>）</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0</a:t>
                      </a:r>
                      <a:r>
                        <a:rPr lang="zh-CN" sz="2000" kern="0">
                          <a:effectLst/>
                          <a:latin typeface="微软雅黑" panose="020B0503020204020204" pitchFamily="34" charset="-122"/>
                          <a:ea typeface="微软雅黑" panose="020B0503020204020204" pitchFamily="34" charset="-122"/>
                        </a:rPr>
                        <a:t>（</a:t>
                      </a:r>
                      <a:r>
                        <a:rPr lang="en-US" sz="2000" kern="0">
                          <a:effectLst/>
                          <a:latin typeface="微软雅黑" panose="020B0503020204020204" pitchFamily="34" charset="-122"/>
                          <a:ea typeface="微软雅黑" panose="020B0503020204020204" pitchFamily="34" charset="-122"/>
                        </a:rPr>
                        <a:t>1</a:t>
                      </a:r>
                      <a:r>
                        <a:rPr lang="zh-CN" sz="2000" kern="0">
                          <a:effectLst/>
                          <a:latin typeface="微软雅黑" panose="020B0503020204020204" pitchFamily="34" charset="-122"/>
                          <a:ea typeface="微软雅黑" panose="020B0503020204020204" pitchFamily="34" charset="-122"/>
                        </a:rPr>
                        <a:t>）</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0</a:t>
                      </a:r>
                      <a:r>
                        <a:rPr lang="zh-CN" sz="2000" kern="0">
                          <a:effectLst/>
                          <a:latin typeface="微软雅黑" panose="020B0503020204020204" pitchFamily="34" charset="-122"/>
                          <a:ea typeface="微软雅黑" panose="020B0503020204020204" pitchFamily="34" charset="-122"/>
                        </a:rPr>
                        <a:t>（</a:t>
                      </a:r>
                      <a:r>
                        <a:rPr lang="en-US" sz="2000" kern="0">
                          <a:effectLst/>
                          <a:latin typeface="微软雅黑" panose="020B0503020204020204" pitchFamily="34" charset="-122"/>
                          <a:ea typeface="微软雅黑" panose="020B0503020204020204" pitchFamily="34" charset="-122"/>
                        </a:rPr>
                        <a:t>1</a:t>
                      </a:r>
                      <a:r>
                        <a:rPr lang="zh-CN" sz="2000" kern="0">
                          <a:effectLst/>
                          <a:latin typeface="微软雅黑" panose="020B0503020204020204" pitchFamily="34" charset="-122"/>
                          <a:ea typeface="微软雅黑" panose="020B0503020204020204" pitchFamily="34" charset="-122"/>
                        </a:rPr>
                        <a:t>）</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extLst>
                  <a:ext uri="{0D108BD9-81ED-4DB2-BD59-A6C34878D82A}">
                    <a16:rowId xmlns:a16="http://schemas.microsoft.com/office/drawing/2014/main" val="10001"/>
                  </a:ext>
                </a:extLst>
              </a:tr>
              <a:tr h="319502">
                <a:tc>
                  <a:txBody>
                    <a:bodyPr/>
                    <a:lstStyle/>
                    <a:p>
                      <a:pPr algn="ctr">
                        <a:lnSpc>
                          <a:spcPct val="150000"/>
                        </a:lnSpc>
                        <a:spcAft>
                          <a:spcPts val="0"/>
                        </a:spcAft>
                      </a:pPr>
                      <a:r>
                        <a:rPr lang="zh-CN" sz="2000" kern="0">
                          <a:effectLst/>
                          <a:latin typeface="微软雅黑" panose="020B0503020204020204" pitchFamily="34" charset="-122"/>
                          <a:ea typeface="微软雅黑" panose="020B0503020204020204" pitchFamily="34" charset="-122"/>
                        </a:rPr>
                        <a:t>关卡</a:t>
                      </a:r>
                      <a:r>
                        <a:rPr lang="en-US" sz="2000" kern="0">
                          <a:effectLst/>
                          <a:latin typeface="微软雅黑" panose="020B0503020204020204" pitchFamily="34" charset="-122"/>
                          <a:ea typeface="微软雅黑" panose="020B0503020204020204" pitchFamily="34" charset="-122"/>
                        </a:rPr>
                        <a:t> 2</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&lt; 50000</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24</a:t>
                      </a:r>
                      <a:r>
                        <a:rPr lang="zh-CN" sz="2000" kern="0">
                          <a:effectLst/>
                          <a:latin typeface="微软雅黑" panose="020B0503020204020204" pitchFamily="34" charset="-122"/>
                          <a:ea typeface="微软雅黑" panose="020B0503020204020204" pitchFamily="34" charset="-122"/>
                        </a:rPr>
                        <a:t>（</a:t>
                      </a:r>
                      <a:r>
                        <a:rPr lang="en-US" sz="2000" kern="0">
                          <a:effectLst/>
                          <a:latin typeface="微软雅黑" panose="020B0503020204020204" pitchFamily="34" charset="-122"/>
                          <a:ea typeface="微软雅黑" panose="020B0503020204020204" pitchFamily="34" charset="-122"/>
                        </a:rPr>
                        <a:t>1 ~ 5</a:t>
                      </a:r>
                      <a:r>
                        <a:rPr lang="zh-CN" sz="2000" kern="0">
                          <a:effectLst/>
                          <a:latin typeface="微软雅黑" panose="020B0503020204020204" pitchFamily="34" charset="-122"/>
                          <a:ea typeface="微软雅黑" panose="020B0503020204020204" pitchFamily="34" charset="-122"/>
                        </a:rPr>
                        <a:t>）</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2</a:t>
                      </a:r>
                      <a:r>
                        <a:rPr lang="zh-CN" sz="2000" kern="0">
                          <a:effectLst/>
                          <a:latin typeface="微软雅黑" panose="020B0503020204020204" pitchFamily="34" charset="-122"/>
                          <a:ea typeface="微软雅黑" panose="020B0503020204020204" pitchFamily="34" charset="-122"/>
                        </a:rPr>
                        <a:t>（</a:t>
                      </a:r>
                      <a:r>
                        <a:rPr lang="en-US" sz="2000" kern="0">
                          <a:effectLst/>
                          <a:latin typeface="微软雅黑" panose="020B0503020204020204" pitchFamily="34" charset="-122"/>
                          <a:ea typeface="微软雅黑" panose="020B0503020204020204" pitchFamily="34" charset="-122"/>
                        </a:rPr>
                        <a:t>1</a:t>
                      </a:r>
                      <a:r>
                        <a:rPr lang="zh-CN" sz="2000" kern="0">
                          <a:effectLst/>
                          <a:latin typeface="微软雅黑" panose="020B0503020204020204" pitchFamily="34" charset="-122"/>
                          <a:ea typeface="微软雅黑" panose="020B0503020204020204" pitchFamily="34" charset="-122"/>
                        </a:rPr>
                        <a:t>）</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0</a:t>
                      </a:r>
                      <a:r>
                        <a:rPr lang="zh-CN" sz="2000" kern="0">
                          <a:effectLst/>
                          <a:latin typeface="微软雅黑" panose="020B0503020204020204" pitchFamily="34" charset="-122"/>
                          <a:ea typeface="微软雅黑" panose="020B0503020204020204" pitchFamily="34" charset="-122"/>
                        </a:rPr>
                        <a:t>（</a:t>
                      </a:r>
                      <a:r>
                        <a:rPr lang="en-US" sz="2000" kern="0">
                          <a:effectLst/>
                          <a:latin typeface="微软雅黑" panose="020B0503020204020204" pitchFamily="34" charset="-122"/>
                          <a:ea typeface="微软雅黑" panose="020B0503020204020204" pitchFamily="34" charset="-122"/>
                        </a:rPr>
                        <a:t>1</a:t>
                      </a:r>
                      <a:r>
                        <a:rPr lang="zh-CN" sz="2000" kern="0">
                          <a:effectLst/>
                          <a:latin typeface="微软雅黑" panose="020B0503020204020204" pitchFamily="34" charset="-122"/>
                          <a:ea typeface="微软雅黑" panose="020B0503020204020204" pitchFamily="34" charset="-122"/>
                        </a:rPr>
                        <a:t>）</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extLst>
                  <a:ext uri="{0D108BD9-81ED-4DB2-BD59-A6C34878D82A}">
                    <a16:rowId xmlns:a16="http://schemas.microsoft.com/office/drawing/2014/main" val="10002"/>
                  </a:ext>
                </a:extLst>
              </a:tr>
              <a:tr h="319502">
                <a:tc>
                  <a:txBody>
                    <a:bodyPr/>
                    <a:lstStyle/>
                    <a:p>
                      <a:pPr algn="ctr">
                        <a:lnSpc>
                          <a:spcPct val="150000"/>
                        </a:lnSpc>
                        <a:spcAft>
                          <a:spcPts val="0"/>
                        </a:spcAft>
                      </a:pPr>
                      <a:r>
                        <a:rPr lang="zh-CN" sz="2000" kern="0">
                          <a:effectLst/>
                          <a:latin typeface="微软雅黑" panose="020B0503020204020204" pitchFamily="34" charset="-122"/>
                          <a:ea typeface="微软雅黑" panose="020B0503020204020204" pitchFamily="34" charset="-122"/>
                        </a:rPr>
                        <a:t>关卡</a:t>
                      </a:r>
                      <a:r>
                        <a:rPr lang="en-US" sz="2000" kern="0">
                          <a:effectLst/>
                          <a:latin typeface="微软雅黑" panose="020B0503020204020204" pitchFamily="34" charset="-122"/>
                          <a:ea typeface="微软雅黑" panose="020B0503020204020204" pitchFamily="34" charset="-122"/>
                        </a:rPr>
                        <a:t> 3</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&gt;= 50000</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32</a:t>
                      </a:r>
                      <a:r>
                        <a:rPr lang="zh-CN" sz="2000" kern="0">
                          <a:effectLst/>
                          <a:latin typeface="微软雅黑" panose="020B0503020204020204" pitchFamily="34" charset="-122"/>
                          <a:ea typeface="微软雅黑" panose="020B0503020204020204" pitchFamily="34" charset="-122"/>
                        </a:rPr>
                        <a:t>（</a:t>
                      </a:r>
                      <a:r>
                        <a:rPr lang="en-US" sz="2000" kern="0">
                          <a:effectLst/>
                          <a:latin typeface="微软雅黑" panose="020B0503020204020204" pitchFamily="34" charset="-122"/>
                          <a:ea typeface="微软雅黑" panose="020B0503020204020204" pitchFamily="34" charset="-122"/>
                        </a:rPr>
                        <a:t>1 ~ 7</a:t>
                      </a:r>
                      <a:r>
                        <a:rPr lang="zh-CN" sz="2000" kern="0">
                          <a:effectLst/>
                          <a:latin typeface="微软雅黑" panose="020B0503020204020204" pitchFamily="34" charset="-122"/>
                          <a:ea typeface="微软雅黑" panose="020B0503020204020204" pitchFamily="34" charset="-122"/>
                        </a:rPr>
                        <a:t>）</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a:effectLst/>
                          <a:latin typeface="微软雅黑" panose="020B0503020204020204" pitchFamily="34" charset="-122"/>
                          <a:ea typeface="微软雅黑" panose="020B0503020204020204" pitchFamily="34" charset="-122"/>
                        </a:rPr>
                        <a:t>4</a:t>
                      </a:r>
                      <a:r>
                        <a:rPr lang="zh-CN" sz="2000" kern="0">
                          <a:effectLst/>
                          <a:latin typeface="微软雅黑" panose="020B0503020204020204" pitchFamily="34" charset="-122"/>
                          <a:ea typeface="微软雅黑" panose="020B0503020204020204" pitchFamily="34" charset="-122"/>
                        </a:rPr>
                        <a:t>（</a:t>
                      </a:r>
                      <a:r>
                        <a:rPr lang="en-US" sz="2000" kern="0">
                          <a:effectLst/>
                          <a:latin typeface="微软雅黑" panose="020B0503020204020204" pitchFamily="34" charset="-122"/>
                          <a:ea typeface="微软雅黑" panose="020B0503020204020204" pitchFamily="34" charset="-122"/>
                        </a:rPr>
                        <a:t>1 ~ 3</a:t>
                      </a:r>
                      <a:r>
                        <a:rPr lang="zh-CN" sz="2000" kern="0">
                          <a:effectLst/>
                          <a:latin typeface="微软雅黑" panose="020B0503020204020204" pitchFamily="34" charset="-122"/>
                          <a:ea typeface="微软雅黑" panose="020B0503020204020204" pitchFamily="34" charset="-122"/>
                        </a:rPr>
                        <a:t>）</a:t>
                      </a:r>
                      <a:endParaRPr lang="zh-CN" sz="1800" kern="100">
                        <a:effectLst/>
                        <a:latin typeface="微软雅黑" panose="020B0503020204020204" pitchFamily="34" charset="-122"/>
                        <a:ea typeface="微软雅黑" panose="020B0503020204020204" pitchFamily="34" charset="-122"/>
                      </a:endParaRPr>
                    </a:p>
                  </a:txBody>
                  <a:tcPr marL="114372" marR="114372" marT="0" marB="0" anchor="ctr"/>
                </a:tc>
                <a:tc>
                  <a:txBody>
                    <a:bodyPr/>
                    <a:lstStyle/>
                    <a:p>
                      <a:pPr algn="ctr">
                        <a:lnSpc>
                          <a:spcPct val="150000"/>
                        </a:lnSpc>
                        <a:spcAft>
                          <a:spcPts val="0"/>
                        </a:spcAft>
                      </a:pPr>
                      <a:r>
                        <a:rPr lang="en-US" sz="2000" kern="0" dirty="0">
                          <a:effectLst/>
                          <a:latin typeface="微软雅黑" panose="020B0503020204020204" pitchFamily="34" charset="-122"/>
                          <a:ea typeface="微软雅黑" panose="020B0503020204020204" pitchFamily="34" charset="-122"/>
                        </a:rPr>
                        <a:t>2</a:t>
                      </a:r>
                      <a:r>
                        <a:rPr lang="zh-CN" sz="2000" kern="0" dirty="0">
                          <a:effectLst/>
                          <a:latin typeface="微软雅黑" panose="020B0503020204020204" pitchFamily="34" charset="-122"/>
                          <a:ea typeface="微软雅黑" panose="020B0503020204020204" pitchFamily="34" charset="-122"/>
                        </a:rPr>
                        <a:t>（</a:t>
                      </a:r>
                      <a:r>
                        <a:rPr lang="en-US" sz="2000" kern="0" dirty="0">
                          <a:effectLst/>
                          <a:latin typeface="微软雅黑" panose="020B0503020204020204" pitchFamily="34" charset="-122"/>
                          <a:ea typeface="微软雅黑" panose="020B0503020204020204" pitchFamily="34" charset="-122"/>
                        </a:rPr>
                        <a:t>1</a:t>
                      </a:r>
                      <a:r>
                        <a:rPr lang="zh-CN" sz="2000" kern="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endParaRPr>
                    </a:p>
                  </a:txBody>
                  <a:tcPr marL="114372" marR="114372"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035834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7" y="1115574"/>
            <a:ext cx="10981898"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3</a:t>
            </a:r>
            <a:r>
              <a:rPr kumimoji="1" lang="zh-CN" altLang="en-US" sz="2400" dirty="0">
                <a:solidFill>
                  <a:srgbClr val="FF0000"/>
                </a:solidFill>
                <a:latin typeface="微软雅黑" pitchFamily="34" charset="-122"/>
                <a:ea typeface="微软雅黑" pitchFamily="34" charset="-122"/>
              </a:rPr>
              <a:t>．创建敌机</a:t>
            </a: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实现</a:t>
            </a:r>
            <a:r>
              <a:rPr kumimoji="1" lang="en-US" altLang="zh-CN" sz="2400" dirty="0">
                <a:solidFill>
                  <a:schemeClr val="bg1">
                    <a:lumMod val="50000"/>
                  </a:schemeClr>
                </a:solidFill>
                <a:latin typeface="微软雅黑" pitchFamily="34" charset="-122"/>
                <a:ea typeface="微软雅黑" pitchFamily="34" charset="-122"/>
              </a:rPr>
              <a:t>create_enemies()</a:t>
            </a:r>
            <a:r>
              <a:rPr kumimoji="1" lang="zh-CN" altLang="en-US" sz="2400" dirty="0">
                <a:solidFill>
                  <a:schemeClr val="bg1">
                    <a:lumMod val="50000"/>
                  </a:schemeClr>
                </a:solidFill>
                <a:latin typeface="微软雅黑" pitchFamily="34" charset="-122"/>
                <a:ea typeface="微软雅黑" pitchFamily="34" charset="-122"/>
              </a:rPr>
              <a:t>方法。</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修改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类的构造方法，在创建完指示器面板之后，调用</a:t>
            </a:r>
            <a:r>
              <a:rPr kumimoji="1" lang="en-US" altLang="zh-CN" sz="2400" dirty="0">
                <a:solidFill>
                  <a:schemeClr val="bg1">
                    <a:lumMod val="50000"/>
                  </a:schemeClr>
                </a:solidFill>
                <a:latin typeface="微软雅黑" pitchFamily="34" charset="-122"/>
                <a:ea typeface="微软雅黑" pitchFamily="34" charset="-122"/>
              </a:rPr>
              <a:t>create_enemies()</a:t>
            </a:r>
            <a:r>
              <a:rPr kumimoji="1" lang="zh-CN" altLang="en-US" sz="2400" dirty="0">
                <a:solidFill>
                  <a:schemeClr val="bg1">
                    <a:lumMod val="50000"/>
                  </a:schemeClr>
                </a:solidFill>
                <a:latin typeface="微软雅黑" pitchFamily="34" charset="-122"/>
                <a:ea typeface="微软雅黑" pitchFamily="34" charset="-122"/>
              </a:rPr>
              <a:t>方法创建敌机。</a:t>
            </a:r>
          </a:p>
        </p:txBody>
      </p:sp>
    </p:spTree>
    <p:extLst>
      <p:ext uri="{BB962C8B-B14F-4D97-AF65-F5344CB8AC3E}">
        <p14:creationId xmlns:p14="http://schemas.microsoft.com/office/powerpoint/2010/main" val="42277896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7" y="1115574"/>
            <a:ext cx="10981898" cy="5810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运行游戏，可以在游戏窗口的左上角看到</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架敌机，如图所示。</a:t>
            </a:r>
          </a:p>
        </p:txBody>
      </p:sp>
      <p:pic>
        <p:nvPicPr>
          <p:cNvPr id="108546"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676" y="1696631"/>
            <a:ext cx="2663239"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32347" y="4610471"/>
            <a:ext cx="4048835" cy="1200329"/>
          </a:xfrm>
          <a:prstGeom prst="rect">
            <a:avLst/>
          </a:prstGeom>
        </p:spPr>
        <p:txBody>
          <a:bodyPr wrap="square">
            <a:spAutoFit/>
          </a:bodyPr>
          <a:lstStyle/>
          <a:p>
            <a:r>
              <a:rPr lang="zh-CN" altLang="zh-CN" dirty="0">
                <a:solidFill>
                  <a:schemeClr val="bg1">
                    <a:lumMod val="50000"/>
                  </a:schemeClr>
                </a:solidFill>
                <a:latin typeface="微软雅黑" panose="020B0503020204020204" pitchFamily="34" charset="-122"/>
                <a:ea typeface="微软雅黑" panose="020B0503020204020204" pitchFamily="34" charset="-122"/>
              </a:rPr>
              <a:t>图</a:t>
            </a:r>
            <a:r>
              <a:rPr lang="zh-CN" altLang="en-US" dirty="0">
                <a:solidFill>
                  <a:schemeClr val="bg1">
                    <a:lumMod val="50000"/>
                  </a:schemeClr>
                </a:solidFill>
                <a:latin typeface="微软雅黑" panose="020B0503020204020204" pitchFamily="34" charset="-122"/>
                <a:ea typeface="微软雅黑" panose="020B0503020204020204" pitchFamily="34" charset="-122"/>
              </a:rPr>
              <a:t>中</a:t>
            </a:r>
            <a:r>
              <a:rPr lang="zh-CN" altLang="zh-CN" dirty="0">
                <a:solidFill>
                  <a:schemeClr val="bg1">
                    <a:lumMod val="50000"/>
                  </a:schemeClr>
                </a:solidFill>
                <a:latin typeface="微软雅黑" panose="020B0503020204020204" pitchFamily="34" charset="-122"/>
                <a:ea typeface="微软雅黑" panose="020B0503020204020204" pitchFamily="34" charset="-122"/>
              </a:rPr>
              <a:t>之所以显示了</a:t>
            </a:r>
            <a:r>
              <a:rPr lang="en-US" altLang="zh-CN" dirty="0">
                <a:solidFill>
                  <a:schemeClr val="bg1">
                    <a:lumMod val="50000"/>
                  </a:schemeClr>
                </a:solidFill>
                <a:latin typeface="微软雅黑" panose="020B0503020204020204" pitchFamily="34" charset="-122"/>
                <a:ea typeface="微软雅黑" panose="020B0503020204020204" pitchFamily="34" charset="-122"/>
              </a:rPr>
              <a:t>1</a:t>
            </a:r>
            <a:r>
              <a:rPr lang="zh-CN" altLang="zh-CN" dirty="0">
                <a:solidFill>
                  <a:schemeClr val="bg1">
                    <a:lumMod val="50000"/>
                  </a:schemeClr>
                </a:solidFill>
                <a:latin typeface="微软雅黑" panose="020B0503020204020204" pitchFamily="34" charset="-122"/>
                <a:ea typeface="微软雅黑" panose="020B0503020204020204" pitchFamily="34" charset="-122"/>
              </a:rPr>
              <a:t>架敌机，是因为还没有设置敌机的随机位置，也就是说，第</a:t>
            </a:r>
            <a:r>
              <a:rPr lang="en-US" altLang="zh-CN" dirty="0">
                <a:solidFill>
                  <a:schemeClr val="bg1">
                    <a:lumMod val="50000"/>
                  </a:schemeClr>
                </a:solidFill>
                <a:latin typeface="微软雅黑" panose="020B0503020204020204" pitchFamily="34" charset="-122"/>
                <a:ea typeface="微软雅黑" panose="020B0503020204020204" pitchFamily="34" charset="-122"/>
              </a:rPr>
              <a:t>1</a:t>
            </a:r>
            <a:r>
              <a:rPr lang="zh-CN" altLang="zh-CN" dirty="0">
                <a:solidFill>
                  <a:schemeClr val="bg1">
                    <a:lumMod val="50000"/>
                  </a:schemeClr>
                </a:solidFill>
                <a:latin typeface="微软雅黑" panose="020B0503020204020204" pitchFamily="34" charset="-122"/>
                <a:ea typeface="微软雅黑" panose="020B0503020204020204" pitchFamily="34" charset="-122"/>
              </a:rPr>
              <a:t>关的</a:t>
            </a:r>
            <a:r>
              <a:rPr lang="en-US" altLang="zh-CN" dirty="0">
                <a:solidFill>
                  <a:schemeClr val="bg1">
                    <a:lumMod val="50000"/>
                  </a:schemeClr>
                </a:solidFill>
                <a:latin typeface="微软雅黑" panose="020B0503020204020204" pitchFamily="34" charset="-122"/>
                <a:ea typeface="微软雅黑" panose="020B0503020204020204" pitchFamily="34" charset="-122"/>
              </a:rPr>
              <a:t>16</a:t>
            </a:r>
            <a:r>
              <a:rPr lang="zh-CN" altLang="zh-CN" dirty="0">
                <a:solidFill>
                  <a:schemeClr val="bg1">
                    <a:lumMod val="50000"/>
                  </a:schemeClr>
                </a:solidFill>
                <a:latin typeface="微软雅黑" panose="020B0503020204020204" pitchFamily="34" charset="-122"/>
                <a:ea typeface="微软雅黑" panose="020B0503020204020204" pitchFamily="34" charset="-122"/>
              </a:rPr>
              <a:t>架小敌机都被绘制在游戏窗口左上角的同一个位置。</a:t>
            </a:r>
          </a:p>
        </p:txBody>
      </p:sp>
    </p:spTree>
    <p:extLst>
      <p:ext uri="{BB962C8B-B14F-4D97-AF65-F5344CB8AC3E}">
        <p14:creationId xmlns:p14="http://schemas.microsoft.com/office/powerpoint/2010/main" val="411364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7" y="1115574"/>
            <a:ext cx="10981898"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修改之前在游戏循环中增加的测试代码，在升级之后调用</a:t>
            </a:r>
            <a:r>
              <a:rPr kumimoji="1" lang="en-US" altLang="zh-CN" sz="2400" dirty="0">
                <a:solidFill>
                  <a:schemeClr val="bg1">
                    <a:lumMod val="50000"/>
                  </a:schemeClr>
                </a:solidFill>
                <a:latin typeface="微软雅黑" pitchFamily="34" charset="-122"/>
                <a:ea typeface="微软雅黑" pitchFamily="34" charset="-122"/>
              </a:rPr>
              <a:t>create_enemies()</a:t>
            </a:r>
            <a:r>
              <a:rPr kumimoji="1" lang="zh-CN" altLang="en-US" sz="2400" dirty="0">
                <a:solidFill>
                  <a:schemeClr val="bg1">
                    <a:lumMod val="50000"/>
                  </a:schemeClr>
                </a:solidFill>
                <a:latin typeface="微软雅黑" pitchFamily="34" charset="-122"/>
                <a:ea typeface="微软雅黑" pitchFamily="34" charset="-122"/>
              </a:rPr>
              <a:t>方法，以测试游戏级别提升后能否创建中敌机和大敌机。</a:t>
            </a:r>
          </a:p>
        </p:txBody>
      </p:sp>
      <p:pic>
        <p:nvPicPr>
          <p:cNvPr id="109570"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286" y="2313047"/>
            <a:ext cx="2634019" cy="39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562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barn(inVertical)">
                                      <p:cBhvr>
                                        <p:cTn id="7" dur="5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366901"/>
            <a:ext cx="10954603" cy="4524315"/>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2.</a:t>
            </a:r>
            <a:r>
              <a:rPr kumimoji="1" lang="zh-CN" altLang="en-US" sz="2400" b="1" dirty="0">
                <a:solidFill>
                  <a:srgbClr val="1353A2"/>
                </a:solidFill>
                <a:latin typeface="微软雅黑" pitchFamily="34" charset="-122"/>
                <a:ea typeface="微软雅黑" pitchFamily="34" charset="-122"/>
              </a:rPr>
              <a:t>英雄飞机</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英雄飞机是由玩家控制的飞机，是飞机大战游戏的主角，其相关说明具体如下。</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4</a:t>
            </a:r>
            <a:r>
              <a:rPr kumimoji="1" lang="zh-CN" altLang="en-US" sz="2400" dirty="0">
                <a:solidFill>
                  <a:schemeClr val="bg1">
                    <a:lumMod val="50000"/>
                  </a:schemeClr>
                </a:solidFill>
                <a:latin typeface="微软雅黑" pitchFamily="34" charset="-122"/>
                <a:ea typeface="微软雅黑" pitchFamily="34" charset="-122"/>
              </a:rPr>
              <a:t>）英雄飞机出场后每隔</a:t>
            </a:r>
            <a:r>
              <a:rPr kumimoji="1" lang="en-US" altLang="zh-CN" sz="2400" dirty="0">
                <a:solidFill>
                  <a:schemeClr val="bg1">
                    <a:lumMod val="50000"/>
                  </a:schemeClr>
                </a:solidFill>
                <a:latin typeface="微软雅黑" pitchFamily="34" charset="-122"/>
                <a:ea typeface="微软雅黑" pitchFamily="34" charset="-122"/>
              </a:rPr>
              <a:t>0.2</a:t>
            </a:r>
            <a:r>
              <a:rPr kumimoji="1" lang="zh-CN" altLang="en-US" sz="2400" dirty="0">
                <a:solidFill>
                  <a:schemeClr val="bg1">
                    <a:lumMod val="50000"/>
                  </a:schemeClr>
                </a:solidFill>
                <a:latin typeface="微软雅黑" pitchFamily="34" charset="-122"/>
                <a:ea typeface="微软雅黑" pitchFamily="34" charset="-122"/>
              </a:rPr>
              <a:t>秒会自动连续发射</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颗子弹，关于子弹的特征和行为具体如下：</a:t>
            </a:r>
          </a:p>
          <a:p>
            <a:pPr marL="342900" indent="-342900" defTabSz="720725">
              <a:lnSpc>
                <a:spcPct val="150000"/>
              </a:lnSpc>
              <a:buFont typeface="Wingdings" panose="05000000000000000000" pitchFamily="2" charset="2"/>
              <a:buChar char="l"/>
            </a:pPr>
            <a:r>
              <a:rPr kumimoji="1" lang="zh-CN" altLang="en-US" sz="2400" dirty="0">
                <a:solidFill>
                  <a:srgbClr val="FF0000"/>
                </a:solidFill>
                <a:latin typeface="微软雅黑" pitchFamily="34" charset="-122"/>
                <a:ea typeface="微软雅黑" pitchFamily="34" charset="-122"/>
              </a:rPr>
              <a:t>特征</a:t>
            </a:r>
            <a:r>
              <a:rPr kumimoji="1" lang="zh-CN" altLang="en-US" sz="2400" dirty="0">
                <a:solidFill>
                  <a:schemeClr val="bg1">
                    <a:lumMod val="50000"/>
                  </a:schemeClr>
                </a:solidFill>
                <a:latin typeface="微软雅黑" pitchFamily="34" charset="-122"/>
                <a:ea typeface="微软雅黑" pitchFamily="34" charset="-122"/>
              </a:rPr>
              <a:t>：子弹的速度为</a:t>
            </a:r>
            <a:r>
              <a:rPr kumimoji="1" lang="en-US" altLang="zh-CN" sz="2400" dirty="0">
                <a:solidFill>
                  <a:schemeClr val="bg1">
                    <a:lumMod val="50000"/>
                  </a:schemeClr>
                </a:solidFill>
                <a:latin typeface="微软雅黑" pitchFamily="34" charset="-122"/>
                <a:ea typeface="微软雅黑" pitchFamily="34" charset="-122"/>
              </a:rPr>
              <a:t>12</a:t>
            </a:r>
            <a:r>
              <a:rPr kumimoji="1" lang="zh-CN" altLang="en-US" sz="2400" dirty="0">
                <a:solidFill>
                  <a:schemeClr val="bg1">
                    <a:lumMod val="50000"/>
                  </a:schemeClr>
                </a:solidFill>
                <a:latin typeface="微软雅黑" pitchFamily="34" charset="-122"/>
                <a:ea typeface="微软雅黑" pitchFamily="34" charset="-122"/>
              </a:rPr>
              <a:t>，杀伤力为</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a:t>
            </a:r>
          </a:p>
          <a:p>
            <a:pPr marL="342900" indent="-342900" defTabSz="720725">
              <a:lnSpc>
                <a:spcPct val="150000"/>
              </a:lnSpc>
              <a:buFont typeface="Wingdings" panose="05000000000000000000" pitchFamily="2" charset="2"/>
              <a:buChar char="l"/>
            </a:pPr>
            <a:r>
              <a:rPr kumimoji="1" lang="zh-CN" altLang="en-US" sz="2400" dirty="0">
                <a:solidFill>
                  <a:srgbClr val="FF0000"/>
                </a:solidFill>
                <a:latin typeface="微软雅黑" pitchFamily="34" charset="-122"/>
                <a:ea typeface="微软雅黑" pitchFamily="34" charset="-122"/>
              </a:rPr>
              <a:t>行为</a:t>
            </a:r>
            <a:r>
              <a:rPr kumimoji="1" lang="zh-CN" altLang="en-US" sz="2400" dirty="0">
                <a:solidFill>
                  <a:schemeClr val="bg1">
                    <a:lumMod val="50000"/>
                  </a:schemeClr>
                </a:solidFill>
                <a:latin typeface="微软雅黑" pitchFamily="34" charset="-122"/>
                <a:ea typeface="微软雅黑" pitchFamily="34" charset="-122"/>
              </a:rPr>
              <a:t>：子弹由英雄飞机头部的正上方位置发射，沿屏幕垂直方向向上飞行；子弹被发射时需要播放发射子弹的音效；子弹在飞行途中若击中敌机，会对敌机造成伤害；子弹若已飞出屏幕且飞行途中未击中任何敌机，会被销毁。</a:t>
            </a:r>
          </a:p>
        </p:txBody>
      </p:sp>
    </p:spTree>
    <p:extLst>
      <p:ext uri="{BB962C8B-B14F-4D97-AF65-F5344CB8AC3E}">
        <p14:creationId xmlns:p14="http://schemas.microsoft.com/office/powerpoint/2010/main" val="25955852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6" y="1115574"/>
            <a:ext cx="10913659"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4</a:t>
            </a:r>
            <a:r>
              <a:rPr kumimoji="1" lang="zh-CN" altLang="en-US" sz="2400" dirty="0">
                <a:solidFill>
                  <a:srgbClr val="FF0000"/>
                </a:solidFill>
                <a:latin typeface="微软雅黑" pitchFamily="34" charset="-122"/>
                <a:ea typeface="微软雅黑" pitchFamily="34" charset="-122"/>
              </a:rPr>
              <a:t>．设置敌机精灵的随机位置</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按照游戏说明，敌机出现的位置是随机的，并且由游戏窗口的上方逐渐进入窗口。敌机出现位置的示意图如图所示。</a:t>
            </a:r>
          </a:p>
        </p:txBody>
      </p:sp>
      <p:pic>
        <p:nvPicPr>
          <p:cNvPr id="110594" name="图片 57" descr="E:\Python学科\Python店销书\修改后稿子\飞机大战讲义3.0\images\020_设置敌机随机位置.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4788" y="2869897"/>
            <a:ext cx="1231917" cy="360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p:cNvSpPr/>
          <p:nvPr/>
        </p:nvSpPr>
        <p:spPr>
          <a:xfrm>
            <a:off x="2620369" y="3266416"/>
            <a:ext cx="8925635"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由图可知，敌机的初始</a:t>
            </a:r>
            <a:r>
              <a:rPr kumimoji="1" lang="zh-CN" altLang="zh-CN" sz="2000" dirty="0">
                <a:solidFill>
                  <a:srgbClr val="FF0000"/>
                </a:solidFill>
                <a:latin typeface="微软雅黑" pitchFamily="34" charset="-122"/>
                <a:ea typeface="微软雅黑" pitchFamily="34" charset="-122"/>
              </a:rPr>
              <a:t>随机位置</a:t>
            </a:r>
            <a:r>
              <a:rPr kumimoji="1" lang="zh-CN" altLang="zh-CN" sz="2000" dirty="0">
                <a:solidFill>
                  <a:schemeClr val="bg1">
                    <a:lumMod val="50000"/>
                  </a:schemeClr>
                </a:solidFill>
                <a:latin typeface="微软雅黑" pitchFamily="34" charset="-122"/>
                <a:ea typeface="微软雅黑" pitchFamily="34" charset="-122"/>
              </a:rPr>
              <a:t>的设置</a:t>
            </a:r>
            <a:r>
              <a:rPr kumimoji="1" lang="zh-CN" altLang="zh-CN" sz="2000" dirty="0">
                <a:solidFill>
                  <a:srgbClr val="FF0000"/>
                </a:solidFill>
                <a:latin typeface="微软雅黑" pitchFamily="34" charset="-122"/>
                <a:ea typeface="微软雅黑" pitchFamily="34" charset="-122"/>
              </a:rPr>
              <a:t>思路</a:t>
            </a:r>
            <a:r>
              <a:rPr kumimoji="1" lang="zh-CN" altLang="zh-CN" sz="2000" dirty="0">
                <a:solidFill>
                  <a:schemeClr val="bg1">
                    <a:lumMod val="50000"/>
                  </a:schemeClr>
                </a:solidFill>
                <a:latin typeface="微软雅黑" pitchFamily="34" charset="-122"/>
                <a:ea typeface="微软雅黑" pitchFamily="34" charset="-122"/>
              </a:rPr>
              <a:t>如下。</a:t>
            </a:r>
          </a:p>
          <a:p>
            <a:pPr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a:t>
            </a:r>
            <a:r>
              <a:rPr kumimoji="1" lang="en-US" altLang="zh-CN" sz="2000" dirty="0">
                <a:solidFill>
                  <a:schemeClr val="bg1">
                    <a:lumMod val="50000"/>
                  </a:schemeClr>
                </a:solidFill>
                <a:latin typeface="微软雅黑" pitchFamily="34" charset="-122"/>
                <a:ea typeface="微软雅黑" pitchFamily="34" charset="-122"/>
              </a:rPr>
              <a:t>1</a:t>
            </a:r>
            <a:r>
              <a:rPr kumimoji="1" lang="zh-CN" altLang="zh-CN" sz="2000" dirty="0">
                <a:solidFill>
                  <a:schemeClr val="bg1">
                    <a:lumMod val="50000"/>
                  </a:schemeClr>
                </a:solidFill>
                <a:latin typeface="微软雅黑" pitchFamily="34" charset="-122"/>
                <a:ea typeface="微软雅黑" pitchFamily="34" charset="-122"/>
              </a:rPr>
              <a:t>）敌机出现的水平方向坐标取值在</a:t>
            </a:r>
            <a:r>
              <a:rPr kumimoji="1" lang="en-US" altLang="zh-CN" sz="2000" dirty="0">
                <a:solidFill>
                  <a:schemeClr val="bg1">
                    <a:lumMod val="50000"/>
                  </a:schemeClr>
                </a:solidFill>
                <a:latin typeface="微软雅黑" pitchFamily="34" charset="-122"/>
                <a:ea typeface="微软雅黑" pitchFamily="34" charset="-122"/>
              </a:rPr>
              <a:t>0 ~ (SCREEN_RECT.w - self.rect.w)</a:t>
            </a:r>
            <a:r>
              <a:rPr kumimoji="1" lang="zh-CN" altLang="zh-CN" sz="2000" dirty="0">
                <a:solidFill>
                  <a:schemeClr val="bg1">
                    <a:lumMod val="50000"/>
                  </a:schemeClr>
                </a:solidFill>
                <a:latin typeface="微软雅黑" pitchFamily="34" charset="-122"/>
                <a:ea typeface="微软雅黑" pitchFamily="34" charset="-122"/>
              </a:rPr>
              <a:t>之间，可以取该范围内的一个随机数，做为敌机矩形区域的</a:t>
            </a:r>
            <a:r>
              <a:rPr kumimoji="1" lang="en-US" altLang="zh-CN" sz="2000" dirty="0">
                <a:solidFill>
                  <a:schemeClr val="bg1">
                    <a:lumMod val="50000"/>
                  </a:schemeClr>
                </a:solidFill>
                <a:latin typeface="微软雅黑" pitchFamily="34" charset="-122"/>
                <a:ea typeface="微软雅黑" pitchFamily="34" charset="-122"/>
              </a:rPr>
              <a:t>x</a:t>
            </a:r>
            <a:r>
              <a:rPr kumimoji="1" lang="zh-CN" altLang="zh-CN" sz="2000" dirty="0">
                <a:solidFill>
                  <a:schemeClr val="bg1">
                    <a:lumMod val="50000"/>
                  </a:schemeClr>
                </a:solidFill>
                <a:latin typeface="微软雅黑" pitchFamily="34" charset="-122"/>
                <a:ea typeface="微软雅黑" pitchFamily="34" charset="-122"/>
              </a:rPr>
              <a:t>值。</a:t>
            </a:r>
          </a:p>
          <a:p>
            <a:pPr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a:t>
            </a:r>
            <a:r>
              <a:rPr kumimoji="1" lang="en-US" altLang="zh-CN" sz="2000" dirty="0">
                <a:solidFill>
                  <a:schemeClr val="bg1">
                    <a:lumMod val="50000"/>
                  </a:schemeClr>
                </a:solidFill>
                <a:latin typeface="微软雅黑" pitchFamily="34" charset="-122"/>
                <a:ea typeface="微软雅黑" pitchFamily="34" charset="-122"/>
              </a:rPr>
              <a:t>2</a:t>
            </a:r>
            <a:r>
              <a:rPr kumimoji="1" lang="zh-CN" altLang="zh-CN" sz="2000" dirty="0">
                <a:solidFill>
                  <a:schemeClr val="bg1">
                    <a:lumMod val="50000"/>
                  </a:schemeClr>
                </a:solidFill>
                <a:latin typeface="微软雅黑" pitchFamily="34" charset="-122"/>
                <a:ea typeface="微软雅黑" pitchFamily="34" charset="-122"/>
              </a:rPr>
              <a:t>）敌机出现的垂直方向坐标取值在</a:t>
            </a:r>
            <a:r>
              <a:rPr kumimoji="1" lang="en-US" altLang="zh-CN" sz="2000" dirty="0">
                <a:solidFill>
                  <a:schemeClr val="bg1">
                    <a:lumMod val="50000"/>
                  </a:schemeClr>
                </a:solidFill>
                <a:latin typeface="微软雅黑" pitchFamily="34" charset="-122"/>
                <a:ea typeface="微软雅黑" pitchFamily="34" charset="-122"/>
              </a:rPr>
              <a:t>0 ~ (SCREEN_RECT.h - self.rect.h)</a:t>
            </a:r>
            <a:r>
              <a:rPr kumimoji="1" lang="zh-CN" altLang="zh-CN" sz="2000" dirty="0">
                <a:solidFill>
                  <a:schemeClr val="bg1">
                    <a:lumMod val="50000"/>
                  </a:schemeClr>
                </a:solidFill>
                <a:latin typeface="微软雅黑" pitchFamily="34" charset="-122"/>
                <a:ea typeface="微软雅黑" pitchFamily="34" charset="-122"/>
              </a:rPr>
              <a:t>之间，可以取该范围内的一个随机数，再减去游戏窗口高度，做为敌机矩形区域的</a:t>
            </a:r>
            <a:r>
              <a:rPr kumimoji="1" lang="en-US" altLang="zh-CN" sz="2000" dirty="0">
                <a:solidFill>
                  <a:schemeClr val="bg1">
                    <a:lumMod val="50000"/>
                  </a:schemeClr>
                </a:solidFill>
                <a:latin typeface="微软雅黑" pitchFamily="34" charset="-122"/>
                <a:ea typeface="微软雅黑" pitchFamily="34" charset="-122"/>
              </a:rPr>
              <a:t>y</a:t>
            </a:r>
            <a:r>
              <a:rPr kumimoji="1" lang="zh-CN" altLang="zh-CN" sz="2000" dirty="0">
                <a:solidFill>
                  <a:schemeClr val="bg1">
                    <a:lumMod val="50000"/>
                  </a:schemeClr>
                </a:solidFill>
                <a:latin typeface="微软雅黑" pitchFamily="34" charset="-122"/>
                <a:ea typeface="微软雅黑" pitchFamily="34" charset="-122"/>
              </a:rPr>
              <a:t>值。</a:t>
            </a:r>
            <a:endParaRPr kumimoji="1" lang="zh-CN" altLang="en-US" sz="20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70067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barn(inVertical)">
                                      <p:cBhvr>
                                        <p:cTn id="7" dur="500"/>
                                        <p:tgtEl>
                                          <p:spTgt spid="1105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6" y="1115574"/>
            <a:ext cx="10913659" cy="120032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4</a:t>
            </a:r>
            <a:r>
              <a:rPr kumimoji="1" lang="zh-CN" altLang="en-US" sz="2400" dirty="0">
                <a:solidFill>
                  <a:srgbClr val="FF0000"/>
                </a:solidFill>
                <a:latin typeface="微软雅黑" pitchFamily="34" charset="-122"/>
                <a:ea typeface="微软雅黑" pitchFamily="34" charset="-122"/>
              </a:rPr>
              <a:t>．设置敌机精灵的随机位置</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按照刚刚明确的思路，对</a:t>
            </a:r>
            <a:r>
              <a:rPr kumimoji="1" lang="en-US" altLang="zh-CN" sz="2400" dirty="0">
                <a:solidFill>
                  <a:schemeClr val="bg1">
                    <a:lumMod val="50000"/>
                  </a:schemeClr>
                </a:solidFill>
                <a:latin typeface="微软雅黑" pitchFamily="34" charset="-122"/>
                <a:ea typeface="微软雅黑" pitchFamily="34" charset="-122"/>
              </a:rPr>
              <a:t>Enemy </a:t>
            </a:r>
            <a:r>
              <a:rPr kumimoji="1" lang="zh-CN" altLang="en-US" sz="2400" dirty="0">
                <a:solidFill>
                  <a:schemeClr val="bg1">
                    <a:lumMod val="50000"/>
                  </a:schemeClr>
                </a:solidFill>
                <a:latin typeface="微软雅黑" pitchFamily="34" charset="-122"/>
                <a:ea typeface="微软雅黑" pitchFamily="34" charset="-122"/>
              </a:rPr>
              <a:t>类的 </a:t>
            </a:r>
            <a:r>
              <a:rPr kumimoji="1" lang="en-US" altLang="zh-CN" sz="2400" dirty="0">
                <a:solidFill>
                  <a:schemeClr val="bg1">
                    <a:lumMod val="50000"/>
                  </a:schemeClr>
                </a:solidFill>
                <a:latin typeface="微软雅黑" pitchFamily="34" charset="-122"/>
                <a:ea typeface="微软雅黑" pitchFamily="34" charset="-122"/>
              </a:rPr>
              <a:t>reset_plane()</a:t>
            </a:r>
            <a:r>
              <a:rPr kumimoji="1" lang="zh-CN" altLang="en-US" sz="2400" dirty="0">
                <a:solidFill>
                  <a:schemeClr val="bg1">
                    <a:lumMod val="50000"/>
                  </a:schemeClr>
                </a:solidFill>
                <a:latin typeface="微软雅黑" pitchFamily="34" charset="-122"/>
                <a:ea typeface="微软雅黑" pitchFamily="34" charset="-122"/>
              </a:rPr>
              <a:t>方法进行调整。</a:t>
            </a:r>
          </a:p>
        </p:txBody>
      </p:sp>
      <p:sp>
        <p:nvSpPr>
          <p:cNvPr id="3" name="矩形 2"/>
          <p:cNvSpPr/>
          <p:nvPr/>
        </p:nvSpPr>
        <p:spPr>
          <a:xfrm>
            <a:off x="504966" y="2315903"/>
            <a:ext cx="11191165" cy="96128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为了方便测试敌机的初始位置以及后续的飞机爆炸，我们临时将设置</a:t>
            </a:r>
            <a:r>
              <a:rPr kumimoji="1" lang="en-US" altLang="zh-CN" sz="2000" dirty="0">
                <a:solidFill>
                  <a:schemeClr val="bg1">
                    <a:lumMod val="50000"/>
                  </a:schemeClr>
                </a:solidFill>
                <a:latin typeface="微软雅黑" pitchFamily="34" charset="-122"/>
                <a:ea typeface="微软雅黑" pitchFamily="34" charset="-122"/>
              </a:rPr>
              <a:t>y</a:t>
            </a:r>
            <a:r>
              <a:rPr kumimoji="1" lang="zh-CN" altLang="en-US" sz="2000" dirty="0">
                <a:solidFill>
                  <a:schemeClr val="bg1">
                    <a:lumMod val="50000"/>
                  </a:schemeClr>
                </a:solidFill>
                <a:latin typeface="微软雅黑" pitchFamily="34" charset="-122"/>
                <a:ea typeface="微软雅黑" pitchFamily="34" charset="-122"/>
              </a:rPr>
              <a:t>值的代码进行更改，改为只使用随机值，不减去屏幕高度，这样创建后的飞机都可以显示在游戏窗口中。</a:t>
            </a:r>
          </a:p>
        </p:txBody>
      </p:sp>
    </p:spTree>
    <p:extLst>
      <p:ext uri="{BB962C8B-B14F-4D97-AF65-F5344CB8AC3E}">
        <p14:creationId xmlns:p14="http://schemas.microsoft.com/office/powerpoint/2010/main" val="145093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6" y="2076863"/>
            <a:ext cx="10913659" cy="120032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4</a:t>
            </a:r>
            <a:r>
              <a:rPr kumimoji="1" lang="zh-CN" altLang="en-US" sz="2400" dirty="0">
                <a:solidFill>
                  <a:schemeClr val="bg1">
                    <a:lumMod val="50000"/>
                  </a:schemeClr>
                </a:solidFill>
                <a:latin typeface="微软雅黑" pitchFamily="34" charset="-122"/>
                <a:ea typeface="微软雅黑" pitchFamily="34" charset="-122"/>
              </a:rPr>
              <a:t>．设置敌机精灵的随机位置</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按照刚刚明确的思路，对</a:t>
            </a:r>
            <a:r>
              <a:rPr kumimoji="1" lang="en-US" altLang="zh-CN" sz="2400" dirty="0">
                <a:solidFill>
                  <a:schemeClr val="bg1">
                    <a:lumMod val="50000"/>
                  </a:schemeClr>
                </a:solidFill>
                <a:latin typeface="微软雅黑" pitchFamily="34" charset="-122"/>
                <a:ea typeface="微软雅黑" pitchFamily="34" charset="-122"/>
              </a:rPr>
              <a:t>Enemy </a:t>
            </a:r>
            <a:r>
              <a:rPr kumimoji="1" lang="zh-CN" altLang="en-US" sz="2400" dirty="0">
                <a:solidFill>
                  <a:schemeClr val="bg1">
                    <a:lumMod val="50000"/>
                  </a:schemeClr>
                </a:solidFill>
                <a:latin typeface="微软雅黑" pitchFamily="34" charset="-122"/>
                <a:ea typeface="微软雅黑" pitchFamily="34" charset="-122"/>
              </a:rPr>
              <a:t>类的 </a:t>
            </a:r>
            <a:r>
              <a:rPr kumimoji="1" lang="en-US" altLang="zh-CN" sz="2400" dirty="0">
                <a:solidFill>
                  <a:schemeClr val="bg1">
                    <a:lumMod val="50000"/>
                  </a:schemeClr>
                </a:solidFill>
                <a:latin typeface="微软雅黑" pitchFamily="34" charset="-122"/>
                <a:ea typeface="微软雅黑" pitchFamily="34" charset="-122"/>
              </a:rPr>
              <a:t>reset_plane()</a:t>
            </a:r>
            <a:r>
              <a:rPr kumimoji="1" lang="zh-CN" altLang="en-US" sz="2400" dirty="0">
                <a:solidFill>
                  <a:schemeClr val="bg1">
                    <a:lumMod val="50000"/>
                  </a:schemeClr>
                </a:solidFill>
                <a:latin typeface="微软雅黑" pitchFamily="34" charset="-122"/>
                <a:ea typeface="微软雅黑" pitchFamily="34" charset="-122"/>
              </a:rPr>
              <a:t>方法进行调整。</a:t>
            </a:r>
          </a:p>
        </p:txBody>
      </p:sp>
      <p:sp>
        <p:nvSpPr>
          <p:cNvPr id="3" name="矩形 2"/>
          <p:cNvSpPr/>
          <p:nvPr/>
        </p:nvSpPr>
        <p:spPr>
          <a:xfrm>
            <a:off x="504966" y="3277192"/>
            <a:ext cx="11191165" cy="96128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运行游戏，可以看到游戏窗口出现了密密麻麻的小敌机，并且随着游戏级别的提升，增加了更多数量和种类的敌机。</a:t>
            </a:r>
          </a:p>
        </p:txBody>
      </p:sp>
    </p:spTree>
    <p:extLst>
      <p:ext uri="{BB962C8B-B14F-4D97-AF65-F5344CB8AC3E}">
        <p14:creationId xmlns:p14="http://schemas.microsoft.com/office/powerpoint/2010/main" val="335041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6" y="2076863"/>
            <a:ext cx="10913659" cy="120032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4</a:t>
            </a:r>
            <a:r>
              <a:rPr kumimoji="1" lang="zh-CN" altLang="en-US" sz="2400" dirty="0">
                <a:solidFill>
                  <a:srgbClr val="FF0000"/>
                </a:solidFill>
                <a:latin typeface="微软雅黑" pitchFamily="34" charset="-122"/>
                <a:ea typeface="微软雅黑" pitchFamily="34" charset="-122"/>
              </a:rPr>
              <a:t>．设置敌机精灵的随机位置</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按照刚刚明确的思路，对</a:t>
            </a:r>
            <a:r>
              <a:rPr kumimoji="1" lang="en-US" altLang="zh-CN" sz="2400" dirty="0">
                <a:solidFill>
                  <a:schemeClr val="bg1">
                    <a:lumMod val="50000"/>
                  </a:schemeClr>
                </a:solidFill>
                <a:latin typeface="微软雅黑" pitchFamily="34" charset="-122"/>
                <a:ea typeface="微软雅黑" pitchFamily="34" charset="-122"/>
              </a:rPr>
              <a:t>Enemy </a:t>
            </a:r>
            <a:r>
              <a:rPr kumimoji="1" lang="zh-CN" altLang="en-US" sz="2400" dirty="0">
                <a:solidFill>
                  <a:schemeClr val="bg1">
                    <a:lumMod val="50000"/>
                  </a:schemeClr>
                </a:solidFill>
                <a:latin typeface="微软雅黑" pitchFamily="34" charset="-122"/>
                <a:ea typeface="微软雅黑" pitchFamily="34" charset="-122"/>
              </a:rPr>
              <a:t>类的 </a:t>
            </a:r>
            <a:r>
              <a:rPr kumimoji="1" lang="en-US" altLang="zh-CN" sz="2400" dirty="0">
                <a:solidFill>
                  <a:schemeClr val="bg1">
                    <a:lumMod val="50000"/>
                  </a:schemeClr>
                </a:solidFill>
                <a:latin typeface="微软雅黑" pitchFamily="34" charset="-122"/>
                <a:ea typeface="微软雅黑" pitchFamily="34" charset="-122"/>
              </a:rPr>
              <a:t>reset_plane()</a:t>
            </a:r>
            <a:r>
              <a:rPr kumimoji="1" lang="zh-CN" altLang="en-US" sz="2400" dirty="0">
                <a:solidFill>
                  <a:schemeClr val="bg1">
                    <a:lumMod val="50000"/>
                  </a:schemeClr>
                </a:solidFill>
                <a:latin typeface="微软雅黑" pitchFamily="34" charset="-122"/>
                <a:ea typeface="微软雅黑" pitchFamily="34" charset="-122"/>
              </a:rPr>
              <a:t>方法进行调整。</a:t>
            </a:r>
          </a:p>
        </p:txBody>
      </p:sp>
      <p:sp>
        <p:nvSpPr>
          <p:cNvPr id="3" name="矩形 2"/>
          <p:cNvSpPr/>
          <p:nvPr/>
        </p:nvSpPr>
        <p:spPr>
          <a:xfrm>
            <a:off x="504966" y="3277192"/>
            <a:ext cx="11191165" cy="96128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修改之前在引爆炸弹的事件监听中增加的测试代码，模拟炸毁敌机的场景，测试当敌机被摧毁后初始位置是否会被重新设置。</a:t>
            </a:r>
          </a:p>
        </p:txBody>
      </p:sp>
    </p:spTree>
    <p:extLst>
      <p:ext uri="{BB962C8B-B14F-4D97-AF65-F5344CB8AC3E}">
        <p14:creationId xmlns:p14="http://schemas.microsoft.com/office/powerpoint/2010/main" val="357332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6" y="1115574"/>
            <a:ext cx="10913659"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kumimoji="1" lang="en-US" altLang="zh-CN" sz="2400" dirty="0">
                <a:solidFill>
                  <a:srgbClr val="FF0000"/>
                </a:solidFill>
                <a:latin typeface="微软雅黑" pitchFamily="34" charset="-122"/>
                <a:ea typeface="微软雅黑" pitchFamily="34" charset="-122"/>
              </a:rPr>
              <a:t>4</a:t>
            </a:r>
            <a:r>
              <a:rPr kumimoji="1" lang="zh-CN" altLang="en-US" sz="2400" dirty="0">
                <a:solidFill>
                  <a:srgbClr val="FF0000"/>
                </a:solidFill>
                <a:latin typeface="微软雅黑" pitchFamily="34" charset="-122"/>
                <a:ea typeface="微软雅黑" pitchFamily="34" charset="-122"/>
              </a:rPr>
              <a:t>．设置敌机精灵的随机位置</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运行游戏，按下字母</a:t>
            </a:r>
            <a:r>
              <a:rPr kumimoji="1" lang="en-US" altLang="zh-CN" sz="2400" dirty="0">
                <a:solidFill>
                  <a:schemeClr val="bg1">
                    <a:lumMod val="50000"/>
                  </a:schemeClr>
                </a:solidFill>
                <a:latin typeface="微软雅黑" pitchFamily="34" charset="-122"/>
                <a:ea typeface="微软雅黑" pitchFamily="34" charset="-122"/>
              </a:rPr>
              <a:t>b</a:t>
            </a:r>
            <a:r>
              <a:rPr kumimoji="1" lang="zh-CN" altLang="en-US" sz="2400" dirty="0">
                <a:solidFill>
                  <a:schemeClr val="bg1">
                    <a:lumMod val="50000"/>
                  </a:schemeClr>
                </a:solidFill>
                <a:latin typeface="微软雅黑" pitchFamily="34" charset="-122"/>
                <a:ea typeface="微软雅黑" pitchFamily="34" charset="-122"/>
              </a:rPr>
              <a:t>，可以看到游戏窗口的所有敌机被摧毁的动画，并且在动画播放完成后出现了新的敌机，如图所示。</a:t>
            </a:r>
          </a:p>
        </p:txBody>
      </p:sp>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840" y="2869900"/>
            <a:ext cx="2190240"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198" y="2869900"/>
            <a:ext cx="2190240"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536" y="2869900"/>
            <a:ext cx="2190240"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411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6" y="1115574"/>
            <a:ext cx="10913659"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5</a:t>
            </a:r>
            <a:r>
              <a:rPr kumimoji="1" lang="zh-CN" altLang="en-US" sz="2400" dirty="0">
                <a:solidFill>
                  <a:srgbClr val="FF0000"/>
                </a:solidFill>
                <a:latin typeface="微软雅黑" pitchFamily="34" charset="-122"/>
                <a:ea typeface="微软雅黑" pitchFamily="34" charset="-122"/>
              </a:rPr>
              <a:t>．实现敌机精灵的飞行</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我们需要随机设置敌机的速度，实现让敌机沿垂直方向向下飞入游戏窗口的效果。如果敌机从下方飞出了游戏窗口，那么会被设置为初始状态。</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修改</a:t>
            </a:r>
            <a:r>
              <a:rPr kumimoji="1" lang="en-US" altLang="zh-CN" sz="2400" dirty="0">
                <a:solidFill>
                  <a:schemeClr val="bg1">
                    <a:lumMod val="50000"/>
                  </a:schemeClr>
                </a:solidFill>
                <a:latin typeface="微软雅黑" pitchFamily="34" charset="-122"/>
                <a:ea typeface="微软雅黑" pitchFamily="34" charset="-122"/>
              </a:rPr>
              <a:t>reset_plane()</a:t>
            </a:r>
            <a:r>
              <a:rPr kumimoji="1" lang="zh-CN" altLang="en-US" sz="2400" dirty="0">
                <a:solidFill>
                  <a:schemeClr val="bg1">
                    <a:lumMod val="50000"/>
                  </a:schemeClr>
                </a:solidFill>
                <a:latin typeface="微软雅黑" pitchFamily="34" charset="-122"/>
                <a:ea typeface="微软雅黑" pitchFamily="34" charset="-122"/>
              </a:rPr>
              <a:t>方法，根据飞机的最大速度</a:t>
            </a:r>
            <a:r>
              <a:rPr kumimoji="1" lang="en-US" altLang="zh-CN" sz="2400" dirty="0">
                <a:solidFill>
                  <a:schemeClr val="bg1">
                    <a:lumMod val="50000"/>
                  </a:schemeClr>
                </a:solidFill>
                <a:latin typeface="微软雅黑" pitchFamily="34" charset="-122"/>
                <a:ea typeface="微软雅黑" pitchFamily="34" charset="-122"/>
              </a:rPr>
              <a:t>max_speed</a:t>
            </a:r>
            <a:r>
              <a:rPr kumimoji="1" lang="zh-CN" altLang="en-US" sz="2400" dirty="0">
                <a:solidFill>
                  <a:schemeClr val="bg1">
                    <a:lumMod val="50000"/>
                  </a:schemeClr>
                </a:solidFill>
                <a:latin typeface="微软雅黑" pitchFamily="34" charset="-122"/>
                <a:ea typeface="微软雅黑" pitchFamily="34" charset="-122"/>
              </a:rPr>
              <a:t>设置随机的初始速度。</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重写父类的</a:t>
            </a:r>
            <a:r>
              <a:rPr kumimoji="1" lang="en-US" altLang="zh-CN" sz="2400" dirty="0">
                <a:solidFill>
                  <a:schemeClr val="bg1">
                    <a:lumMod val="50000"/>
                  </a:schemeClr>
                </a:solidFill>
                <a:latin typeface="微软雅黑" pitchFamily="34" charset="-122"/>
                <a:ea typeface="微软雅黑" pitchFamily="34" charset="-122"/>
              </a:rPr>
              <a:t>update()</a:t>
            </a:r>
            <a:r>
              <a:rPr kumimoji="1" lang="zh-CN" altLang="en-US" sz="2400" dirty="0">
                <a:solidFill>
                  <a:schemeClr val="bg1">
                    <a:lumMod val="50000"/>
                  </a:schemeClr>
                </a:solidFill>
                <a:latin typeface="微软雅黑" pitchFamily="34" charset="-122"/>
                <a:ea typeface="微软雅黑" pitchFamily="34" charset="-122"/>
              </a:rPr>
              <a:t>方法，实现敌机精灵的飞行功能。</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注释测试代码中测试修改游戏得分的代码。</a:t>
            </a:r>
          </a:p>
        </p:txBody>
      </p:sp>
    </p:spTree>
    <p:extLst>
      <p:ext uri="{BB962C8B-B14F-4D97-AF65-F5344CB8AC3E}">
        <p14:creationId xmlns:p14="http://schemas.microsoft.com/office/powerpoint/2010/main" val="6868895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11.6.3 </a:t>
            </a:r>
            <a:r>
              <a:rPr lang="zh-CN" altLang="en-US" sz="3200" dirty="0">
                <a:solidFill>
                  <a:srgbClr val="1353A2"/>
                </a:solidFill>
                <a:latin typeface="微软雅黑" pitchFamily="34" charset="-122"/>
                <a:ea typeface="微软雅黑" pitchFamily="34" charset="-122"/>
                <a:cs typeface="+mn-cs"/>
              </a:rPr>
              <a:t>派生敌机子类</a:t>
            </a:r>
          </a:p>
        </p:txBody>
      </p:sp>
      <p:sp>
        <p:nvSpPr>
          <p:cNvPr id="2" name="矩形 1"/>
          <p:cNvSpPr/>
          <p:nvPr/>
        </p:nvSpPr>
        <p:spPr>
          <a:xfrm>
            <a:off x="632346" y="1115574"/>
            <a:ext cx="10913659"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5</a:t>
            </a:r>
            <a:r>
              <a:rPr kumimoji="1" lang="zh-CN" altLang="en-US" sz="2400" dirty="0">
                <a:solidFill>
                  <a:srgbClr val="FF0000"/>
                </a:solidFill>
                <a:latin typeface="微软雅黑" pitchFamily="34" charset="-122"/>
                <a:ea typeface="微软雅黑" pitchFamily="34" charset="-122"/>
              </a:rPr>
              <a:t>．实现敌机精灵的飞行</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运行游戏，可以看到小敌机从游戏窗口的上方徐徐而来，且不停地出现新的小敌机，给人一种无穷无尽的感觉，如图所示。</a:t>
            </a:r>
          </a:p>
        </p:txBody>
      </p:sp>
      <p:pic>
        <p:nvPicPr>
          <p:cNvPr id="113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166" y="2869900"/>
            <a:ext cx="22574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7780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本小节将从</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类派生一个表示英雄飞机的子类，该子类具有操控英雄飞机的功能，但不具备发射子弹消灭敌机的功能。</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．设计英雄飞机类</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按照游戏说明设计英雄飞机</a:t>
            </a:r>
            <a:r>
              <a:rPr kumimoji="1" lang="en-US" altLang="zh-CN" sz="2400" dirty="0">
                <a:solidFill>
                  <a:schemeClr val="bg1">
                    <a:lumMod val="50000"/>
                  </a:schemeClr>
                </a:solidFill>
                <a:latin typeface="微软雅黑" pitchFamily="34" charset="-122"/>
                <a:ea typeface="微软雅黑" pitchFamily="34" charset="-122"/>
              </a:rPr>
              <a:t>Hero</a:t>
            </a:r>
            <a:r>
              <a:rPr kumimoji="1" lang="zh-CN" altLang="en-US" sz="2400" dirty="0">
                <a:solidFill>
                  <a:schemeClr val="bg1">
                    <a:lumMod val="50000"/>
                  </a:schemeClr>
                </a:solidFill>
                <a:latin typeface="微软雅黑" pitchFamily="34" charset="-122"/>
                <a:ea typeface="微软雅黑" pitchFamily="34" charset="-122"/>
              </a:rPr>
              <a:t>类，其类图如图所示：</a:t>
            </a:r>
          </a:p>
        </p:txBody>
      </p:sp>
      <p:pic>
        <p:nvPicPr>
          <p:cNvPr id="114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175" y="3423897"/>
            <a:ext cx="3072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3712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．设计英雄飞机类</a:t>
            </a: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Hero</a:t>
            </a:r>
            <a:r>
              <a:rPr kumimoji="1" lang="zh-CN" altLang="en-US" sz="2400" dirty="0">
                <a:solidFill>
                  <a:schemeClr val="bg1">
                    <a:lumMod val="50000"/>
                  </a:schemeClr>
                </a:solidFill>
                <a:latin typeface="微软雅黑" pitchFamily="34" charset="-122"/>
                <a:ea typeface="微软雅黑" pitchFamily="34" charset="-122"/>
              </a:rPr>
              <a:t>类中包括</a:t>
            </a:r>
            <a:r>
              <a:rPr kumimoji="1" lang="en-US" altLang="zh-CN" sz="2400" dirty="0">
                <a:solidFill>
                  <a:schemeClr val="bg1">
                    <a:lumMod val="50000"/>
                  </a:schemeClr>
                </a:solidFill>
                <a:latin typeface="微软雅黑" pitchFamily="34" charset="-122"/>
                <a:ea typeface="微软雅黑" pitchFamily="34" charset="-122"/>
              </a:rPr>
              <a:t>is_power</a:t>
            </a: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bomb_count</a:t>
            </a:r>
            <a:r>
              <a:rPr kumimoji="1" lang="zh-CN" altLang="en-US" sz="2400" dirty="0">
                <a:solidFill>
                  <a:schemeClr val="bg1">
                    <a:lumMod val="50000"/>
                  </a:schemeClr>
                </a:solidFill>
                <a:latin typeface="微软雅黑" pitchFamily="34" charset="-122"/>
                <a:ea typeface="微软雅黑" pitchFamily="34" charset="-122"/>
              </a:rPr>
              <a:t>等几个属性，关于这几个属性的说明如表所示。</a:t>
            </a:r>
          </a:p>
        </p:txBody>
      </p:sp>
      <p:graphicFrame>
        <p:nvGraphicFramePr>
          <p:cNvPr id="4" name="表格 3"/>
          <p:cNvGraphicFramePr>
            <a:graphicFrameLocks noGrp="1"/>
          </p:cNvGraphicFramePr>
          <p:nvPr>
            <p:extLst>
              <p:ext uri="{D42A27DB-BD31-4B8C-83A1-F6EECF244321}">
                <p14:modId xmlns:p14="http://schemas.microsoft.com/office/powerpoint/2010/main" val="1262361649"/>
              </p:ext>
            </p:extLst>
          </p:nvPr>
        </p:nvGraphicFramePr>
        <p:xfrm>
          <a:off x="1641166" y="2933024"/>
          <a:ext cx="9207691" cy="3048000"/>
        </p:xfrm>
        <a:graphic>
          <a:graphicData uri="http://schemas.openxmlformats.org/drawingml/2006/table">
            <a:tbl>
              <a:tblPr>
                <a:tableStyleId>{5C22544A-7EE6-4342-B048-85BDC9FD1C3A}</a:tableStyleId>
              </a:tblPr>
              <a:tblGrid>
                <a:gridCol w="3281470">
                  <a:extLst>
                    <a:ext uri="{9D8B030D-6E8A-4147-A177-3AD203B41FA5}">
                      <a16:colId xmlns:a16="http://schemas.microsoft.com/office/drawing/2014/main" val="20000"/>
                    </a:ext>
                  </a:extLst>
                </a:gridCol>
                <a:gridCol w="5926221">
                  <a:extLst>
                    <a:ext uri="{9D8B030D-6E8A-4147-A177-3AD203B41FA5}">
                      <a16:colId xmlns:a16="http://schemas.microsoft.com/office/drawing/2014/main" val="20001"/>
                    </a:ext>
                  </a:extLst>
                </a:gridCol>
              </a:tblGrid>
              <a:tr h="339397">
                <a:tc>
                  <a:txBody>
                    <a:bodyPr/>
                    <a:lstStyle/>
                    <a:p>
                      <a:pPr algn="ctr">
                        <a:lnSpc>
                          <a:spcPct val="20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属性</a:t>
                      </a:r>
                      <a:endParaRPr lang="zh-CN" sz="1800" b="1" kern="100" dirty="0">
                        <a:solidFill>
                          <a:schemeClr val="bg1"/>
                        </a:solidFill>
                        <a:effectLst/>
                        <a:latin typeface="微软雅黑" panose="020B0503020204020204" pitchFamily="34" charset="-122"/>
                        <a:ea typeface="微软雅黑" panose="020B0503020204020204" pitchFamily="34" charset="-122"/>
                      </a:endParaRPr>
                    </a:p>
                  </a:txBody>
                  <a:tcPr marL="121494" marR="121494" marT="0" marB="0">
                    <a:solidFill>
                      <a:srgbClr val="1353A2"/>
                    </a:solidFill>
                  </a:tcPr>
                </a:tc>
                <a:tc>
                  <a:txBody>
                    <a:bodyPr/>
                    <a:lstStyle/>
                    <a:p>
                      <a:pPr algn="ctr">
                        <a:lnSpc>
                          <a:spcPct val="20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说明</a:t>
                      </a:r>
                      <a:endParaRPr lang="zh-CN" sz="1800" b="1" kern="100" dirty="0">
                        <a:solidFill>
                          <a:schemeClr val="bg1"/>
                        </a:solidFill>
                        <a:effectLst/>
                        <a:latin typeface="微软雅黑" panose="020B0503020204020204" pitchFamily="34" charset="-122"/>
                        <a:ea typeface="微软雅黑" panose="020B0503020204020204" pitchFamily="34" charset="-122"/>
                      </a:endParaRPr>
                    </a:p>
                  </a:txBody>
                  <a:tcPr marL="121494" marR="121494" marT="0" marB="0">
                    <a:solidFill>
                      <a:srgbClr val="1353A2"/>
                    </a:solidFill>
                  </a:tcPr>
                </a:tc>
                <a:extLst>
                  <a:ext uri="{0D108BD9-81ED-4DB2-BD59-A6C34878D82A}">
                    <a16:rowId xmlns:a16="http://schemas.microsoft.com/office/drawing/2014/main" val="10000"/>
                  </a:ext>
                </a:extLst>
              </a:tr>
              <a:tr h="339397">
                <a:tc>
                  <a:txBody>
                    <a:bodyPr/>
                    <a:lstStyle/>
                    <a:p>
                      <a:pPr algn="ctr">
                        <a:lnSpc>
                          <a:spcPct val="200000"/>
                        </a:lnSpc>
                        <a:spcAft>
                          <a:spcPts val="0"/>
                        </a:spcAft>
                      </a:pPr>
                      <a:r>
                        <a:rPr lang="en-US" sz="2000" kern="100" dirty="0">
                          <a:effectLst/>
                          <a:latin typeface="微软雅黑" panose="020B0503020204020204" pitchFamily="34" charset="-122"/>
                          <a:ea typeface="微软雅黑" panose="020B0503020204020204" pitchFamily="34" charset="-122"/>
                        </a:rPr>
                        <a:t>is_power</a:t>
                      </a:r>
                      <a:endParaRPr lang="zh-CN" sz="1800" kern="100" dirty="0">
                        <a:effectLst/>
                        <a:latin typeface="微软雅黑" panose="020B0503020204020204" pitchFamily="34" charset="-122"/>
                        <a:ea typeface="微软雅黑" panose="020B0503020204020204" pitchFamily="34" charset="-122"/>
                      </a:endParaRPr>
                    </a:p>
                  </a:txBody>
                  <a:tcPr marL="121494" marR="121494" marT="0" marB="0"/>
                </a:tc>
                <a:tc>
                  <a:txBody>
                    <a:bodyPr/>
                    <a:lstStyle/>
                    <a:p>
                      <a:pPr algn="l">
                        <a:lnSpc>
                          <a:spcPct val="200000"/>
                        </a:lnSpc>
                        <a:spcAft>
                          <a:spcPts val="0"/>
                        </a:spcAft>
                      </a:pPr>
                      <a:r>
                        <a:rPr lang="zh-CN" sz="2000" kern="100" dirty="0">
                          <a:effectLst/>
                          <a:latin typeface="微软雅黑" panose="020B0503020204020204" pitchFamily="34" charset="-122"/>
                          <a:ea typeface="微软雅黑" panose="020B0503020204020204" pitchFamily="34" charset="-122"/>
                        </a:rPr>
                        <a:t>是否无敌。英雄飞机刚登场有</a:t>
                      </a:r>
                      <a:r>
                        <a:rPr lang="en-US" sz="2000" kern="100" dirty="0">
                          <a:effectLst/>
                          <a:latin typeface="微软雅黑" panose="020B0503020204020204" pitchFamily="34" charset="-122"/>
                          <a:ea typeface="微软雅黑" panose="020B0503020204020204" pitchFamily="34" charset="-122"/>
                        </a:rPr>
                        <a:t>3s</a:t>
                      </a:r>
                      <a:r>
                        <a:rPr lang="zh-CN" sz="2000" kern="100" dirty="0">
                          <a:effectLst/>
                          <a:latin typeface="微软雅黑" panose="020B0503020204020204" pitchFamily="34" charset="-122"/>
                          <a:ea typeface="微软雅黑" panose="020B0503020204020204" pitchFamily="34" charset="-122"/>
                        </a:rPr>
                        <a:t>的无敌时间</a:t>
                      </a:r>
                      <a:endParaRPr lang="zh-CN" sz="1800" kern="100" dirty="0">
                        <a:effectLst/>
                        <a:latin typeface="微软雅黑" panose="020B0503020204020204" pitchFamily="34" charset="-122"/>
                        <a:ea typeface="微软雅黑" panose="020B0503020204020204" pitchFamily="34" charset="-122"/>
                      </a:endParaRPr>
                    </a:p>
                  </a:txBody>
                  <a:tcPr marL="121494" marR="121494" marT="0" marB="0"/>
                </a:tc>
                <a:extLst>
                  <a:ext uri="{0D108BD9-81ED-4DB2-BD59-A6C34878D82A}">
                    <a16:rowId xmlns:a16="http://schemas.microsoft.com/office/drawing/2014/main" val="10001"/>
                  </a:ext>
                </a:extLst>
              </a:tr>
              <a:tr h="339397">
                <a:tc>
                  <a:txBody>
                    <a:bodyPr/>
                    <a:lstStyle/>
                    <a:p>
                      <a:pPr algn="ctr">
                        <a:lnSpc>
                          <a:spcPct val="200000"/>
                        </a:lnSpc>
                        <a:spcAft>
                          <a:spcPts val="0"/>
                        </a:spcAft>
                      </a:pPr>
                      <a:r>
                        <a:rPr lang="en-US" sz="2000" kern="100" dirty="0">
                          <a:effectLst/>
                          <a:latin typeface="微软雅黑" panose="020B0503020204020204" pitchFamily="34" charset="-122"/>
                          <a:ea typeface="微软雅黑" panose="020B0503020204020204" pitchFamily="34" charset="-122"/>
                        </a:rPr>
                        <a:t>bomb_count</a:t>
                      </a:r>
                      <a:endParaRPr lang="zh-CN" sz="1800" kern="100" dirty="0">
                        <a:effectLst/>
                        <a:latin typeface="微软雅黑" panose="020B0503020204020204" pitchFamily="34" charset="-122"/>
                        <a:ea typeface="微软雅黑" panose="020B0503020204020204" pitchFamily="34" charset="-122"/>
                      </a:endParaRPr>
                    </a:p>
                  </a:txBody>
                  <a:tcPr marL="121494" marR="121494" marT="0" marB="0"/>
                </a:tc>
                <a:tc>
                  <a:txBody>
                    <a:bodyPr/>
                    <a:lstStyle/>
                    <a:p>
                      <a:pPr algn="l">
                        <a:lnSpc>
                          <a:spcPct val="200000"/>
                        </a:lnSpc>
                        <a:spcAft>
                          <a:spcPts val="0"/>
                        </a:spcAft>
                      </a:pPr>
                      <a:r>
                        <a:rPr lang="zh-CN" sz="2000" kern="100" dirty="0">
                          <a:effectLst/>
                          <a:latin typeface="微软雅黑" panose="020B0503020204020204" pitchFamily="34" charset="-122"/>
                          <a:ea typeface="微软雅黑" panose="020B0503020204020204" pitchFamily="34" charset="-122"/>
                        </a:rPr>
                        <a:t>炸弹数量，默认携带</a:t>
                      </a:r>
                      <a:r>
                        <a:rPr lang="en-US" sz="2000" kern="100" dirty="0">
                          <a:effectLst/>
                          <a:latin typeface="微软雅黑" panose="020B0503020204020204" pitchFamily="34" charset="-122"/>
                          <a:ea typeface="微软雅黑" panose="020B0503020204020204" pitchFamily="34" charset="-122"/>
                        </a:rPr>
                        <a:t> 3 </a:t>
                      </a:r>
                      <a:r>
                        <a:rPr lang="zh-CN" sz="2000" kern="100" dirty="0">
                          <a:effectLst/>
                          <a:latin typeface="微软雅黑" panose="020B0503020204020204" pitchFamily="34" charset="-122"/>
                          <a:ea typeface="微软雅黑" panose="020B0503020204020204" pitchFamily="34" charset="-122"/>
                        </a:rPr>
                        <a:t>颗炸弹</a:t>
                      </a:r>
                      <a:endParaRPr lang="zh-CN" sz="1800" kern="100" dirty="0">
                        <a:effectLst/>
                        <a:latin typeface="微软雅黑" panose="020B0503020204020204" pitchFamily="34" charset="-122"/>
                        <a:ea typeface="微软雅黑" panose="020B0503020204020204" pitchFamily="34" charset="-122"/>
                      </a:endParaRPr>
                    </a:p>
                  </a:txBody>
                  <a:tcPr marL="121494" marR="121494" marT="0" marB="0"/>
                </a:tc>
                <a:extLst>
                  <a:ext uri="{0D108BD9-81ED-4DB2-BD59-A6C34878D82A}">
                    <a16:rowId xmlns:a16="http://schemas.microsoft.com/office/drawing/2014/main" val="10002"/>
                  </a:ext>
                </a:extLst>
              </a:tr>
              <a:tr h="339397">
                <a:tc>
                  <a:txBody>
                    <a:bodyPr/>
                    <a:lstStyle/>
                    <a:p>
                      <a:pPr algn="ctr">
                        <a:lnSpc>
                          <a:spcPct val="200000"/>
                        </a:lnSpc>
                        <a:spcAft>
                          <a:spcPts val="0"/>
                        </a:spcAft>
                      </a:pPr>
                      <a:r>
                        <a:rPr lang="en-US" sz="2000" kern="100" dirty="0">
                          <a:effectLst/>
                          <a:latin typeface="微软雅黑" panose="020B0503020204020204" pitchFamily="34" charset="-122"/>
                          <a:ea typeface="微软雅黑" panose="020B0503020204020204" pitchFamily="34" charset="-122"/>
                        </a:rPr>
                        <a:t>bullets_kind</a:t>
                      </a:r>
                      <a:endParaRPr lang="zh-CN" sz="1800" kern="100" dirty="0">
                        <a:effectLst/>
                        <a:latin typeface="微软雅黑" panose="020B0503020204020204" pitchFamily="34" charset="-122"/>
                        <a:ea typeface="微软雅黑" panose="020B0503020204020204" pitchFamily="34" charset="-122"/>
                      </a:endParaRPr>
                    </a:p>
                  </a:txBody>
                  <a:tcPr marL="121494" marR="121494" marT="0" marB="0"/>
                </a:tc>
                <a:tc>
                  <a:txBody>
                    <a:bodyPr/>
                    <a:lstStyle/>
                    <a:p>
                      <a:pPr algn="l">
                        <a:lnSpc>
                          <a:spcPct val="200000"/>
                        </a:lnSpc>
                        <a:spcAft>
                          <a:spcPts val="0"/>
                        </a:spcAft>
                      </a:pPr>
                      <a:r>
                        <a:rPr lang="zh-CN" sz="2000" kern="100" dirty="0">
                          <a:effectLst/>
                          <a:latin typeface="微软雅黑" panose="020B0503020204020204" pitchFamily="34" charset="-122"/>
                          <a:ea typeface="微软雅黑" panose="020B0503020204020204" pitchFamily="34" charset="-122"/>
                        </a:rPr>
                        <a:t>子弹类型，</a:t>
                      </a:r>
                      <a:r>
                        <a:rPr lang="en-US" sz="2000" kern="100" dirty="0">
                          <a:effectLst/>
                          <a:latin typeface="微软雅黑" panose="020B0503020204020204" pitchFamily="34" charset="-122"/>
                          <a:ea typeface="微软雅黑" panose="020B0503020204020204" pitchFamily="34" charset="-122"/>
                        </a:rPr>
                        <a:t>0</a:t>
                      </a:r>
                      <a:r>
                        <a:rPr lang="zh-CN" sz="2000" kern="100" dirty="0">
                          <a:effectLst/>
                          <a:latin typeface="微软雅黑" panose="020B0503020204020204" pitchFamily="34" charset="-122"/>
                          <a:ea typeface="微软雅黑" panose="020B0503020204020204" pitchFamily="34" charset="-122"/>
                        </a:rPr>
                        <a:t>表示单排；</a:t>
                      </a:r>
                      <a:r>
                        <a:rPr lang="en-US" sz="2000" kern="100" dirty="0">
                          <a:effectLst/>
                          <a:latin typeface="微软雅黑" panose="020B0503020204020204" pitchFamily="34" charset="-122"/>
                          <a:ea typeface="微软雅黑" panose="020B0503020204020204" pitchFamily="34" charset="-122"/>
                        </a:rPr>
                        <a:t>1</a:t>
                      </a:r>
                      <a:r>
                        <a:rPr lang="zh-CN" sz="2000" kern="100" dirty="0">
                          <a:effectLst/>
                          <a:latin typeface="微软雅黑" panose="020B0503020204020204" pitchFamily="34" charset="-122"/>
                          <a:ea typeface="微软雅黑" panose="020B0503020204020204" pitchFamily="34" charset="-122"/>
                        </a:rPr>
                        <a:t>表示双排</a:t>
                      </a:r>
                      <a:endParaRPr lang="zh-CN" sz="1800" kern="100" dirty="0">
                        <a:effectLst/>
                        <a:latin typeface="微软雅黑" panose="020B0503020204020204" pitchFamily="34" charset="-122"/>
                        <a:ea typeface="微软雅黑" panose="020B0503020204020204" pitchFamily="34" charset="-122"/>
                      </a:endParaRPr>
                    </a:p>
                  </a:txBody>
                  <a:tcPr marL="121494" marR="121494" marT="0" marB="0"/>
                </a:tc>
                <a:extLst>
                  <a:ext uri="{0D108BD9-81ED-4DB2-BD59-A6C34878D82A}">
                    <a16:rowId xmlns:a16="http://schemas.microsoft.com/office/drawing/2014/main" val="10003"/>
                  </a:ext>
                </a:extLst>
              </a:tr>
              <a:tr h="339397">
                <a:tc>
                  <a:txBody>
                    <a:bodyPr/>
                    <a:lstStyle/>
                    <a:p>
                      <a:pPr algn="ctr">
                        <a:lnSpc>
                          <a:spcPct val="200000"/>
                        </a:lnSpc>
                        <a:spcAft>
                          <a:spcPts val="0"/>
                        </a:spcAft>
                      </a:pPr>
                      <a:r>
                        <a:rPr lang="en-US" sz="2000" kern="100">
                          <a:effectLst/>
                          <a:latin typeface="微软雅黑" panose="020B0503020204020204" pitchFamily="34" charset="-122"/>
                          <a:ea typeface="微软雅黑" panose="020B0503020204020204" pitchFamily="34" charset="-122"/>
                        </a:rPr>
                        <a:t>bullets_group</a:t>
                      </a:r>
                      <a:endParaRPr lang="zh-CN" sz="1800" kern="100">
                        <a:effectLst/>
                        <a:latin typeface="微软雅黑" panose="020B0503020204020204" pitchFamily="34" charset="-122"/>
                        <a:ea typeface="微软雅黑" panose="020B0503020204020204" pitchFamily="34" charset="-122"/>
                      </a:endParaRPr>
                    </a:p>
                  </a:txBody>
                  <a:tcPr marL="121494" marR="121494" marT="0" marB="0"/>
                </a:tc>
                <a:tc>
                  <a:txBody>
                    <a:bodyPr/>
                    <a:lstStyle/>
                    <a:p>
                      <a:pPr algn="l">
                        <a:lnSpc>
                          <a:spcPct val="200000"/>
                        </a:lnSpc>
                        <a:spcAft>
                          <a:spcPts val="0"/>
                        </a:spcAft>
                      </a:pPr>
                      <a:r>
                        <a:rPr lang="zh-CN" sz="2000" kern="100" dirty="0">
                          <a:effectLst/>
                          <a:latin typeface="微软雅黑" panose="020B0503020204020204" pitchFamily="34" charset="-122"/>
                          <a:ea typeface="微软雅黑" panose="020B0503020204020204" pitchFamily="34" charset="-122"/>
                        </a:rPr>
                        <a:t>子弹精灵组。后续的碰撞检测需要使用</a:t>
                      </a:r>
                      <a:endParaRPr lang="zh-CN" sz="1800" kern="100" dirty="0">
                        <a:effectLst/>
                        <a:latin typeface="微软雅黑" panose="020B0503020204020204" pitchFamily="34" charset="-122"/>
                        <a:ea typeface="微软雅黑" panose="020B0503020204020204" pitchFamily="34" charset="-122"/>
                      </a:endParaRPr>
                    </a:p>
                  </a:txBody>
                  <a:tcPr marL="121494" marR="121494"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435203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．设计英雄飞机类</a:t>
            </a: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Hero</a:t>
            </a:r>
            <a:r>
              <a:rPr kumimoji="1" lang="zh-CN" altLang="en-US" sz="2400" dirty="0">
                <a:solidFill>
                  <a:schemeClr val="bg1">
                    <a:lumMod val="50000"/>
                  </a:schemeClr>
                </a:solidFill>
                <a:latin typeface="微软雅黑" pitchFamily="34" charset="-122"/>
                <a:ea typeface="微软雅黑" pitchFamily="34" charset="-122"/>
              </a:rPr>
              <a:t>类不仅需要重写父类的方法，而且需要单独增加两个方法，关于这些方法的说明如表所示。</a:t>
            </a:r>
          </a:p>
        </p:txBody>
      </p:sp>
      <p:graphicFrame>
        <p:nvGraphicFramePr>
          <p:cNvPr id="4" name="表格 3"/>
          <p:cNvGraphicFramePr>
            <a:graphicFrameLocks noGrp="1"/>
          </p:cNvGraphicFramePr>
          <p:nvPr>
            <p:extLst>
              <p:ext uri="{D42A27DB-BD31-4B8C-83A1-F6EECF244321}">
                <p14:modId xmlns:p14="http://schemas.microsoft.com/office/powerpoint/2010/main" val="1635627732"/>
              </p:ext>
            </p:extLst>
          </p:nvPr>
        </p:nvGraphicFramePr>
        <p:xfrm>
          <a:off x="1641166" y="2892080"/>
          <a:ext cx="9207691" cy="3078480"/>
        </p:xfrm>
        <a:graphic>
          <a:graphicData uri="http://schemas.openxmlformats.org/drawingml/2006/table">
            <a:tbl>
              <a:tblPr>
                <a:tableStyleId>{5C22544A-7EE6-4342-B048-85BDC9FD1C3A}</a:tableStyleId>
              </a:tblPr>
              <a:tblGrid>
                <a:gridCol w="2248446">
                  <a:extLst>
                    <a:ext uri="{9D8B030D-6E8A-4147-A177-3AD203B41FA5}">
                      <a16:colId xmlns:a16="http://schemas.microsoft.com/office/drawing/2014/main" val="20000"/>
                    </a:ext>
                  </a:extLst>
                </a:gridCol>
                <a:gridCol w="6959245">
                  <a:extLst>
                    <a:ext uri="{9D8B030D-6E8A-4147-A177-3AD203B41FA5}">
                      <a16:colId xmlns:a16="http://schemas.microsoft.com/office/drawing/2014/main" val="20001"/>
                    </a:ext>
                  </a:extLst>
                </a:gridCol>
              </a:tblGrid>
              <a:tr h="339397">
                <a:tc>
                  <a:txBody>
                    <a:bodyPr/>
                    <a:lstStyle/>
                    <a:p>
                      <a:pPr algn="ctr">
                        <a:lnSpc>
                          <a:spcPct val="20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属性</a:t>
                      </a:r>
                      <a:endParaRPr lang="zh-CN" sz="1800" b="1" kern="100" dirty="0">
                        <a:solidFill>
                          <a:schemeClr val="bg1"/>
                        </a:solidFill>
                        <a:effectLst/>
                        <a:latin typeface="微软雅黑" panose="020B0503020204020204" pitchFamily="34" charset="-122"/>
                        <a:ea typeface="微软雅黑" panose="020B0503020204020204" pitchFamily="34" charset="-122"/>
                      </a:endParaRPr>
                    </a:p>
                  </a:txBody>
                  <a:tcPr marL="121494" marR="121494" marT="0" marB="0">
                    <a:solidFill>
                      <a:srgbClr val="1353A2"/>
                    </a:solidFill>
                  </a:tcPr>
                </a:tc>
                <a:tc>
                  <a:txBody>
                    <a:bodyPr/>
                    <a:lstStyle/>
                    <a:p>
                      <a:pPr algn="ctr">
                        <a:lnSpc>
                          <a:spcPct val="20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说明</a:t>
                      </a:r>
                      <a:endParaRPr lang="zh-CN" sz="1800" b="1" kern="100" dirty="0">
                        <a:solidFill>
                          <a:schemeClr val="bg1"/>
                        </a:solidFill>
                        <a:effectLst/>
                        <a:latin typeface="微软雅黑" panose="020B0503020204020204" pitchFamily="34" charset="-122"/>
                        <a:ea typeface="微软雅黑" panose="020B0503020204020204" pitchFamily="34" charset="-122"/>
                      </a:endParaRPr>
                    </a:p>
                  </a:txBody>
                  <a:tcPr marL="121494" marR="121494" marT="0" marB="0">
                    <a:solidFill>
                      <a:srgbClr val="1353A2"/>
                    </a:solidFill>
                  </a:tcPr>
                </a:tc>
                <a:extLst>
                  <a:ext uri="{0D108BD9-81ED-4DB2-BD59-A6C34878D82A}">
                    <a16:rowId xmlns:a16="http://schemas.microsoft.com/office/drawing/2014/main" val="10000"/>
                  </a:ext>
                </a:extLst>
              </a:tr>
              <a:tr h="339397">
                <a:tc>
                  <a:txBody>
                    <a:bodyPr/>
                    <a:lstStyle/>
                    <a:p>
                      <a:pPr algn="ctr">
                        <a:lnSpc>
                          <a:spcPct val="150000"/>
                        </a:lnSpc>
                        <a:spcAft>
                          <a:spcPts val="0"/>
                        </a:spcAft>
                      </a:pPr>
                      <a:r>
                        <a:rPr lang="en-US" sz="1800" kern="100" dirty="0">
                          <a:effectLst/>
                          <a:latin typeface="微软雅黑" panose="020B0503020204020204" pitchFamily="34" charset="-122"/>
                          <a:ea typeface="微软雅黑" panose="020B0503020204020204" pitchFamily="34" charset="-122"/>
                        </a:rPr>
                        <a:t>reset_plane()</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重置飞机。英雄飞机被撞毁后，重置飞机的属性并发送自定义事件</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339397">
                <a:tc>
                  <a:txBody>
                    <a:bodyPr/>
                    <a:lstStyle/>
                    <a:p>
                      <a:pPr algn="ctr">
                        <a:lnSpc>
                          <a:spcPct val="150000"/>
                        </a:lnSpc>
                        <a:spcAft>
                          <a:spcPts val="0"/>
                        </a:spcAft>
                      </a:pPr>
                      <a:r>
                        <a:rPr lang="en-US" sz="1800" kern="100" dirty="0">
                          <a:effectLst/>
                          <a:latin typeface="微软雅黑" panose="020B0503020204020204" pitchFamily="34" charset="-122"/>
                          <a:ea typeface="微软雅黑" panose="020B0503020204020204" pitchFamily="34" charset="-122"/>
                        </a:rPr>
                        <a:t>update()</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更新飞机。首先调用父类方法显示英雄飞机图像，然后根据</a:t>
                      </a:r>
                      <a:r>
                        <a:rPr lang="en-US" sz="1800" kern="100" dirty="0">
                          <a:effectLst/>
                          <a:latin typeface="微软雅黑" panose="020B0503020204020204" pitchFamily="34" charset="-122"/>
                          <a:ea typeface="微软雅黑" panose="020B0503020204020204" pitchFamily="34" charset="-122"/>
                        </a:rPr>
                        <a:t> update() </a:t>
                      </a:r>
                      <a:r>
                        <a:rPr lang="zh-CN" sz="1800" kern="100" dirty="0">
                          <a:effectLst/>
                          <a:latin typeface="微软雅黑" panose="020B0503020204020204" pitchFamily="34" charset="-122"/>
                          <a:ea typeface="微软雅黑" panose="020B0503020204020204" pitchFamily="34" charset="-122"/>
                        </a:rPr>
                        <a:t>方法的参数修改英雄飞机的位置，并将英雄飞机限定在游戏窗口之内</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r h="339397">
                <a:tc>
                  <a:txBody>
                    <a:bodyPr/>
                    <a:lstStyle/>
                    <a:p>
                      <a:pPr algn="ctr">
                        <a:lnSpc>
                          <a:spcPct val="150000"/>
                        </a:lnSpc>
                        <a:spcAft>
                          <a:spcPts val="0"/>
                        </a:spcAft>
                      </a:pPr>
                      <a:r>
                        <a:rPr lang="en-US" sz="1800" kern="100">
                          <a:effectLst/>
                          <a:latin typeface="微软雅黑" panose="020B0503020204020204" pitchFamily="34" charset="-122"/>
                          <a:ea typeface="微软雅黑" panose="020B0503020204020204" pitchFamily="34" charset="-122"/>
                        </a:rPr>
                        <a:t>blowup()</a:t>
                      </a:r>
                      <a:endParaRPr lang="zh-CN" sz="1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引爆炸弹。炸毁游戏窗口内部的所有敌机，并返回得分</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3"/>
                  </a:ext>
                </a:extLst>
              </a:tr>
              <a:tr h="339397">
                <a:tc>
                  <a:txBody>
                    <a:bodyPr/>
                    <a:lstStyle/>
                    <a:p>
                      <a:pPr algn="ctr">
                        <a:lnSpc>
                          <a:spcPct val="150000"/>
                        </a:lnSpc>
                        <a:spcAft>
                          <a:spcPts val="0"/>
                        </a:spcAft>
                      </a:pPr>
                      <a:r>
                        <a:rPr lang="en-US" sz="1800" kern="100">
                          <a:effectLst/>
                          <a:latin typeface="微软雅黑" panose="020B0503020204020204" pitchFamily="34" charset="-122"/>
                          <a:ea typeface="微软雅黑" panose="020B0503020204020204" pitchFamily="34" charset="-122"/>
                        </a:rPr>
                        <a:t>fire()</a:t>
                      </a:r>
                      <a:endParaRPr lang="zh-CN" sz="1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射击。创建</a:t>
                      </a:r>
                      <a:r>
                        <a:rPr lang="en-US" sz="1800" kern="100" dirty="0">
                          <a:effectLst/>
                          <a:latin typeface="微软雅黑" panose="020B0503020204020204" pitchFamily="34" charset="-122"/>
                          <a:ea typeface="微软雅黑" panose="020B0503020204020204" pitchFamily="34" charset="-122"/>
                        </a:rPr>
                        <a:t> 3 </a:t>
                      </a:r>
                      <a:r>
                        <a:rPr lang="zh-CN" sz="1800" kern="100" dirty="0">
                          <a:effectLst/>
                          <a:latin typeface="微软雅黑" panose="020B0503020204020204" pitchFamily="34" charset="-122"/>
                          <a:ea typeface="微软雅黑" panose="020B0503020204020204" pitchFamily="34" charset="-122"/>
                        </a:rPr>
                        <a:t>个子弹精灵并添加到子弹精灵组以及</a:t>
                      </a:r>
                      <a:r>
                        <a:rPr lang="en-US" sz="1800" kern="100" dirty="0">
                          <a:effectLst/>
                          <a:latin typeface="微软雅黑" panose="020B0503020204020204" pitchFamily="34" charset="-122"/>
                          <a:ea typeface="微软雅黑" panose="020B0503020204020204" pitchFamily="34" charset="-122"/>
                        </a:rPr>
                        <a:t> display_group</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746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626208"/>
            <a:ext cx="10954603"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2.</a:t>
            </a:r>
            <a:r>
              <a:rPr kumimoji="1" lang="zh-CN" altLang="en-US" sz="2400" b="1" dirty="0">
                <a:solidFill>
                  <a:srgbClr val="1353A2"/>
                </a:solidFill>
                <a:latin typeface="微软雅黑" pitchFamily="34" charset="-122"/>
                <a:ea typeface="微软雅黑" pitchFamily="34" charset="-122"/>
              </a:rPr>
              <a:t>英雄飞机</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英雄飞机是由玩家控制的飞机，是飞机大战游戏的主角，其相关说明具体如下。</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5</a:t>
            </a:r>
            <a:r>
              <a:rPr kumimoji="1" lang="zh-CN" altLang="en-US" sz="2400" dirty="0">
                <a:solidFill>
                  <a:schemeClr val="bg1">
                    <a:lumMod val="50000"/>
                  </a:schemeClr>
                </a:solidFill>
                <a:latin typeface="微软雅黑" pitchFamily="34" charset="-122"/>
                <a:ea typeface="微软雅黑" pitchFamily="34" charset="-122"/>
              </a:rPr>
              <a:t>）英雄飞机出场后默认会携带</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颗炸弹，玩家按下字母</a:t>
            </a:r>
            <a:r>
              <a:rPr kumimoji="1" lang="en-US" altLang="zh-CN" sz="2400" dirty="0">
                <a:solidFill>
                  <a:schemeClr val="bg1">
                    <a:lumMod val="50000"/>
                  </a:schemeClr>
                </a:solidFill>
                <a:latin typeface="微软雅黑" pitchFamily="34" charset="-122"/>
                <a:ea typeface="微软雅黑" pitchFamily="34" charset="-122"/>
              </a:rPr>
              <a:t>b</a:t>
            </a:r>
            <a:r>
              <a:rPr kumimoji="1" lang="zh-CN" altLang="en-US" sz="2400" dirty="0">
                <a:solidFill>
                  <a:schemeClr val="bg1">
                    <a:lumMod val="50000"/>
                  </a:schemeClr>
                </a:solidFill>
                <a:latin typeface="微软雅黑" pitchFamily="34" charset="-122"/>
                <a:ea typeface="微软雅黑" pitchFamily="34" charset="-122"/>
              </a:rPr>
              <a:t>时会引爆</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枚炸弹，炸弹数量减</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；炸弹数为</a:t>
            </a:r>
            <a:r>
              <a:rPr kumimoji="1" lang="en-US" altLang="zh-CN" sz="2400" dirty="0">
                <a:solidFill>
                  <a:schemeClr val="bg1">
                    <a:lumMod val="50000"/>
                  </a:schemeClr>
                </a:solidFill>
                <a:latin typeface="微软雅黑" pitchFamily="34" charset="-122"/>
                <a:ea typeface="微软雅黑" pitchFamily="34" charset="-122"/>
              </a:rPr>
              <a:t>0</a:t>
            </a:r>
            <a:r>
              <a:rPr kumimoji="1" lang="zh-CN" altLang="en-US" sz="2400" dirty="0">
                <a:solidFill>
                  <a:schemeClr val="bg1">
                    <a:lumMod val="50000"/>
                  </a:schemeClr>
                </a:solidFill>
                <a:latin typeface="微软雅黑" pitchFamily="34" charset="-122"/>
                <a:ea typeface="微软雅黑" pitchFamily="34" charset="-122"/>
              </a:rPr>
              <a:t>时，无法再使用炸弹。</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6</a:t>
            </a:r>
            <a:r>
              <a:rPr kumimoji="1" lang="zh-CN" altLang="en-US" sz="2400" dirty="0">
                <a:solidFill>
                  <a:schemeClr val="bg1">
                    <a:lumMod val="50000"/>
                  </a:schemeClr>
                </a:solidFill>
                <a:latin typeface="微软雅黑" pitchFamily="34" charset="-122"/>
                <a:ea typeface="微软雅黑" pitchFamily="34" charset="-122"/>
              </a:rPr>
              <a:t>）英雄飞机带有多个动画和音效。当飞机飞行时，显示飞行动画；当飞机被敌机撞毁时，显示被撞毁动画，并播放被撞毁音效；当飞机升级时，播放升级音效。</a:t>
            </a:r>
          </a:p>
        </p:txBody>
      </p:sp>
    </p:spTree>
    <p:extLst>
      <p:ext uri="{BB962C8B-B14F-4D97-AF65-F5344CB8AC3E}">
        <p14:creationId xmlns:p14="http://schemas.microsoft.com/office/powerpoint/2010/main" val="6638885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．实现英雄类的基本功能</a:t>
            </a: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game_items</a:t>
            </a:r>
            <a:r>
              <a:rPr kumimoji="1" lang="zh-CN" altLang="en-US" sz="2400" dirty="0">
                <a:solidFill>
                  <a:schemeClr val="bg1">
                    <a:lumMod val="50000"/>
                  </a:schemeClr>
                </a:solidFill>
                <a:latin typeface="微软雅黑" pitchFamily="34" charset="-122"/>
                <a:ea typeface="微软雅黑" pitchFamily="34" charset="-122"/>
              </a:rPr>
              <a:t>模块的顶部定义记录英雄默认炸弹数量的全局常量。</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game_items</a:t>
            </a:r>
            <a:r>
              <a:rPr kumimoji="1" lang="zh-CN" altLang="en-US" sz="2400" dirty="0">
                <a:solidFill>
                  <a:schemeClr val="bg1">
                    <a:lumMod val="50000"/>
                  </a:schemeClr>
                </a:solidFill>
                <a:latin typeface="微软雅黑" pitchFamily="34" charset="-122"/>
                <a:ea typeface="微软雅黑" pitchFamily="34" charset="-122"/>
              </a:rPr>
              <a:t>模块中定义</a:t>
            </a:r>
            <a:r>
              <a:rPr kumimoji="1" lang="en-US" altLang="zh-CN" sz="2400" dirty="0">
                <a:solidFill>
                  <a:schemeClr val="bg1">
                    <a:lumMod val="50000"/>
                  </a:schemeClr>
                </a:solidFill>
                <a:latin typeface="微软雅黑" pitchFamily="34" charset="-122"/>
                <a:ea typeface="微软雅黑" pitchFamily="34" charset="-122"/>
              </a:rPr>
              <a:t>Hero</a:t>
            </a:r>
            <a:r>
              <a:rPr kumimoji="1" lang="zh-CN" altLang="en-US" sz="2400" dirty="0">
                <a:solidFill>
                  <a:schemeClr val="bg1">
                    <a:lumMod val="50000"/>
                  </a:schemeClr>
                </a:solidFill>
                <a:latin typeface="微软雅黑" pitchFamily="34" charset="-122"/>
                <a:ea typeface="微软雅黑" pitchFamily="34" charset="-122"/>
              </a:rPr>
              <a:t>类。</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修改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类的构造方法，将原有使用</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类创建英雄飞机的代码替换为使用</a:t>
            </a:r>
            <a:r>
              <a:rPr kumimoji="1" lang="en-US" altLang="zh-CN" sz="2400" dirty="0">
                <a:solidFill>
                  <a:schemeClr val="bg1">
                    <a:lumMod val="50000"/>
                  </a:schemeClr>
                </a:solidFill>
                <a:latin typeface="微软雅黑" pitchFamily="34" charset="-122"/>
                <a:ea typeface="微软雅黑" pitchFamily="34" charset="-122"/>
              </a:rPr>
              <a:t>Hero</a:t>
            </a:r>
            <a:r>
              <a:rPr kumimoji="1" lang="zh-CN" altLang="en-US" sz="2400" dirty="0">
                <a:solidFill>
                  <a:schemeClr val="bg1">
                    <a:lumMod val="50000"/>
                  </a:schemeClr>
                </a:solidFill>
                <a:latin typeface="微软雅黑" pitchFamily="34" charset="-122"/>
                <a:ea typeface="微软雅黑" pitchFamily="34" charset="-122"/>
              </a:rPr>
              <a:t>类创建英雄飞机，并且使用英雄的炸弹数量属性设置指示器面板的显示。</a:t>
            </a:r>
          </a:p>
        </p:txBody>
      </p:sp>
    </p:spTree>
    <p:extLst>
      <p:ext uri="{BB962C8B-B14F-4D97-AF65-F5344CB8AC3E}">
        <p14:creationId xmlns:p14="http://schemas.microsoft.com/office/powerpoint/2010/main" val="1834734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．实现英雄类的基本功能</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运行游戏，可以看到英雄飞机出现在游戏窗口中间靠下的位置，并且在指示器面板中显示的炸弹数量为</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，如图所示。</a:t>
            </a:r>
          </a:p>
        </p:txBody>
      </p:sp>
      <p:pic>
        <p:nvPicPr>
          <p:cNvPr id="120834" name="图片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024" y="2843811"/>
            <a:ext cx="241729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96094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3</a:t>
            </a:r>
            <a:r>
              <a:rPr kumimoji="1" lang="zh-CN" altLang="en-US" sz="2400" dirty="0">
                <a:solidFill>
                  <a:srgbClr val="FF0000"/>
                </a:solidFill>
                <a:latin typeface="微软雅黑" pitchFamily="34" charset="-122"/>
                <a:ea typeface="微软雅黑" pitchFamily="34" charset="-122"/>
              </a:rPr>
              <a:t>．快速移动英雄飞机</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下面实现使用键盘的方向键（↑、↓、←、→）控制英雄飞机在游戏窗口快速移动的功能。</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第</a:t>
            </a:r>
            <a:r>
              <a:rPr kumimoji="1" lang="en-US" altLang="zh-CN" sz="2400" dirty="0">
                <a:solidFill>
                  <a:schemeClr val="bg1">
                    <a:lumMod val="50000"/>
                  </a:schemeClr>
                </a:solidFill>
                <a:latin typeface="微软雅黑" pitchFamily="34" charset="-122"/>
                <a:ea typeface="微软雅黑" pitchFamily="34" charset="-122"/>
              </a:rPr>
              <a:t>10</a:t>
            </a:r>
            <a:r>
              <a:rPr kumimoji="1" lang="zh-CN" altLang="en-US" sz="2400" dirty="0">
                <a:solidFill>
                  <a:schemeClr val="bg1">
                    <a:lumMod val="50000"/>
                  </a:schemeClr>
                </a:solidFill>
                <a:latin typeface="微软雅黑" pitchFamily="34" charset="-122"/>
                <a:ea typeface="微软雅黑" pitchFamily="34" charset="-122"/>
              </a:rPr>
              <a:t>章介绍了</a:t>
            </a:r>
            <a:r>
              <a:rPr kumimoji="1" lang="en-US" altLang="zh-CN" sz="2400" dirty="0">
                <a:solidFill>
                  <a:schemeClr val="bg1">
                    <a:lumMod val="50000"/>
                  </a:schemeClr>
                </a:solidFill>
                <a:latin typeface="微软雅黑" pitchFamily="34" charset="-122"/>
                <a:ea typeface="微软雅黑" pitchFamily="34" charset="-122"/>
              </a:rPr>
              <a:t>pygame</a:t>
            </a:r>
            <a:r>
              <a:rPr kumimoji="1" lang="zh-CN" altLang="en-US" sz="2400" dirty="0">
                <a:solidFill>
                  <a:schemeClr val="bg1">
                    <a:lumMod val="50000"/>
                  </a:schemeClr>
                </a:solidFill>
                <a:latin typeface="微软雅黑" pitchFamily="34" charset="-122"/>
                <a:ea typeface="微软雅黑" pitchFamily="34" charset="-122"/>
              </a:rPr>
              <a:t>监听键盘事件的方式，但这种方式需要用户抬起和按下方向键，不适合处理英雄飞机快速移动的需求。</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因此，这里将为大家介绍和实现</a:t>
            </a:r>
            <a:r>
              <a:rPr kumimoji="1" lang="zh-CN" altLang="en-US" sz="2400" dirty="0">
                <a:solidFill>
                  <a:srgbClr val="FF0000"/>
                </a:solidFill>
                <a:latin typeface="微软雅黑" pitchFamily="34" charset="-122"/>
                <a:ea typeface="微软雅黑" pitchFamily="34" charset="-122"/>
              </a:rPr>
              <a:t>持续按键的处理方式</a:t>
            </a:r>
            <a:r>
              <a:rPr kumimoji="1" lang="zh-CN" altLang="en-US" sz="2400" dirty="0">
                <a:solidFill>
                  <a:srgbClr val="1353A2"/>
                </a:solidFill>
                <a:latin typeface="微软雅黑" pitchFamily="34" charset="-122"/>
                <a:ea typeface="微软雅黑" pitchFamily="34" charset="-122"/>
              </a:rPr>
              <a:t>。</a:t>
            </a:r>
          </a:p>
        </p:txBody>
      </p:sp>
    </p:spTree>
    <p:extLst>
      <p:ext uri="{BB962C8B-B14F-4D97-AF65-F5344CB8AC3E}">
        <p14:creationId xmlns:p14="http://schemas.microsoft.com/office/powerpoint/2010/main" val="3150295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rgbClr val="FF0000"/>
                </a:solidFill>
                <a:latin typeface="微软雅黑" pitchFamily="34" charset="-122"/>
                <a:ea typeface="微软雅黑" pitchFamily="34" charset="-122"/>
              </a:rPr>
              <a:t>（</a:t>
            </a:r>
            <a:r>
              <a:rPr kumimoji="1" lang="en-US" altLang="zh-CN" sz="2400">
                <a:solidFill>
                  <a:srgbClr val="FF0000"/>
                </a:solidFill>
                <a:latin typeface="微软雅黑" pitchFamily="34" charset="-122"/>
                <a:ea typeface="微软雅黑" pitchFamily="34" charset="-122"/>
              </a:rPr>
              <a:t>1</a:t>
            </a:r>
            <a:r>
              <a:rPr kumimoji="1" lang="zh-CN" altLang="en-US" sz="2400">
                <a:solidFill>
                  <a:srgbClr val="FF0000"/>
                </a:solidFill>
                <a:latin typeface="微软雅黑" pitchFamily="34" charset="-122"/>
                <a:ea typeface="微软雅黑" pitchFamily="34" charset="-122"/>
              </a:rPr>
              <a:t>）持</a:t>
            </a:r>
            <a:r>
              <a:rPr kumimoji="1" lang="zh-CN" altLang="en-US" sz="2400" dirty="0">
                <a:solidFill>
                  <a:srgbClr val="FF0000"/>
                </a:solidFill>
                <a:latin typeface="微软雅黑" pitchFamily="34" charset="-122"/>
                <a:ea typeface="微软雅黑" pitchFamily="34" charset="-122"/>
              </a:rPr>
              <a:t>续按键的处理</a:t>
            </a: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pygame </a:t>
            </a:r>
            <a:r>
              <a:rPr kumimoji="1" lang="zh-CN" altLang="en-US" sz="2400" dirty="0">
                <a:solidFill>
                  <a:schemeClr val="bg1">
                    <a:lumMod val="50000"/>
                  </a:schemeClr>
                </a:solidFill>
                <a:latin typeface="微软雅黑" pitchFamily="34" charset="-122"/>
                <a:ea typeface="微软雅黑" pitchFamily="34" charset="-122"/>
              </a:rPr>
              <a:t>专门针对持续按键的游戏开发需求提供了一种处理键盘的方式，即使用</a:t>
            </a:r>
            <a:r>
              <a:rPr kumimoji="1" lang="en-US" altLang="zh-CN" sz="2400" dirty="0">
                <a:solidFill>
                  <a:schemeClr val="bg1">
                    <a:lumMod val="50000"/>
                  </a:schemeClr>
                </a:solidFill>
                <a:latin typeface="微软雅黑" pitchFamily="34" charset="-122"/>
                <a:ea typeface="微软雅黑" pitchFamily="34" charset="-122"/>
              </a:rPr>
              <a:t>key</a:t>
            </a:r>
            <a:r>
              <a:rPr kumimoji="1" lang="zh-CN" altLang="en-US" sz="2400" dirty="0">
                <a:solidFill>
                  <a:schemeClr val="bg1">
                    <a:lumMod val="50000"/>
                  </a:schemeClr>
                </a:solidFill>
                <a:latin typeface="微软雅黑" pitchFamily="34" charset="-122"/>
                <a:ea typeface="微软雅黑" pitchFamily="34" charset="-122"/>
              </a:rPr>
              <a:t>模块提供的</a:t>
            </a:r>
            <a:r>
              <a:rPr kumimoji="1" lang="en-US" altLang="zh-CN" sz="2400" dirty="0">
                <a:solidFill>
                  <a:schemeClr val="bg1">
                    <a:lumMod val="50000"/>
                  </a:schemeClr>
                </a:solidFill>
                <a:latin typeface="微软雅黑" pitchFamily="34" charset="-122"/>
                <a:ea typeface="微软雅黑" pitchFamily="34" charset="-122"/>
              </a:rPr>
              <a:t>get_pressed()</a:t>
            </a:r>
            <a:r>
              <a:rPr kumimoji="1" lang="zh-CN" altLang="en-US" sz="2400" dirty="0">
                <a:solidFill>
                  <a:schemeClr val="bg1">
                    <a:lumMod val="50000"/>
                  </a:schemeClr>
                </a:solidFill>
                <a:latin typeface="微软雅黑" pitchFamily="34" charset="-122"/>
                <a:ea typeface="微软雅黑" pitchFamily="34" charset="-122"/>
              </a:rPr>
              <a:t>方法获得当前时刻的按键元组，然后使用按键常量作为元组索引，判断某一个键是否被按下，按下则对应的值是</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，没按下则对应的值是</a:t>
            </a:r>
            <a:r>
              <a:rPr kumimoji="1" lang="en-US" altLang="zh-CN" sz="2400" dirty="0">
                <a:solidFill>
                  <a:schemeClr val="bg1">
                    <a:lumMod val="50000"/>
                  </a:schemeClr>
                </a:solidFill>
                <a:latin typeface="微软雅黑" pitchFamily="34" charset="-122"/>
                <a:ea typeface="微软雅黑" pitchFamily="34" charset="-122"/>
              </a:rPr>
              <a:t>0</a:t>
            </a:r>
            <a:r>
              <a:rPr kumimoji="1" lang="zh-CN" altLang="en-US" sz="2400" dirty="0">
                <a:solidFill>
                  <a:schemeClr val="bg1">
                    <a:lumMod val="50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261571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3139321"/>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kumimoji="1" lang="zh-CN" altLang="en-US" sz="2400" dirty="0">
                <a:solidFill>
                  <a:srgbClr val="FF0000"/>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	持续按键的方向判断</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在飞机大战游戏中，英雄飞机的移动方向分为水平和垂直两种。那么，怎样编写代码才能简化我们对方向的判断呢？</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使用</a:t>
            </a:r>
            <a:r>
              <a:rPr kumimoji="1" lang="en-US" altLang="zh-CN" sz="2000" dirty="0">
                <a:solidFill>
                  <a:schemeClr val="bg1">
                    <a:lumMod val="50000"/>
                  </a:schemeClr>
                </a:solidFill>
                <a:latin typeface="微软雅黑" pitchFamily="34" charset="-122"/>
                <a:ea typeface="微软雅黑" pitchFamily="34" charset="-122"/>
              </a:rPr>
              <a:t>keys[pygame.K_RIGHT] - keys[pygame.K_LEFT]</a:t>
            </a:r>
            <a:r>
              <a:rPr kumimoji="1" lang="zh-CN" altLang="en-US" sz="2000" dirty="0">
                <a:solidFill>
                  <a:schemeClr val="bg1">
                    <a:lumMod val="50000"/>
                  </a:schemeClr>
                </a:solidFill>
                <a:latin typeface="微软雅黑" pitchFamily="34" charset="-122"/>
                <a:ea typeface="微软雅黑" pitchFamily="34" charset="-122"/>
              </a:rPr>
              <a:t>计算水平移动的基数，代码如下：</a:t>
            </a: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move_hor = keys[pygame.K_RIGHT] - keys[pygame.K_LEFT]</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使用以上代码计算水平方向移动的基数，其原理如表所示。</a:t>
            </a:r>
            <a:endParaRPr kumimoji="1" lang="en-US" altLang="zh-CN" sz="2000" dirty="0">
              <a:solidFill>
                <a:schemeClr val="bg1">
                  <a:lumMod val="50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192828918"/>
              </p:ext>
            </p:extLst>
          </p:nvPr>
        </p:nvGraphicFramePr>
        <p:xfrm>
          <a:off x="1400221" y="4254895"/>
          <a:ext cx="8753714" cy="2028234"/>
        </p:xfrm>
        <a:graphic>
          <a:graphicData uri="http://schemas.openxmlformats.org/drawingml/2006/table">
            <a:tbl>
              <a:tblPr>
                <a:tableStyleId>{5C22544A-7EE6-4342-B048-85BDC9FD1C3A}</a:tableStyleId>
              </a:tblPr>
              <a:tblGrid>
                <a:gridCol w="1690689">
                  <a:extLst>
                    <a:ext uri="{9D8B030D-6E8A-4147-A177-3AD203B41FA5}">
                      <a16:colId xmlns:a16="http://schemas.microsoft.com/office/drawing/2014/main" val="20000"/>
                    </a:ext>
                  </a:extLst>
                </a:gridCol>
                <a:gridCol w="2165017">
                  <a:extLst>
                    <a:ext uri="{9D8B030D-6E8A-4147-A177-3AD203B41FA5}">
                      <a16:colId xmlns:a16="http://schemas.microsoft.com/office/drawing/2014/main" val="20001"/>
                    </a:ext>
                  </a:extLst>
                </a:gridCol>
                <a:gridCol w="2072391">
                  <a:extLst>
                    <a:ext uri="{9D8B030D-6E8A-4147-A177-3AD203B41FA5}">
                      <a16:colId xmlns:a16="http://schemas.microsoft.com/office/drawing/2014/main" val="20002"/>
                    </a:ext>
                  </a:extLst>
                </a:gridCol>
                <a:gridCol w="1277431">
                  <a:extLst>
                    <a:ext uri="{9D8B030D-6E8A-4147-A177-3AD203B41FA5}">
                      <a16:colId xmlns:a16="http://schemas.microsoft.com/office/drawing/2014/main" val="20003"/>
                    </a:ext>
                  </a:extLst>
                </a:gridCol>
                <a:gridCol w="1548186">
                  <a:extLst>
                    <a:ext uri="{9D8B030D-6E8A-4147-A177-3AD203B41FA5}">
                      <a16:colId xmlns:a16="http://schemas.microsoft.com/office/drawing/2014/main" val="20004"/>
                    </a:ext>
                  </a:extLst>
                </a:gridCol>
              </a:tblGrid>
              <a:tr h="676078">
                <a:tc>
                  <a:txBody>
                    <a:bodyPr/>
                    <a:lstStyle/>
                    <a:p>
                      <a:pPr algn="ctr">
                        <a:lnSpc>
                          <a:spcPct val="115000"/>
                        </a:lnSpc>
                        <a:spcAft>
                          <a:spcPts val="0"/>
                        </a:spcAft>
                      </a:pPr>
                      <a:r>
                        <a:rPr lang="zh-CN" sz="1900" b="1" kern="0" dirty="0">
                          <a:solidFill>
                            <a:schemeClr val="bg1"/>
                          </a:solidFill>
                          <a:effectLst/>
                          <a:latin typeface="微软雅黑" panose="020B0503020204020204" pitchFamily="34" charset="-122"/>
                          <a:ea typeface="微软雅黑" panose="020B0503020204020204" pitchFamily="34" charset="-122"/>
                        </a:rPr>
                        <a:t>用户操作</a:t>
                      </a:r>
                      <a:endParaRPr lang="zh-CN" sz="1700" b="1" kern="100" dirty="0">
                        <a:solidFill>
                          <a:schemeClr val="bg1"/>
                        </a:solidFill>
                        <a:effectLst/>
                        <a:latin typeface="微软雅黑" panose="020B0503020204020204" pitchFamily="34" charset="-122"/>
                        <a:ea typeface="微软雅黑" panose="020B0503020204020204" pitchFamily="34" charset="-122"/>
                      </a:endParaRPr>
                    </a:p>
                  </a:txBody>
                  <a:tcPr marL="109930" marR="109930" marT="0" marB="0" anchor="ctr">
                    <a:solidFill>
                      <a:srgbClr val="1353A2"/>
                    </a:solidFill>
                  </a:tcPr>
                </a:tc>
                <a:tc>
                  <a:txBody>
                    <a:bodyPr/>
                    <a:lstStyle/>
                    <a:p>
                      <a:pPr algn="ctr">
                        <a:lnSpc>
                          <a:spcPct val="115000"/>
                        </a:lnSpc>
                        <a:spcAft>
                          <a:spcPts val="0"/>
                        </a:spcAft>
                      </a:pPr>
                      <a:r>
                        <a:rPr lang="en-US" sz="1900" b="1" kern="0">
                          <a:solidFill>
                            <a:schemeClr val="bg1"/>
                          </a:solidFill>
                          <a:effectLst/>
                          <a:latin typeface="微软雅黑" panose="020B0503020204020204" pitchFamily="34" charset="-122"/>
                          <a:ea typeface="微软雅黑" panose="020B0503020204020204" pitchFamily="34" charset="-122"/>
                        </a:rPr>
                        <a:t>keys[pygame.</a:t>
                      </a:r>
                      <a:endParaRPr lang="zh-CN" sz="1700" b="1" kern="100">
                        <a:solidFill>
                          <a:schemeClr val="bg1"/>
                        </a:solidFill>
                        <a:effectLst/>
                        <a:latin typeface="微软雅黑" panose="020B0503020204020204" pitchFamily="34" charset="-122"/>
                        <a:ea typeface="微软雅黑" panose="020B0503020204020204" pitchFamily="34" charset="-122"/>
                      </a:endParaRPr>
                    </a:p>
                    <a:p>
                      <a:pPr algn="ctr">
                        <a:lnSpc>
                          <a:spcPct val="115000"/>
                        </a:lnSpc>
                        <a:spcAft>
                          <a:spcPts val="0"/>
                        </a:spcAft>
                      </a:pPr>
                      <a:r>
                        <a:rPr lang="en-US" sz="1900" b="1" kern="0">
                          <a:solidFill>
                            <a:schemeClr val="bg1"/>
                          </a:solidFill>
                          <a:effectLst/>
                          <a:latin typeface="微软雅黑" panose="020B0503020204020204" pitchFamily="34" charset="-122"/>
                          <a:ea typeface="微软雅黑" panose="020B0503020204020204" pitchFamily="34" charset="-122"/>
                        </a:rPr>
                        <a:t>K_RIGHT]</a:t>
                      </a:r>
                      <a:endParaRPr lang="zh-CN" sz="1700" b="1" kern="100">
                        <a:solidFill>
                          <a:schemeClr val="bg1"/>
                        </a:solidFill>
                        <a:effectLst/>
                        <a:latin typeface="微软雅黑" panose="020B0503020204020204" pitchFamily="34" charset="-122"/>
                        <a:ea typeface="微软雅黑" panose="020B0503020204020204" pitchFamily="34" charset="-122"/>
                      </a:endParaRPr>
                    </a:p>
                  </a:txBody>
                  <a:tcPr marL="109930" marR="109930" marT="0" marB="0" anchor="ctr">
                    <a:solidFill>
                      <a:srgbClr val="1353A2"/>
                    </a:solidFill>
                  </a:tcPr>
                </a:tc>
                <a:tc>
                  <a:txBody>
                    <a:bodyPr/>
                    <a:lstStyle/>
                    <a:p>
                      <a:pPr algn="ctr">
                        <a:lnSpc>
                          <a:spcPct val="115000"/>
                        </a:lnSpc>
                        <a:spcAft>
                          <a:spcPts val="0"/>
                        </a:spcAft>
                      </a:pPr>
                      <a:r>
                        <a:rPr lang="en-US" sz="1900" b="1" kern="0">
                          <a:solidFill>
                            <a:schemeClr val="bg1"/>
                          </a:solidFill>
                          <a:effectLst/>
                          <a:latin typeface="微软雅黑" panose="020B0503020204020204" pitchFamily="34" charset="-122"/>
                          <a:ea typeface="微软雅黑" panose="020B0503020204020204" pitchFamily="34" charset="-122"/>
                        </a:rPr>
                        <a:t>keys[pygame.</a:t>
                      </a:r>
                      <a:endParaRPr lang="zh-CN" sz="1700" b="1" kern="100">
                        <a:solidFill>
                          <a:schemeClr val="bg1"/>
                        </a:solidFill>
                        <a:effectLst/>
                        <a:latin typeface="微软雅黑" panose="020B0503020204020204" pitchFamily="34" charset="-122"/>
                        <a:ea typeface="微软雅黑" panose="020B0503020204020204" pitchFamily="34" charset="-122"/>
                      </a:endParaRPr>
                    </a:p>
                    <a:p>
                      <a:pPr algn="ctr">
                        <a:lnSpc>
                          <a:spcPct val="115000"/>
                        </a:lnSpc>
                        <a:spcAft>
                          <a:spcPts val="0"/>
                        </a:spcAft>
                      </a:pPr>
                      <a:r>
                        <a:rPr lang="en-US" sz="1900" b="1" kern="0">
                          <a:solidFill>
                            <a:schemeClr val="bg1"/>
                          </a:solidFill>
                          <a:effectLst/>
                          <a:latin typeface="微软雅黑" panose="020B0503020204020204" pitchFamily="34" charset="-122"/>
                          <a:ea typeface="微软雅黑" panose="020B0503020204020204" pitchFamily="34" charset="-122"/>
                        </a:rPr>
                        <a:t>K_LEFT]</a:t>
                      </a:r>
                      <a:endParaRPr lang="zh-CN" sz="1700" b="1" kern="100">
                        <a:solidFill>
                          <a:schemeClr val="bg1"/>
                        </a:solidFill>
                        <a:effectLst/>
                        <a:latin typeface="微软雅黑" panose="020B0503020204020204" pitchFamily="34" charset="-122"/>
                        <a:ea typeface="微软雅黑" panose="020B0503020204020204" pitchFamily="34" charset="-122"/>
                      </a:endParaRPr>
                    </a:p>
                  </a:txBody>
                  <a:tcPr marL="109930" marR="109930" marT="0" marB="0" anchor="ctr">
                    <a:solidFill>
                      <a:srgbClr val="1353A2"/>
                    </a:solidFill>
                  </a:tcPr>
                </a:tc>
                <a:tc>
                  <a:txBody>
                    <a:bodyPr/>
                    <a:lstStyle/>
                    <a:p>
                      <a:pPr algn="ctr">
                        <a:lnSpc>
                          <a:spcPct val="115000"/>
                        </a:lnSpc>
                        <a:spcAft>
                          <a:spcPts val="0"/>
                        </a:spcAft>
                      </a:pPr>
                      <a:r>
                        <a:rPr lang="zh-CN" sz="1900" b="1" kern="0">
                          <a:solidFill>
                            <a:schemeClr val="bg1"/>
                          </a:solidFill>
                          <a:effectLst/>
                          <a:latin typeface="微软雅黑" panose="020B0503020204020204" pitchFamily="34" charset="-122"/>
                          <a:ea typeface="微软雅黑" panose="020B0503020204020204" pitchFamily="34" charset="-122"/>
                        </a:rPr>
                        <a:t>移动基数</a:t>
                      </a:r>
                      <a:endParaRPr lang="zh-CN" sz="1700" b="1" kern="100">
                        <a:solidFill>
                          <a:schemeClr val="bg1"/>
                        </a:solidFill>
                        <a:effectLst/>
                        <a:latin typeface="微软雅黑" panose="020B0503020204020204" pitchFamily="34" charset="-122"/>
                        <a:ea typeface="微软雅黑" panose="020B0503020204020204" pitchFamily="34" charset="-122"/>
                      </a:endParaRPr>
                    </a:p>
                  </a:txBody>
                  <a:tcPr marL="109930" marR="109930" marT="0" marB="0" anchor="ctr">
                    <a:solidFill>
                      <a:srgbClr val="1353A2"/>
                    </a:solidFill>
                  </a:tcPr>
                </a:tc>
                <a:tc>
                  <a:txBody>
                    <a:bodyPr/>
                    <a:lstStyle/>
                    <a:p>
                      <a:pPr algn="ctr">
                        <a:lnSpc>
                          <a:spcPct val="115000"/>
                        </a:lnSpc>
                        <a:spcAft>
                          <a:spcPts val="0"/>
                        </a:spcAft>
                      </a:pPr>
                      <a:r>
                        <a:rPr lang="zh-CN" sz="1900" b="1" kern="0" dirty="0">
                          <a:solidFill>
                            <a:schemeClr val="bg1"/>
                          </a:solidFill>
                          <a:effectLst/>
                          <a:latin typeface="微软雅黑" panose="020B0503020204020204" pitchFamily="34" charset="-122"/>
                          <a:ea typeface="微软雅黑" panose="020B0503020204020204" pitchFamily="34" charset="-122"/>
                        </a:rPr>
                        <a:t>结果</a:t>
                      </a:r>
                      <a:endParaRPr lang="zh-CN" sz="1700" b="1" kern="100" dirty="0">
                        <a:solidFill>
                          <a:schemeClr val="bg1"/>
                        </a:solidFill>
                        <a:effectLst/>
                        <a:latin typeface="微软雅黑" panose="020B0503020204020204" pitchFamily="34" charset="-122"/>
                        <a:ea typeface="微软雅黑" panose="020B0503020204020204" pitchFamily="34" charset="-122"/>
                      </a:endParaRPr>
                    </a:p>
                  </a:txBody>
                  <a:tcPr marL="109930" marR="109930" marT="0" marB="0" anchor="ctr">
                    <a:solidFill>
                      <a:srgbClr val="1353A2"/>
                    </a:solidFill>
                  </a:tcPr>
                </a:tc>
                <a:extLst>
                  <a:ext uri="{0D108BD9-81ED-4DB2-BD59-A6C34878D82A}">
                    <a16:rowId xmlns:a16="http://schemas.microsoft.com/office/drawing/2014/main" val="10000"/>
                  </a:ext>
                </a:extLst>
              </a:tr>
              <a:tr h="338039">
                <a:tc>
                  <a:txBody>
                    <a:bodyPr/>
                    <a:lstStyle/>
                    <a:p>
                      <a:pPr algn="ctr">
                        <a:lnSpc>
                          <a:spcPct val="115000"/>
                        </a:lnSpc>
                        <a:spcAft>
                          <a:spcPts val="0"/>
                        </a:spcAft>
                      </a:pPr>
                      <a:r>
                        <a:rPr lang="zh-CN" sz="1900" kern="0">
                          <a:effectLst/>
                          <a:latin typeface="微软雅黑" panose="020B0503020204020204" pitchFamily="34" charset="-122"/>
                          <a:ea typeface="微软雅黑" panose="020B0503020204020204" pitchFamily="34" charset="-122"/>
                        </a:rPr>
                        <a:t>不按键</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0</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0</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0</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zh-CN" sz="1900" kern="0">
                          <a:effectLst/>
                          <a:latin typeface="微软雅黑" panose="020B0503020204020204" pitchFamily="34" charset="-122"/>
                          <a:ea typeface="微软雅黑" panose="020B0503020204020204" pitchFamily="34" charset="-122"/>
                        </a:rPr>
                        <a:t>不移动</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extLst>
                  <a:ext uri="{0D108BD9-81ED-4DB2-BD59-A6C34878D82A}">
                    <a16:rowId xmlns:a16="http://schemas.microsoft.com/office/drawing/2014/main" val="10001"/>
                  </a:ext>
                </a:extLst>
              </a:tr>
              <a:tr h="338039">
                <a:tc>
                  <a:txBody>
                    <a:bodyPr/>
                    <a:lstStyle/>
                    <a:p>
                      <a:pPr algn="ctr">
                        <a:lnSpc>
                          <a:spcPct val="115000"/>
                        </a:lnSpc>
                        <a:spcAft>
                          <a:spcPts val="0"/>
                        </a:spcAft>
                      </a:pPr>
                      <a:r>
                        <a:rPr lang="zh-CN" sz="1900" kern="0">
                          <a:effectLst/>
                          <a:latin typeface="微软雅黑" panose="020B0503020204020204" pitchFamily="34" charset="-122"/>
                          <a:ea typeface="微软雅黑" panose="020B0503020204020204" pitchFamily="34" charset="-122"/>
                        </a:rPr>
                        <a:t>按下右键</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1</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0</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1</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zh-CN" sz="1900" kern="0">
                          <a:effectLst/>
                          <a:latin typeface="微软雅黑" panose="020B0503020204020204" pitchFamily="34" charset="-122"/>
                          <a:ea typeface="微软雅黑" panose="020B0503020204020204" pitchFamily="34" charset="-122"/>
                        </a:rPr>
                        <a:t>向右移动</a:t>
                      </a:r>
                      <a:r>
                        <a:rPr lang="en-US" sz="1900" kern="0">
                          <a:effectLst/>
                          <a:latin typeface="微软雅黑" panose="020B0503020204020204" pitchFamily="34" charset="-122"/>
                          <a:ea typeface="微软雅黑" panose="020B0503020204020204" pitchFamily="34" charset="-122"/>
                        </a:rPr>
                        <a:t>1</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extLst>
                  <a:ext uri="{0D108BD9-81ED-4DB2-BD59-A6C34878D82A}">
                    <a16:rowId xmlns:a16="http://schemas.microsoft.com/office/drawing/2014/main" val="10002"/>
                  </a:ext>
                </a:extLst>
              </a:tr>
              <a:tr h="338039">
                <a:tc>
                  <a:txBody>
                    <a:bodyPr/>
                    <a:lstStyle/>
                    <a:p>
                      <a:pPr algn="ctr">
                        <a:lnSpc>
                          <a:spcPct val="115000"/>
                        </a:lnSpc>
                        <a:spcAft>
                          <a:spcPts val="0"/>
                        </a:spcAft>
                      </a:pPr>
                      <a:r>
                        <a:rPr lang="zh-CN" sz="1900" kern="0">
                          <a:effectLst/>
                          <a:latin typeface="微软雅黑" panose="020B0503020204020204" pitchFamily="34" charset="-122"/>
                          <a:ea typeface="微软雅黑" panose="020B0503020204020204" pitchFamily="34" charset="-122"/>
                        </a:rPr>
                        <a:t>按下左键</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0</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-1</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-1</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zh-CN" sz="1900" kern="0">
                          <a:effectLst/>
                          <a:latin typeface="微软雅黑" panose="020B0503020204020204" pitchFamily="34" charset="-122"/>
                          <a:ea typeface="微软雅黑" panose="020B0503020204020204" pitchFamily="34" charset="-122"/>
                        </a:rPr>
                        <a:t>向左移动</a:t>
                      </a:r>
                      <a:r>
                        <a:rPr lang="en-US" sz="1900" kern="0">
                          <a:effectLst/>
                          <a:latin typeface="微软雅黑" panose="020B0503020204020204" pitchFamily="34" charset="-122"/>
                          <a:ea typeface="微软雅黑" panose="020B0503020204020204" pitchFamily="34" charset="-122"/>
                        </a:rPr>
                        <a:t>1</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extLst>
                  <a:ext uri="{0D108BD9-81ED-4DB2-BD59-A6C34878D82A}">
                    <a16:rowId xmlns:a16="http://schemas.microsoft.com/office/drawing/2014/main" val="10003"/>
                  </a:ext>
                </a:extLst>
              </a:tr>
              <a:tr h="338039">
                <a:tc>
                  <a:txBody>
                    <a:bodyPr/>
                    <a:lstStyle/>
                    <a:p>
                      <a:pPr algn="ctr">
                        <a:lnSpc>
                          <a:spcPct val="115000"/>
                        </a:lnSpc>
                        <a:spcAft>
                          <a:spcPts val="0"/>
                        </a:spcAft>
                      </a:pPr>
                      <a:r>
                        <a:rPr lang="zh-CN" sz="1900" kern="0">
                          <a:effectLst/>
                          <a:latin typeface="微软雅黑" panose="020B0503020204020204" pitchFamily="34" charset="-122"/>
                          <a:ea typeface="微软雅黑" panose="020B0503020204020204" pitchFamily="34" charset="-122"/>
                        </a:rPr>
                        <a:t>按下左右键</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1</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1</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en-US" sz="1900" kern="0">
                          <a:effectLst/>
                          <a:latin typeface="微软雅黑" panose="020B0503020204020204" pitchFamily="34" charset="-122"/>
                          <a:ea typeface="微软雅黑" panose="020B0503020204020204" pitchFamily="34" charset="-122"/>
                        </a:rPr>
                        <a:t>0</a:t>
                      </a:r>
                      <a:endParaRPr lang="zh-CN" sz="1700" kern="100">
                        <a:effectLst/>
                        <a:latin typeface="微软雅黑" panose="020B0503020204020204" pitchFamily="34" charset="-122"/>
                        <a:ea typeface="微软雅黑" panose="020B0503020204020204" pitchFamily="34" charset="-122"/>
                      </a:endParaRPr>
                    </a:p>
                  </a:txBody>
                  <a:tcPr marL="109930" marR="109930" marT="0" marB="0" anchor="ctr"/>
                </a:tc>
                <a:tc>
                  <a:txBody>
                    <a:bodyPr/>
                    <a:lstStyle/>
                    <a:p>
                      <a:pPr algn="ctr">
                        <a:lnSpc>
                          <a:spcPct val="115000"/>
                        </a:lnSpc>
                        <a:spcAft>
                          <a:spcPts val="0"/>
                        </a:spcAft>
                      </a:pPr>
                      <a:r>
                        <a:rPr lang="zh-CN" sz="1900" kern="0" dirty="0">
                          <a:effectLst/>
                          <a:latin typeface="微软雅黑" panose="020B0503020204020204" pitchFamily="34" charset="-122"/>
                          <a:ea typeface="微软雅黑" panose="020B0503020204020204" pitchFamily="34" charset="-122"/>
                        </a:rPr>
                        <a:t>不移动</a:t>
                      </a:r>
                      <a:endParaRPr lang="zh-CN" sz="1700" kern="100" dirty="0">
                        <a:effectLst/>
                        <a:latin typeface="微软雅黑" panose="020B0503020204020204" pitchFamily="34" charset="-122"/>
                        <a:ea typeface="微软雅黑" panose="020B0503020204020204" pitchFamily="34" charset="-122"/>
                      </a:endParaRPr>
                    </a:p>
                  </a:txBody>
                  <a:tcPr marL="109930" marR="10993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776232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332398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rgbClr val="FF0000"/>
                </a:solidFill>
                <a:latin typeface="微软雅黑" pitchFamily="34" charset="-122"/>
                <a:ea typeface="微软雅黑" pitchFamily="34" charset="-122"/>
              </a:rPr>
              <a:t>（</a:t>
            </a:r>
            <a:r>
              <a:rPr kumimoji="1" lang="en-US" altLang="zh-CN" sz="2400">
                <a:solidFill>
                  <a:srgbClr val="FF0000"/>
                </a:solidFill>
                <a:latin typeface="微软雅黑" pitchFamily="34" charset="-122"/>
                <a:ea typeface="微软雅黑" pitchFamily="34" charset="-122"/>
              </a:rPr>
              <a:t>2</a:t>
            </a:r>
            <a:r>
              <a:rPr kumimoji="1" lang="zh-CN" altLang="en-US" sz="2400">
                <a:solidFill>
                  <a:srgbClr val="FF0000"/>
                </a:solidFill>
                <a:latin typeface="微软雅黑" pitchFamily="34" charset="-122"/>
                <a:ea typeface="微软雅黑" pitchFamily="34" charset="-122"/>
              </a:rPr>
              <a:t>）持</a:t>
            </a:r>
            <a:r>
              <a:rPr kumimoji="1" lang="zh-CN" altLang="en-US" sz="2400" dirty="0">
                <a:solidFill>
                  <a:srgbClr val="FF0000"/>
                </a:solidFill>
                <a:latin typeface="微软雅黑" pitchFamily="34" charset="-122"/>
                <a:ea typeface="微软雅黑" pitchFamily="34" charset="-122"/>
              </a:rPr>
              <a:t>续按键的方向判断</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a:t>
            </a:r>
            <a:r>
              <a:rPr kumimoji="1" lang="en-US" altLang="zh-CN" sz="2400" dirty="0">
                <a:solidFill>
                  <a:schemeClr val="bg1">
                    <a:lumMod val="50000"/>
                  </a:schemeClr>
                </a:solidFill>
                <a:latin typeface="微软雅黑" pitchFamily="34" charset="-122"/>
                <a:ea typeface="微软雅黑" pitchFamily="34" charset="-122"/>
              </a:rPr>
              <a:t>pygame</a:t>
            </a:r>
            <a:r>
              <a:rPr kumimoji="1" lang="zh-CN" altLang="en-US" sz="2400" dirty="0">
                <a:solidFill>
                  <a:schemeClr val="bg1">
                    <a:lumMod val="50000"/>
                  </a:schemeClr>
                </a:solidFill>
                <a:latin typeface="微软雅黑" pitchFamily="34" charset="-122"/>
                <a:ea typeface="微软雅黑" pitchFamily="34" charset="-122"/>
              </a:rPr>
              <a:t>坐标系的设定，</a:t>
            </a:r>
            <a:r>
              <a:rPr kumimoji="1" lang="en-US" altLang="zh-CN" sz="2400" dirty="0">
                <a:solidFill>
                  <a:schemeClr val="bg1">
                    <a:lumMod val="50000"/>
                  </a:schemeClr>
                </a:solidFill>
                <a:latin typeface="微软雅黑" pitchFamily="34" charset="-122"/>
                <a:ea typeface="微软雅黑" pitchFamily="34" charset="-122"/>
              </a:rPr>
              <a:t>x </a:t>
            </a:r>
            <a:r>
              <a:rPr kumimoji="1" lang="zh-CN" altLang="en-US" sz="2400" dirty="0">
                <a:solidFill>
                  <a:schemeClr val="bg1">
                    <a:lumMod val="50000"/>
                  </a:schemeClr>
                </a:solidFill>
                <a:latin typeface="微软雅黑" pitchFamily="34" charset="-122"/>
                <a:ea typeface="微软雅黑" pitchFamily="34" charset="-122"/>
              </a:rPr>
              <a:t>轴沿水平方向向右，其数值逐渐增加。因此，这里可以先把移动基数值作为英雄飞机水平移动的基数（</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表示向右移动，</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表示向左移动），之后用移动基数值乘以英雄飞机的速度，便可以计算得到水平方向需要移动的距离了。</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rgbClr val="FF0000"/>
                </a:solidFill>
                <a:latin typeface="微软雅黑" pitchFamily="34" charset="-122"/>
                <a:ea typeface="微软雅黑" pitchFamily="34" charset="-122"/>
              </a:rPr>
              <a:t>英雄飞机垂直移动的基数可以采用同类似的方法进行计算。</a:t>
            </a:r>
            <a:endParaRPr kumimoji="1" lang="en-US" altLang="zh-CN"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0043063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rgbClr val="FF0000"/>
                </a:solidFill>
                <a:latin typeface="微软雅黑" pitchFamily="34" charset="-122"/>
                <a:ea typeface="微软雅黑" pitchFamily="34" charset="-122"/>
              </a:rPr>
              <a:t>（</a:t>
            </a:r>
            <a:r>
              <a:rPr kumimoji="1" lang="en-US" altLang="zh-CN" sz="2400">
                <a:solidFill>
                  <a:srgbClr val="FF0000"/>
                </a:solidFill>
                <a:latin typeface="微软雅黑" pitchFamily="34" charset="-122"/>
                <a:ea typeface="微软雅黑" pitchFamily="34" charset="-122"/>
              </a:rPr>
              <a:t>3</a:t>
            </a:r>
            <a:r>
              <a:rPr kumimoji="1" lang="zh-CN" altLang="en-US" sz="2400">
                <a:solidFill>
                  <a:srgbClr val="FF0000"/>
                </a:solidFill>
                <a:latin typeface="微软雅黑" pitchFamily="34" charset="-122"/>
                <a:ea typeface="微软雅黑" pitchFamily="34" charset="-122"/>
              </a:rPr>
              <a:t>）移</a:t>
            </a:r>
            <a:r>
              <a:rPr kumimoji="1" lang="zh-CN" altLang="en-US" sz="2400" dirty="0">
                <a:solidFill>
                  <a:srgbClr val="FF0000"/>
                </a:solidFill>
                <a:latin typeface="微软雅黑" pitchFamily="34" charset="-122"/>
                <a:ea typeface="微软雅黑" pitchFamily="34" charset="-122"/>
              </a:rPr>
              <a:t>动英雄飞机</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 </a:t>
            </a:r>
            <a:r>
              <a:rPr kumimoji="1" lang="en-US" altLang="zh-CN" sz="2400" dirty="0">
                <a:solidFill>
                  <a:schemeClr val="bg1">
                    <a:lumMod val="50000"/>
                  </a:schemeClr>
                </a:solidFill>
                <a:latin typeface="微软雅黑" pitchFamily="34" charset="-122"/>
                <a:ea typeface="微软雅黑" pitchFamily="34" charset="-122"/>
              </a:rPr>
              <a:t>Hero </a:t>
            </a:r>
            <a:r>
              <a:rPr kumimoji="1" lang="zh-CN" altLang="en-US" sz="2400" dirty="0">
                <a:solidFill>
                  <a:schemeClr val="bg1">
                    <a:lumMod val="50000"/>
                  </a:schemeClr>
                </a:solidFill>
                <a:latin typeface="微软雅黑" pitchFamily="34" charset="-122"/>
                <a:ea typeface="微软雅黑" pitchFamily="34" charset="-122"/>
              </a:rPr>
              <a:t>类中重写父类的</a:t>
            </a:r>
            <a:r>
              <a:rPr kumimoji="1" lang="en-US" altLang="zh-CN" sz="2400" dirty="0">
                <a:solidFill>
                  <a:schemeClr val="bg1">
                    <a:lumMod val="50000"/>
                  </a:schemeClr>
                </a:solidFill>
                <a:latin typeface="微软雅黑" pitchFamily="34" charset="-122"/>
                <a:ea typeface="微软雅黑" pitchFamily="34" charset="-122"/>
              </a:rPr>
              <a:t>update() </a:t>
            </a:r>
            <a:r>
              <a:rPr kumimoji="1" lang="zh-CN" altLang="en-US" sz="2400" dirty="0">
                <a:solidFill>
                  <a:schemeClr val="bg1">
                    <a:lumMod val="50000"/>
                  </a:schemeClr>
                </a:solidFill>
                <a:latin typeface="微软雅黑" pitchFamily="34" charset="-122"/>
                <a:ea typeface="微软雅黑" pitchFamily="34" charset="-122"/>
              </a:rPr>
              <a:t>方法，在其中：</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首先调用父类方法处理显示图像的更新；</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然后增加修改飞机矩形区域的代码。</a:t>
            </a:r>
          </a:p>
        </p:txBody>
      </p:sp>
    </p:spTree>
    <p:extLst>
      <p:ext uri="{BB962C8B-B14F-4D97-AF65-F5344CB8AC3E}">
        <p14:creationId xmlns:p14="http://schemas.microsoft.com/office/powerpoint/2010/main" val="33463111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4</a:t>
            </a:r>
            <a:r>
              <a:rPr kumimoji="1" lang="zh-CN" altLang="en-US" sz="2400" dirty="0">
                <a:solidFill>
                  <a:srgbClr val="FF0000"/>
                </a:solidFill>
                <a:latin typeface="微软雅黑" pitchFamily="34" charset="-122"/>
                <a:ea typeface="微软雅黑" pitchFamily="34" charset="-122"/>
              </a:rPr>
              <a:t>．炸毁游戏窗口内部的敌机</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Hero</a:t>
            </a:r>
            <a:r>
              <a:rPr kumimoji="1" lang="zh-CN" altLang="en-US" sz="2400" dirty="0">
                <a:solidFill>
                  <a:schemeClr val="bg1">
                    <a:lumMod val="50000"/>
                  </a:schemeClr>
                </a:solidFill>
                <a:latin typeface="微软雅黑" pitchFamily="34" charset="-122"/>
                <a:ea typeface="微软雅黑" pitchFamily="34" charset="-122"/>
              </a:rPr>
              <a:t>类中实现</a:t>
            </a:r>
            <a:r>
              <a:rPr kumimoji="1" lang="en-US" altLang="zh-CN" sz="2400" dirty="0">
                <a:solidFill>
                  <a:schemeClr val="bg1">
                    <a:lumMod val="50000"/>
                  </a:schemeClr>
                </a:solidFill>
                <a:latin typeface="微软雅黑" pitchFamily="34" charset="-122"/>
                <a:ea typeface="微软雅黑" pitchFamily="34" charset="-122"/>
              </a:rPr>
              <a:t>blowup()</a:t>
            </a:r>
            <a:r>
              <a:rPr kumimoji="1" lang="zh-CN" altLang="en-US" sz="2400" dirty="0">
                <a:solidFill>
                  <a:schemeClr val="bg1">
                    <a:lumMod val="50000"/>
                  </a:schemeClr>
                </a:solidFill>
                <a:latin typeface="微软雅黑" pitchFamily="34" charset="-122"/>
                <a:ea typeface="微软雅黑" pitchFamily="34" charset="-122"/>
              </a:rPr>
              <a:t>方法，将出现在游戏窗口内的敌机全部引爆，同时计算并返回得分。</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修改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event_handler()</a:t>
            </a:r>
            <a:r>
              <a:rPr kumimoji="1" lang="zh-CN" altLang="en-US" sz="2400" dirty="0">
                <a:solidFill>
                  <a:schemeClr val="bg1">
                    <a:lumMod val="50000"/>
                  </a:schemeClr>
                </a:solidFill>
                <a:latin typeface="微软雅黑" pitchFamily="34" charset="-122"/>
                <a:ea typeface="微软雅黑" pitchFamily="34" charset="-122"/>
              </a:rPr>
              <a:t>方法，删除监听到玩家按下字母</a:t>
            </a:r>
            <a:r>
              <a:rPr kumimoji="1" lang="en-US" altLang="zh-CN" sz="2400" dirty="0">
                <a:solidFill>
                  <a:schemeClr val="bg1">
                    <a:lumMod val="50000"/>
                  </a:schemeClr>
                </a:solidFill>
                <a:latin typeface="微软雅黑" pitchFamily="34" charset="-122"/>
                <a:ea typeface="微软雅黑" pitchFamily="34" charset="-122"/>
              </a:rPr>
              <a:t>b</a:t>
            </a:r>
            <a:r>
              <a:rPr kumimoji="1" lang="zh-CN" altLang="en-US" sz="2400" dirty="0">
                <a:solidFill>
                  <a:schemeClr val="bg1">
                    <a:lumMod val="50000"/>
                  </a:schemeClr>
                </a:solidFill>
                <a:latin typeface="微软雅黑" pitchFamily="34" charset="-122"/>
                <a:ea typeface="微软雅黑" pitchFamily="34" charset="-122"/>
              </a:rPr>
              <a:t>的事件处理中的测试代码，让英雄飞机调用</a:t>
            </a:r>
            <a:r>
              <a:rPr kumimoji="1" lang="en-US" altLang="zh-CN" sz="2400" dirty="0">
                <a:solidFill>
                  <a:schemeClr val="bg1">
                    <a:lumMod val="50000"/>
                  </a:schemeClr>
                </a:solidFill>
                <a:latin typeface="微软雅黑" pitchFamily="34" charset="-122"/>
                <a:ea typeface="微软雅黑" pitchFamily="34" charset="-122"/>
              </a:rPr>
              <a:t>blowup()</a:t>
            </a:r>
            <a:r>
              <a:rPr kumimoji="1" lang="zh-CN" altLang="en-US" sz="2400" dirty="0">
                <a:solidFill>
                  <a:schemeClr val="bg1">
                    <a:lumMod val="50000"/>
                  </a:schemeClr>
                </a:solidFill>
                <a:latin typeface="微软雅黑" pitchFamily="34" charset="-122"/>
                <a:ea typeface="微软雅黑" pitchFamily="34" charset="-122"/>
              </a:rPr>
              <a:t>方法，并且根据返回的分数做后续处理，包括更新游戏得分、更新炸弹数量显示以及判断是否升级到下一个关卡。</a:t>
            </a:r>
          </a:p>
        </p:txBody>
      </p:sp>
    </p:spTree>
    <p:extLst>
      <p:ext uri="{BB962C8B-B14F-4D97-AF65-F5344CB8AC3E}">
        <p14:creationId xmlns:p14="http://schemas.microsoft.com/office/powerpoint/2010/main" val="41907897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4</a:t>
            </a:r>
            <a:r>
              <a:rPr kumimoji="1" lang="zh-CN" altLang="en-US" sz="2400" dirty="0">
                <a:solidFill>
                  <a:srgbClr val="FF0000"/>
                </a:solidFill>
                <a:latin typeface="微软雅黑" pitchFamily="34" charset="-122"/>
                <a:ea typeface="微软雅黑" pitchFamily="34" charset="-122"/>
              </a:rPr>
              <a:t>．炸毁游戏窗口内部的敌机</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运行游戏，按下键盘的</a:t>
            </a:r>
            <a:r>
              <a:rPr kumimoji="1" lang="en-US" altLang="zh-CN" sz="2400" dirty="0">
                <a:solidFill>
                  <a:schemeClr val="bg1">
                    <a:lumMod val="50000"/>
                  </a:schemeClr>
                </a:solidFill>
                <a:latin typeface="微软雅黑" pitchFamily="34" charset="-122"/>
                <a:ea typeface="微软雅黑" pitchFamily="34" charset="-122"/>
              </a:rPr>
              <a:t>b</a:t>
            </a:r>
            <a:r>
              <a:rPr kumimoji="1" lang="zh-CN" altLang="en-US" sz="2400" dirty="0">
                <a:solidFill>
                  <a:schemeClr val="bg1">
                    <a:lumMod val="50000"/>
                  </a:schemeClr>
                </a:solidFill>
                <a:latin typeface="微软雅黑" pitchFamily="34" charset="-122"/>
                <a:ea typeface="微软雅黑" pitchFamily="34" charset="-122"/>
              </a:rPr>
              <a:t>键，可以看到游戏窗口中的所有敌机全部被炸毁，如图所示。</a:t>
            </a:r>
          </a:p>
        </p:txBody>
      </p:sp>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241" y="2550117"/>
            <a:ext cx="25812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4616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11.6.4 </a:t>
            </a:r>
            <a:r>
              <a:rPr lang="zh-CN" altLang="en-US" sz="3200" dirty="0">
                <a:solidFill>
                  <a:srgbClr val="1353A2"/>
                </a:solidFill>
                <a:latin typeface="微软雅黑" pitchFamily="34" charset="-122"/>
                <a:ea typeface="微软雅黑" pitchFamily="34" charset="-122"/>
                <a:cs typeface="+mn-cs"/>
              </a:rPr>
              <a:t>派生英雄飞机子类</a:t>
            </a:r>
          </a:p>
        </p:txBody>
      </p:sp>
      <p:sp>
        <p:nvSpPr>
          <p:cNvPr id="2" name="矩形 1"/>
          <p:cNvSpPr/>
          <p:nvPr/>
        </p:nvSpPr>
        <p:spPr>
          <a:xfrm>
            <a:off x="632346" y="1115574"/>
            <a:ext cx="10913659"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4</a:t>
            </a:r>
            <a:r>
              <a:rPr kumimoji="1" lang="zh-CN" altLang="en-US" sz="2400" dirty="0">
                <a:solidFill>
                  <a:srgbClr val="FF0000"/>
                </a:solidFill>
                <a:latin typeface="微软雅黑" pitchFamily="34" charset="-122"/>
                <a:ea typeface="微软雅黑" pitchFamily="34" charset="-122"/>
              </a:rPr>
              <a:t>．炸毁游戏窗口内部的敌机</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另外，通过控制台的输出也可以发现，每次引爆的炸弹并不是炸毁敌机精灵组中的所有敌机，而是炸毁了出现在游戏窗口中的敌机。控制台的输出结果如下：</a:t>
            </a:r>
          </a:p>
          <a:p>
            <a:pPr defTabSz="720725">
              <a:lnSpc>
                <a:spcPct val="150000"/>
              </a:lnSpc>
            </a:pPr>
            <a:r>
              <a:rPr kumimoji="1" lang="zh-CN" altLang="en-US" sz="2400" dirty="0">
                <a:solidFill>
                  <a:srgbClr val="0070C0"/>
                </a:solidFill>
                <a:latin typeface="微软雅黑" pitchFamily="34" charset="-122"/>
                <a:ea typeface="微软雅黑" pitchFamily="34" charset="-122"/>
              </a:rPr>
              <a:t>炸毁了 </a:t>
            </a:r>
            <a:r>
              <a:rPr kumimoji="1" lang="en-US" altLang="zh-CN" sz="2400" dirty="0">
                <a:solidFill>
                  <a:srgbClr val="0070C0"/>
                </a:solidFill>
                <a:latin typeface="微软雅黑" pitchFamily="34" charset="-122"/>
                <a:ea typeface="微软雅黑" pitchFamily="34" charset="-122"/>
              </a:rPr>
              <a:t>8 </a:t>
            </a:r>
            <a:r>
              <a:rPr kumimoji="1" lang="zh-CN" altLang="en-US" sz="2400" dirty="0">
                <a:solidFill>
                  <a:srgbClr val="0070C0"/>
                </a:solidFill>
                <a:latin typeface="微软雅黑" pitchFamily="34" charset="-122"/>
                <a:ea typeface="微软雅黑" pitchFamily="34" charset="-122"/>
              </a:rPr>
              <a:t>架敌机，得分 </a:t>
            </a:r>
            <a:r>
              <a:rPr kumimoji="1" lang="en-US" altLang="zh-CN" sz="2400" dirty="0">
                <a:solidFill>
                  <a:srgbClr val="0070C0"/>
                </a:solidFill>
                <a:latin typeface="微软雅黑" pitchFamily="34" charset="-122"/>
                <a:ea typeface="微软雅黑" pitchFamily="34" charset="-122"/>
              </a:rPr>
              <a:t>8000</a:t>
            </a:r>
          </a:p>
          <a:p>
            <a:pPr defTabSz="720725">
              <a:lnSpc>
                <a:spcPct val="150000"/>
              </a:lnSpc>
            </a:pPr>
            <a:r>
              <a:rPr kumimoji="1" lang="zh-CN" altLang="en-US" sz="2400" dirty="0">
                <a:solidFill>
                  <a:srgbClr val="0070C0"/>
                </a:solidFill>
                <a:latin typeface="微软雅黑" pitchFamily="34" charset="-122"/>
                <a:ea typeface="微软雅黑" pitchFamily="34" charset="-122"/>
              </a:rPr>
              <a:t>炸毁了 </a:t>
            </a:r>
            <a:r>
              <a:rPr kumimoji="1" lang="en-US" altLang="zh-CN" sz="2400" dirty="0">
                <a:solidFill>
                  <a:srgbClr val="0070C0"/>
                </a:solidFill>
                <a:latin typeface="微软雅黑" pitchFamily="34" charset="-122"/>
                <a:ea typeface="微软雅黑" pitchFamily="34" charset="-122"/>
              </a:rPr>
              <a:t>13 </a:t>
            </a:r>
            <a:r>
              <a:rPr kumimoji="1" lang="zh-CN" altLang="en-US" sz="2400" dirty="0">
                <a:solidFill>
                  <a:srgbClr val="0070C0"/>
                </a:solidFill>
                <a:latin typeface="微软雅黑" pitchFamily="34" charset="-122"/>
                <a:ea typeface="微软雅黑" pitchFamily="34" charset="-122"/>
              </a:rPr>
              <a:t>架敌机，得分 </a:t>
            </a:r>
            <a:r>
              <a:rPr kumimoji="1" lang="en-US" altLang="zh-CN" sz="2400" dirty="0">
                <a:solidFill>
                  <a:srgbClr val="0070C0"/>
                </a:solidFill>
                <a:latin typeface="微软雅黑" pitchFamily="34" charset="-122"/>
                <a:ea typeface="微软雅黑" pitchFamily="34" charset="-122"/>
              </a:rPr>
              <a:t>13000</a:t>
            </a:r>
          </a:p>
          <a:p>
            <a:pPr defTabSz="720725">
              <a:lnSpc>
                <a:spcPct val="150000"/>
              </a:lnSpc>
            </a:pPr>
            <a:r>
              <a:rPr kumimoji="1" lang="zh-CN" altLang="en-US" sz="2400" dirty="0">
                <a:solidFill>
                  <a:srgbClr val="0070C0"/>
                </a:solidFill>
                <a:latin typeface="微软雅黑" pitchFamily="34" charset="-122"/>
                <a:ea typeface="微软雅黑" pitchFamily="34" charset="-122"/>
              </a:rPr>
              <a:t>炸毁了 </a:t>
            </a:r>
            <a:r>
              <a:rPr kumimoji="1" lang="en-US" altLang="zh-CN" sz="2400" dirty="0">
                <a:solidFill>
                  <a:srgbClr val="0070C0"/>
                </a:solidFill>
                <a:latin typeface="微软雅黑" pitchFamily="34" charset="-122"/>
                <a:ea typeface="微软雅黑" pitchFamily="34" charset="-122"/>
              </a:rPr>
              <a:t>15 </a:t>
            </a:r>
            <a:r>
              <a:rPr kumimoji="1" lang="zh-CN" altLang="en-US" sz="2400" dirty="0">
                <a:solidFill>
                  <a:srgbClr val="0070C0"/>
                </a:solidFill>
                <a:latin typeface="微软雅黑" pitchFamily="34" charset="-122"/>
                <a:ea typeface="微软雅黑" pitchFamily="34" charset="-122"/>
              </a:rPr>
              <a:t>架敌机，得分 </a:t>
            </a:r>
            <a:r>
              <a:rPr kumimoji="1" lang="en-US" altLang="zh-CN" sz="2400" dirty="0">
                <a:solidFill>
                  <a:srgbClr val="0070C0"/>
                </a:solidFill>
                <a:latin typeface="微软雅黑" pitchFamily="34" charset="-122"/>
                <a:ea typeface="微软雅黑" pitchFamily="34" charset="-122"/>
              </a:rPr>
              <a:t>15000</a:t>
            </a:r>
          </a:p>
        </p:txBody>
      </p:sp>
    </p:spTree>
    <p:extLst>
      <p:ext uri="{BB962C8B-B14F-4D97-AF65-F5344CB8AC3E}">
        <p14:creationId xmlns:p14="http://schemas.microsoft.com/office/powerpoint/2010/main" val="330125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694447"/>
            <a:ext cx="10954603"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2.</a:t>
            </a:r>
            <a:r>
              <a:rPr kumimoji="1" lang="zh-CN" altLang="en-US" sz="2400" b="1" dirty="0">
                <a:solidFill>
                  <a:srgbClr val="1353A2"/>
                </a:solidFill>
                <a:latin typeface="微软雅黑" pitchFamily="34" charset="-122"/>
                <a:ea typeface="微软雅黑" pitchFamily="34" charset="-122"/>
              </a:rPr>
              <a:t>英雄飞机</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英雄飞机是由玩家控制的飞机，是飞机大战游戏的主角，其相关说明具体如下。</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7</a:t>
            </a:r>
            <a:r>
              <a:rPr kumimoji="1" lang="zh-CN" altLang="en-US" sz="2400" dirty="0">
                <a:solidFill>
                  <a:schemeClr val="bg1">
                    <a:lumMod val="50000"/>
                  </a:schemeClr>
                </a:solidFill>
                <a:latin typeface="微软雅黑" pitchFamily="34" charset="-122"/>
                <a:ea typeface="微软雅黑" pitchFamily="34" charset="-122"/>
              </a:rPr>
              <a:t>）英雄飞机具有多条生命。英雄飞机的初始生命为</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；英雄飞机被敌机击中时，命数减</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；英雄飞机得分每增加</a:t>
            </a:r>
            <a:r>
              <a:rPr kumimoji="1" lang="en-US" altLang="zh-CN" sz="2400" dirty="0">
                <a:solidFill>
                  <a:schemeClr val="bg1">
                    <a:lumMod val="50000"/>
                  </a:schemeClr>
                </a:solidFill>
                <a:latin typeface="微软雅黑" pitchFamily="34" charset="-122"/>
                <a:ea typeface="微软雅黑" pitchFamily="34" charset="-122"/>
              </a:rPr>
              <a:t>10</a:t>
            </a:r>
            <a:r>
              <a:rPr kumimoji="1" lang="zh-CN" altLang="en-US" sz="2400" dirty="0">
                <a:solidFill>
                  <a:schemeClr val="bg1">
                    <a:lumMod val="50000"/>
                  </a:schemeClr>
                </a:solidFill>
                <a:latin typeface="微软雅黑" pitchFamily="34" charset="-122"/>
                <a:ea typeface="微软雅黑" pitchFamily="34" charset="-122"/>
              </a:rPr>
              <a:t>万，命数加</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；英雄飞机的生命为</a:t>
            </a:r>
            <a:r>
              <a:rPr kumimoji="1" lang="en-US" altLang="zh-CN" sz="2400" dirty="0">
                <a:solidFill>
                  <a:schemeClr val="bg1">
                    <a:lumMod val="50000"/>
                  </a:schemeClr>
                </a:solidFill>
                <a:latin typeface="微软雅黑" pitchFamily="34" charset="-122"/>
                <a:ea typeface="微软雅黑" pitchFamily="34" charset="-122"/>
              </a:rPr>
              <a:t>0</a:t>
            </a:r>
            <a:r>
              <a:rPr kumimoji="1" lang="zh-CN" altLang="en-US" sz="2400" dirty="0">
                <a:solidFill>
                  <a:schemeClr val="bg1">
                    <a:lumMod val="50000"/>
                  </a:schemeClr>
                </a:solidFill>
                <a:latin typeface="微软雅黑" pitchFamily="34" charset="-122"/>
                <a:ea typeface="微软雅黑" pitchFamily="34" charset="-122"/>
              </a:rPr>
              <a:t>时，游戏结束。英雄飞机的命数会实时地显示在游戏界面的右下方位置。</a:t>
            </a:r>
          </a:p>
        </p:txBody>
      </p:sp>
    </p:spTree>
    <p:extLst>
      <p:ext uri="{BB962C8B-B14F-4D97-AF65-F5344CB8AC3E}">
        <p14:creationId xmlns:p14="http://schemas.microsoft.com/office/powerpoint/2010/main" val="17883575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11.8   </a:t>
            </a:r>
            <a:r>
              <a:rPr lang="zh-CN" altLang="en-US" sz="2800" dirty="0">
                <a:solidFill>
                  <a:srgbClr val="595959"/>
                </a:solidFill>
                <a:latin typeface="Impact" pitchFamily="34" charset="0"/>
                <a:ea typeface="微软雅黑" pitchFamily="34" charset="-122"/>
              </a:rPr>
              <a:t>音乐和音效</a:t>
            </a:r>
          </a:p>
        </p:txBody>
      </p:sp>
      <p:sp>
        <p:nvSpPr>
          <p:cNvPr id="23"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11.9    </a:t>
            </a:r>
            <a:r>
              <a:rPr lang="zh-CN" altLang="en-US" sz="2800" dirty="0">
                <a:solidFill>
                  <a:srgbClr val="595959"/>
                </a:solidFill>
                <a:latin typeface="Impact" pitchFamily="34" charset="0"/>
                <a:ea typeface="微软雅黑" pitchFamily="34" charset="-122"/>
              </a:rPr>
              <a:t>项目打包</a:t>
            </a:r>
          </a:p>
        </p:txBody>
      </p:sp>
      <p:sp>
        <p:nvSpPr>
          <p:cNvPr id="8" name="对角圆角矩形 7"/>
          <p:cNvSpPr/>
          <p:nvPr/>
        </p:nvSpPr>
        <p:spPr>
          <a:xfrm>
            <a:off x="4665734" y="1617994"/>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bg1"/>
                </a:solidFill>
                <a:latin typeface="Impact" pitchFamily="34" charset="0"/>
                <a:ea typeface="微软雅黑" pitchFamily="34" charset="-122"/>
              </a:rPr>
              <a:t>11.7    </a:t>
            </a:r>
            <a:r>
              <a:rPr lang="zh-CN" altLang="en-US" sz="2800" dirty="0">
                <a:solidFill>
                  <a:schemeClr val="bg1"/>
                </a:solidFill>
                <a:latin typeface="Impact" pitchFamily="34" charset="0"/>
                <a:ea typeface="微软雅黑" pitchFamily="34" charset="-122"/>
              </a:rPr>
              <a:t>碰撞检测</a:t>
            </a:r>
          </a:p>
        </p:txBody>
      </p:sp>
    </p:spTree>
    <p:extLst>
      <p:ext uri="{BB962C8B-B14F-4D97-AF65-F5344CB8AC3E}">
        <p14:creationId xmlns:p14="http://schemas.microsoft.com/office/powerpoint/2010/main" val="159192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 </a:t>
            </a:r>
            <a:r>
              <a:rPr lang="zh-CN" altLang="en-US" sz="3200" dirty="0">
                <a:solidFill>
                  <a:srgbClr val="1353A2"/>
                </a:solidFill>
                <a:latin typeface="微软雅黑" pitchFamily="34" charset="-122"/>
                <a:ea typeface="微软雅黑" pitchFamily="34" charset="-122"/>
                <a:cs typeface="+mn-cs"/>
              </a:rPr>
              <a:t>碰撞检测</a:t>
            </a:r>
          </a:p>
        </p:txBody>
      </p:sp>
      <p:sp>
        <p:nvSpPr>
          <p:cNvPr id="2" name="矩形 1"/>
          <p:cNvSpPr/>
          <p:nvPr/>
        </p:nvSpPr>
        <p:spPr>
          <a:xfrm>
            <a:off x="4339752" y="2275634"/>
            <a:ext cx="7301788"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rgbClr val="FF0000"/>
                </a:solidFill>
                <a:latin typeface="微软雅黑" pitchFamily="34" charset="-122"/>
                <a:ea typeface="微软雅黑" pitchFamily="34" charset="-122"/>
              </a:rPr>
              <a:t>碰撞检测</a:t>
            </a:r>
            <a:r>
              <a:rPr kumimoji="1" lang="zh-CN" altLang="en-US" sz="2400" dirty="0">
                <a:solidFill>
                  <a:schemeClr val="bg1">
                    <a:lumMod val="50000"/>
                  </a:schemeClr>
                </a:solidFill>
                <a:latin typeface="微软雅黑" pitchFamily="34" charset="-122"/>
                <a:ea typeface="微软雅黑" pitchFamily="34" charset="-122"/>
              </a:rPr>
              <a:t>是指在每一次游戏循环执行时检测游戏精灵之间是否发生碰撞，例如，敌机碰到英雄飞机、子弹碰到敌机等。碰撞检测在游戏开发中是至关重要的，它直接关系着玩家的游戏体验。</a:t>
            </a:r>
          </a:p>
        </p:txBody>
      </p:sp>
      <p:pic>
        <p:nvPicPr>
          <p:cNvPr id="129026" name="Picture 2" descr="https://ss1.bdstatic.com/70cFuXSh_Q1YnxGkpoWK1HF6hhy/it/u=2142061767,814768616&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52" y="2110583"/>
            <a:ext cx="381000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4938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4339752" y="1754273"/>
            <a:ext cx="7301788" cy="279704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pygame</a:t>
            </a:r>
            <a:r>
              <a:rPr kumimoji="1" lang="zh-CN" altLang="en-US" sz="2400" dirty="0">
                <a:solidFill>
                  <a:schemeClr val="bg1">
                    <a:lumMod val="50000"/>
                  </a:schemeClr>
                </a:solidFill>
                <a:latin typeface="微软雅黑" pitchFamily="34" charset="-122"/>
                <a:ea typeface="微软雅黑" pitchFamily="34" charset="-122"/>
              </a:rPr>
              <a:t>的</a:t>
            </a:r>
            <a:r>
              <a:rPr kumimoji="1" lang="en-US" altLang="zh-CN" sz="2400" dirty="0">
                <a:solidFill>
                  <a:srgbClr val="FF0000"/>
                </a:solidFill>
                <a:latin typeface="微软雅黑" pitchFamily="34" charset="-122"/>
                <a:ea typeface="微软雅黑" pitchFamily="34" charset="-122"/>
              </a:rPr>
              <a:t>sprite</a:t>
            </a:r>
            <a:r>
              <a:rPr kumimoji="1" lang="zh-CN" altLang="en-US" sz="2400" dirty="0">
                <a:solidFill>
                  <a:srgbClr val="FF0000"/>
                </a:solidFill>
                <a:latin typeface="微软雅黑" pitchFamily="34" charset="-122"/>
                <a:ea typeface="微软雅黑" pitchFamily="34" charset="-122"/>
              </a:rPr>
              <a:t>模块中</a:t>
            </a:r>
            <a:r>
              <a:rPr kumimoji="1" lang="zh-CN" altLang="en-US" sz="2400" dirty="0">
                <a:solidFill>
                  <a:schemeClr val="bg1">
                    <a:lumMod val="50000"/>
                  </a:schemeClr>
                </a:solidFill>
                <a:latin typeface="微软雅黑" pitchFamily="34" charset="-122"/>
                <a:ea typeface="微软雅黑" pitchFamily="34" charset="-122"/>
              </a:rPr>
              <a:t>提供了实现碰撞检测功能</a:t>
            </a:r>
            <a:r>
              <a:rPr kumimoji="1" lang="zh-CN" altLang="en-US" sz="2400" dirty="0">
                <a:solidFill>
                  <a:srgbClr val="FF0000"/>
                </a:solidFill>
                <a:latin typeface="微软雅黑" pitchFamily="34" charset="-122"/>
                <a:ea typeface="微软雅黑" pitchFamily="34" charset="-122"/>
              </a:rPr>
              <a:t>的相关方法</a:t>
            </a:r>
            <a:r>
              <a:rPr kumimoji="1" lang="zh-CN" altLang="en-US" sz="2400" dirty="0">
                <a:solidFill>
                  <a:schemeClr val="bg1">
                    <a:lumMod val="50000"/>
                  </a:schemeClr>
                </a:solidFill>
                <a:latin typeface="微软雅黑" pitchFamily="34" charset="-122"/>
                <a:ea typeface="微软雅黑" pitchFamily="34" charset="-122"/>
              </a:rPr>
              <a:t>，使用这些方法</a:t>
            </a:r>
            <a:r>
              <a:rPr kumimoji="1" lang="zh-CN" altLang="en-US" sz="2400" dirty="0">
                <a:solidFill>
                  <a:srgbClr val="FF0000"/>
                </a:solidFill>
                <a:latin typeface="微软雅黑" pitchFamily="34" charset="-122"/>
                <a:ea typeface="微软雅黑" pitchFamily="34" charset="-122"/>
              </a:rPr>
              <a:t>可以实现碰撞检测</a:t>
            </a: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sprite</a:t>
            </a:r>
            <a:r>
              <a:rPr kumimoji="1" lang="zh-CN" altLang="en-US" sz="2400" dirty="0">
                <a:solidFill>
                  <a:schemeClr val="bg1">
                    <a:lumMod val="50000"/>
                  </a:schemeClr>
                </a:solidFill>
                <a:latin typeface="微软雅黑" pitchFamily="34" charset="-122"/>
                <a:ea typeface="微软雅黑" pitchFamily="34" charset="-122"/>
              </a:rPr>
              <a:t>模块还可以配合</a:t>
            </a:r>
            <a:r>
              <a:rPr kumimoji="1" lang="en-US" altLang="zh-CN" sz="2400" dirty="0">
                <a:solidFill>
                  <a:schemeClr val="bg1">
                    <a:lumMod val="50000"/>
                  </a:schemeClr>
                </a:solidFill>
                <a:latin typeface="微软雅黑" pitchFamily="34" charset="-122"/>
                <a:ea typeface="微软雅黑" pitchFamily="34" charset="-122"/>
              </a:rPr>
              <a:t>mask</a:t>
            </a:r>
            <a:r>
              <a:rPr kumimoji="1" lang="zh-CN" altLang="en-US" sz="2400" dirty="0">
                <a:solidFill>
                  <a:schemeClr val="bg1">
                    <a:lumMod val="50000"/>
                  </a:schemeClr>
                </a:solidFill>
                <a:latin typeface="微软雅黑" pitchFamily="34" charset="-122"/>
                <a:ea typeface="微软雅黑" pitchFamily="34" charset="-122"/>
              </a:rPr>
              <a:t>模块实现高质量的碰撞检测。</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下面先为大家介绍</a:t>
            </a:r>
            <a:r>
              <a:rPr kumimoji="1" lang="en-US" altLang="zh-CN" sz="2400" dirty="0">
                <a:solidFill>
                  <a:srgbClr val="FF0000"/>
                </a:solidFill>
                <a:latin typeface="微软雅黑" pitchFamily="34" charset="-122"/>
                <a:ea typeface="微软雅黑" pitchFamily="34" charset="-122"/>
              </a:rPr>
              <a:t>sprite</a:t>
            </a:r>
            <a:r>
              <a:rPr kumimoji="1" lang="zh-CN" altLang="en-US" sz="2400" dirty="0">
                <a:solidFill>
                  <a:srgbClr val="FF0000"/>
                </a:solidFill>
                <a:latin typeface="微软雅黑" pitchFamily="34" charset="-122"/>
                <a:ea typeface="微软雅黑" pitchFamily="34" charset="-122"/>
              </a:rPr>
              <a:t>模块</a:t>
            </a:r>
            <a:r>
              <a:rPr kumimoji="1" lang="zh-CN" altLang="en-US" sz="2400" dirty="0">
                <a:solidFill>
                  <a:schemeClr val="bg1">
                    <a:lumMod val="50000"/>
                  </a:schemeClr>
                </a:solidFill>
                <a:latin typeface="微软雅黑" pitchFamily="34" charset="-122"/>
                <a:ea typeface="微软雅黑" pitchFamily="34" charset="-122"/>
              </a:rPr>
              <a:t>的</a:t>
            </a:r>
            <a:r>
              <a:rPr kumimoji="1" lang="zh-CN" altLang="en-US" sz="2400" dirty="0">
                <a:solidFill>
                  <a:srgbClr val="FF0000"/>
                </a:solidFill>
                <a:latin typeface="微软雅黑" pitchFamily="34" charset="-122"/>
                <a:ea typeface="微软雅黑" pitchFamily="34" charset="-122"/>
              </a:rPr>
              <a:t>碰撞检测方法</a:t>
            </a:r>
            <a:r>
              <a:rPr kumimoji="1" lang="zh-CN" altLang="en-US" sz="2400" dirty="0">
                <a:solidFill>
                  <a:schemeClr val="bg1">
                    <a:lumMod val="50000"/>
                  </a:schemeClr>
                </a:solidFill>
                <a:latin typeface="微软雅黑" pitchFamily="34" charset="-122"/>
                <a:ea typeface="微软雅黑" pitchFamily="34" charset="-122"/>
              </a:rPr>
              <a:t>，再分别实现</a:t>
            </a:r>
            <a:r>
              <a:rPr kumimoji="1" lang="zh-CN" altLang="en-US" sz="2400" dirty="0">
                <a:solidFill>
                  <a:srgbClr val="FF0000"/>
                </a:solidFill>
                <a:latin typeface="微软雅黑" pitchFamily="34" charset="-122"/>
                <a:ea typeface="微软雅黑" pitchFamily="34" charset="-122"/>
              </a:rPr>
              <a:t>碰撞检测</a:t>
            </a:r>
            <a:r>
              <a:rPr kumimoji="1" lang="zh-CN" altLang="en-US" sz="2400" dirty="0">
                <a:solidFill>
                  <a:schemeClr val="bg1">
                    <a:lumMod val="50000"/>
                  </a:schemeClr>
                </a:solidFill>
                <a:latin typeface="微软雅黑" pitchFamily="34" charset="-122"/>
                <a:ea typeface="微软雅黑" pitchFamily="34" charset="-122"/>
              </a:rPr>
              <a:t>和</a:t>
            </a:r>
            <a:r>
              <a:rPr kumimoji="1" lang="zh-CN" altLang="en-US" sz="2400" dirty="0">
                <a:solidFill>
                  <a:srgbClr val="FF0000"/>
                </a:solidFill>
                <a:latin typeface="微软雅黑" pitchFamily="34" charset="-122"/>
                <a:ea typeface="微软雅黑" pitchFamily="34" charset="-122"/>
              </a:rPr>
              <a:t>高质量的碰撞检测</a:t>
            </a:r>
            <a:r>
              <a:rPr kumimoji="1" lang="zh-CN" altLang="en-US" sz="2400" dirty="0">
                <a:solidFill>
                  <a:schemeClr val="bg1">
                    <a:lumMod val="50000"/>
                  </a:schemeClr>
                </a:solidFill>
                <a:latin typeface="微软雅黑" pitchFamily="34" charset="-122"/>
                <a:ea typeface="微软雅黑" pitchFamily="34" charset="-122"/>
              </a:rPr>
              <a:t>。</a:t>
            </a:r>
          </a:p>
        </p:txBody>
      </p:sp>
      <p:pic>
        <p:nvPicPr>
          <p:cNvPr id="129026" name="Picture 2" descr="https://ss1.bdstatic.com/70cFuXSh_Q1YnxGkpoWK1HF6hhy/it/u=2142061767,814768616&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52" y="2110583"/>
            <a:ext cx="381000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0468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572969" y="1135077"/>
            <a:ext cx="11054923" cy="4708981"/>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1</a:t>
            </a:r>
            <a:r>
              <a:rPr kumimoji="1" lang="zh-CN" altLang="en-US" sz="2000" dirty="0">
                <a:solidFill>
                  <a:srgbClr val="FF0000"/>
                </a:solidFill>
                <a:latin typeface="微软雅黑" pitchFamily="34" charset="-122"/>
                <a:ea typeface="微软雅黑" pitchFamily="34" charset="-122"/>
              </a:rPr>
              <a:t>．碰撞检测方法</a:t>
            </a: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sprite</a:t>
            </a:r>
            <a:r>
              <a:rPr kumimoji="1" lang="zh-CN" altLang="en-US" sz="2000" dirty="0">
                <a:solidFill>
                  <a:schemeClr val="bg1">
                    <a:lumMod val="50000"/>
                  </a:schemeClr>
                </a:solidFill>
                <a:latin typeface="微软雅黑" pitchFamily="34" charset="-122"/>
                <a:ea typeface="微软雅黑" pitchFamily="34" charset="-122"/>
              </a:rPr>
              <a:t>模块中提供了两个碰撞检测的方法：</a:t>
            </a: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和</a:t>
            </a:r>
            <a:r>
              <a:rPr kumimoji="1" lang="en-US" altLang="zh-CN" sz="2000" dirty="0">
                <a:solidFill>
                  <a:schemeClr val="bg1">
                    <a:lumMod val="50000"/>
                  </a:schemeClr>
                </a:solidFill>
                <a:latin typeface="微软雅黑" pitchFamily="34" charset="-122"/>
                <a:ea typeface="微软雅黑" pitchFamily="34" charset="-122"/>
              </a:rPr>
              <a:t>groupcollide()</a:t>
            </a:r>
            <a:r>
              <a:rPr kumimoji="1" lang="zh-CN" altLang="en-US" sz="2000" dirty="0">
                <a:solidFill>
                  <a:schemeClr val="bg1">
                    <a:lumMod val="50000"/>
                  </a:schemeClr>
                </a:solidFill>
                <a:latin typeface="微软雅黑" pitchFamily="34" charset="-122"/>
                <a:ea typeface="微软雅黑" pitchFamily="34" charset="-122"/>
              </a:rPr>
              <a:t>，关于这两个方法的介绍如下。</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rgbClr val="FF0000"/>
                </a:solidFill>
                <a:latin typeface="微软雅黑" pitchFamily="34" charset="-122"/>
                <a:ea typeface="微软雅黑" pitchFamily="34" charset="-122"/>
              </a:rPr>
              <a:t>（</a:t>
            </a:r>
            <a:r>
              <a:rPr kumimoji="1" lang="en-US" altLang="zh-CN" sz="2000" dirty="0">
                <a:solidFill>
                  <a:srgbClr val="FF0000"/>
                </a:solidFill>
                <a:latin typeface="微软雅黑" pitchFamily="34" charset="-122"/>
                <a:ea typeface="微软雅黑" pitchFamily="34" charset="-122"/>
              </a:rPr>
              <a:t>1</a:t>
            </a:r>
            <a:r>
              <a:rPr kumimoji="1" lang="zh-CN" altLang="en-US" sz="2000" dirty="0">
                <a:solidFill>
                  <a:srgbClr val="FF0000"/>
                </a:solidFill>
                <a:latin typeface="微软雅黑" pitchFamily="34" charset="-122"/>
                <a:ea typeface="微软雅黑" pitchFamily="34" charset="-122"/>
              </a:rPr>
              <a:t>）	</a:t>
            </a:r>
            <a:r>
              <a:rPr kumimoji="1" lang="en-US" altLang="zh-CN" sz="2000" dirty="0">
                <a:solidFill>
                  <a:srgbClr val="FF0000"/>
                </a:solidFill>
                <a:latin typeface="微软雅黑" pitchFamily="34" charset="-122"/>
                <a:ea typeface="微软雅黑" pitchFamily="34" charset="-122"/>
              </a:rPr>
              <a:t>spritecollide()</a:t>
            </a:r>
            <a:r>
              <a:rPr kumimoji="1" lang="zh-CN" altLang="en-US" sz="2000" dirty="0">
                <a:solidFill>
                  <a:srgbClr val="FF0000"/>
                </a:solidFill>
                <a:latin typeface="微软雅黑" pitchFamily="34" charset="-122"/>
                <a:ea typeface="微软雅黑" pitchFamily="34" charset="-122"/>
              </a:rPr>
              <a:t>方法</a:t>
            </a: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方法用于检测某个精灵是否和某个精灵组中的精灵发生碰撞，其语法格式如下所示：</a:t>
            </a:r>
          </a:p>
          <a:p>
            <a:pPr defTabSz="720725">
              <a:lnSpc>
                <a:spcPct val="150000"/>
              </a:lnSpc>
            </a:pPr>
            <a:r>
              <a:rPr kumimoji="1" lang="en-US" altLang="zh-CN" sz="2000" dirty="0">
                <a:solidFill>
                  <a:srgbClr val="FF0000"/>
                </a:solidFill>
                <a:latin typeface="微软雅黑" pitchFamily="34" charset="-122"/>
                <a:ea typeface="微软雅黑" pitchFamily="34" charset="-122"/>
              </a:rPr>
              <a:t>spritecollide(sprite, group, dokill, collided = None) -&gt; Sprite_list</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以上方法中各</a:t>
            </a:r>
            <a:r>
              <a:rPr kumimoji="1" lang="zh-CN" altLang="en-US" sz="2000" dirty="0">
                <a:solidFill>
                  <a:srgbClr val="FF0000"/>
                </a:solidFill>
                <a:latin typeface="微软雅黑" pitchFamily="34" charset="-122"/>
                <a:ea typeface="微软雅黑" pitchFamily="34" charset="-122"/>
              </a:rPr>
              <a:t>参数的含义</a:t>
            </a:r>
            <a:r>
              <a:rPr kumimoji="1" lang="zh-CN" altLang="en-US" sz="2000" dirty="0">
                <a:solidFill>
                  <a:schemeClr val="bg1">
                    <a:lumMod val="50000"/>
                  </a:schemeClr>
                </a:solidFill>
                <a:latin typeface="微软雅黑" pitchFamily="34" charset="-122"/>
                <a:ea typeface="微软雅黑" pitchFamily="34" charset="-122"/>
              </a:rPr>
              <a:t>如下。</a:t>
            </a:r>
          </a:p>
          <a:p>
            <a:pPr marL="342900" indent="-342900" defTabSz="720725">
              <a:lnSpc>
                <a:spcPct val="150000"/>
              </a:lnSpc>
              <a:buFont typeface="Wingdings" panose="05000000000000000000" pitchFamily="2" charset="2"/>
              <a:buChar char="l"/>
            </a:pPr>
            <a:r>
              <a:rPr kumimoji="1" lang="en-US" altLang="zh-CN" sz="2000" dirty="0">
                <a:solidFill>
                  <a:srgbClr val="FF0000"/>
                </a:solidFill>
                <a:latin typeface="微软雅黑" pitchFamily="34" charset="-122"/>
                <a:ea typeface="微软雅黑" pitchFamily="34" charset="-122"/>
              </a:rPr>
              <a:t>sprite</a:t>
            </a:r>
            <a:r>
              <a:rPr kumimoji="1" lang="zh-CN" altLang="en-US" sz="2000" dirty="0">
                <a:solidFill>
                  <a:schemeClr val="bg1">
                    <a:lumMod val="50000"/>
                  </a:schemeClr>
                </a:solidFill>
                <a:latin typeface="微软雅黑" pitchFamily="34" charset="-122"/>
                <a:ea typeface="微软雅黑" pitchFamily="34" charset="-122"/>
              </a:rPr>
              <a:t>：表示要检测的精灵。</a:t>
            </a:r>
          </a:p>
          <a:p>
            <a:pPr marL="342900" indent="-342900" defTabSz="720725">
              <a:lnSpc>
                <a:spcPct val="150000"/>
              </a:lnSpc>
              <a:buFont typeface="Wingdings" panose="05000000000000000000" pitchFamily="2" charset="2"/>
              <a:buChar char="l"/>
            </a:pPr>
            <a:r>
              <a:rPr kumimoji="1" lang="en-US" altLang="zh-CN" sz="2000" dirty="0">
                <a:solidFill>
                  <a:srgbClr val="FF0000"/>
                </a:solidFill>
                <a:latin typeface="微软雅黑" pitchFamily="34" charset="-122"/>
                <a:ea typeface="微软雅黑" pitchFamily="34" charset="-122"/>
              </a:rPr>
              <a:t>group</a:t>
            </a:r>
            <a:r>
              <a:rPr kumimoji="1" lang="zh-CN" altLang="en-US" sz="2000" dirty="0">
                <a:solidFill>
                  <a:schemeClr val="bg1">
                    <a:lumMod val="50000"/>
                  </a:schemeClr>
                </a:solidFill>
                <a:latin typeface="微软雅黑" pitchFamily="34" charset="-122"/>
                <a:ea typeface="微软雅黑" pitchFamily="34" charset="-122"/>
              </a:rPr>
              <a:t>：表示要检测的精灵组。</a:t>
            </a:r>
          </a:p>
          <a:p>
            <a:pPr marL="342900" indent="-342900" defTabSz="720725">
              <a:lnSpc>
                <a:spcPct val="150000"/>
              </a:lnSpc>
              <a:buFont typeface="Wingdings" panose="05000000000000000000" pitchFamily="2" charset="2"/>
              <a:buChar char="l"/>
            </a:pPr>
            <a:r>
              <a:rPr kumimoji="1" lang="en-US" altLang="zh-CN" sz="2000" dirty="0">
                <a:solidFill>
                  <a:srgbClr val="FF0000"/>
                </a:solidFill>
                <a:latin typeface="微软雅黑" pitchFamily="34" charset="-122"/>
                <a:ea typeface="微软雅黑" pitchFamily="34" charset="-122"/>
              </a:rPr>
              <a:t>dokill</a:t>
            </a:r>
            <a:r>
              <a:rPr kumimoji="1" lang="zh-CN" altLang="en-US" sz="2000" dirty="0">
                <a:solidFill>
                  <a:schemeClr val="bg1">
                    <a:lumMod val="50000"/>
                  </a:schemeClr>
                </a:solidFill>
                <a:latin typeface="微软雅黑" pitchFamily="34" charset="-122"/>
                <a:ea typeface="微软雅黑" pitchFamily="34" charset="-122"/>
              </a:rPr>
              <a:t>：表示是否移除，若为</a:t>
            </a:r>
            <a:r>
              <a:rPr kumimoji="1" lang="en-US" altLang="zh-CN" sz="2000" dirty="0">
                <a:solidFill>
                  <a:schemeClr val="bg1">
                    <a:lumMod val="50000"/>
                  </a:schemeClr>
                </a:solidFill>
                <a:latin typeface="微软雅黑" pitchFamily="34" charset="-122"/>
                <a:ea typeface="微软雅黑" pitchFamily="34" charset="-122"/>
              </a:rPr>
              <a:t>True</a:t>
            </a:r>
            <a:r>
              <a:rPr kumimoji="1" lang="zh-CN" altLang="en-US" sz="2000" dirty="0">
                <a:solidFill>
                  <a:schemeClr val="bg1">
                    <a:lumMod val="50000"/>
                  </a:schemeClr>
                </a:solidFill>
                <a:latin typeface="微软雅黑" pitchFamily="34" charset="-122"/>
                <a:ea typeface="微软雅黑" pitchFamily="34" charset="-122"/>
              </a:rPr>
              <a:t>，会在检测到碰撞后移除</a:t>
            </a:r>
            <a:r>
              <a:rPr kumimoji="1" lang="en-US" altLang="zh-CN" sz="2000" dirty="0">
                <a:solidFill>
                  <a:schemeClr val="bg1">
                    <a:lumMod val="50000"/>
                  </a:schemeClr>
                </a:solidFill>
                <a:latin typeface="微软雅黑" pitchFamily="34" charset="-122"/>
                <a:ea typeface="微软雅黑" pitchFamily="34" charset="-122"/>
              </a:rPr>
              <a:t>group</a:t>
            </a:r>
            <a:r>
              <a:rPr kumimoji="1" lang="zh-CN" altLang="en-US" sz="2000" dirty="0">
                <a:solidFill>
                  <a:schemeClr val="bg1">
                    <a:lumMod val="50000"/>
                  </a:schemeClr>
                </a:solidFill>
                <a:latin typeface="微软雅黑" pitchFamily="34" charset="-122"/>
                <a:ea typeface="微软雅黑" pitchFamily="34" charset="-122"/>
              </a:rPr>
              <a:t>中与 </a:t>
            </a:r>
            <a:r>
              <a:rPr kumimoji="1" lang="en-US" altLang="zh-CN" sz="2000" dirty="0">
                <a:solidFill>
                  <a:schemeClr val="bg1">
                    <a:lumMod val="50000"/>
                  </a:schemeClr>
                </a:solidFill>
                <a:latin typeface="微软雅黑" pitchFamily="34" charset="-122"/>
                <a:ea typeface="微软雅黑" pitchFamily="34" charset="-122"/>
              </a:rPr>
              <a:t>sprite</a:t>
            </a:r>
            <a:r>
              <a:rPr kumimoji="1" lang="zh-CN" altLang="en-US" sz="2000" dirty="0">
                <a:solidFill>
                  <a:schemeClr val="bg1">
                    <a:lumMod val="50000"/>
                  </a:schemeClr>
                </a:solidFill>
                <a:latin typeface="微软雅黑" pitchFamily="34" charset="-122"/>
                <a:ea typeface="微软雅黑" pitchFamily="34" charset="-122"/>
              </a:rPr>
              <a:t>发生碰撞的精灵。</a:t>
            </a:r>
          </a:p>
        </p:txBody>
      </p:sp>
    </p:spTree>
    <p:extLst>
      <p:ext uri="{BB962C8B-B14F-4D97-AF65-F5344CB8AC3E}">
        <p14:creationId xmlns:p14="http://schemas.microsoft.com/office/powerpoint/2010/main" val="37437551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572969" y="1135077"/>
            <a:ext cx="11054923" cy="4708981"/>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1</a:t>
            </a:r>
            <a:r>
              <a:rPr kumimoji="1" lang="zh-CN" altLang="en-US" sz="2000" dirty="0">
                <a:solidFill>
                  <a:srgbClr val="FF0000"/>
                </a:solidFill>
                <a:latin typeface="微软雅黑" pitchFamily="34" charset="-122"/>
                <a:ea typeface="微软雅黑" pitchFamily="34" charset="-122"/>
              </a:rPr>
              <a:t>．碰撞检测方法</a:t>
            </a: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sprite</a:t>
            </a:r>
            <a:r>
              <a:rPr kumimoji="1" lang="zh-CN" altLang="en-US" sz="2000" dirty="0">
                <a:solidFill>
                  <a:schemeClr val="bg1">
                    <a:lumMod val="50000"/>
                  </a:schemeClr>
                </a:solidFill>
                <a:latin typeface="微软雅黑" pitchFamily="34" charset="-122"/>
                <a:ea typeface="微软雅黑" pitchFamily="34" charset="-122"/>
              </a:rPr>
              <a:t>模块中提供了两个碰撞检测的方法：</a:t>
            </a: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和</a:t>
            </a:r>
            <a:r>
              <a:rPr kumimoji="1" lang="en-US" altLang="zh-CN" sz="2000" dirty="0">
                <a:solidFill>
                  <a:schemeClr val="bg1">
                    <a:lumMod val="50000"/>
                  </a:schemeClr>
                </a:solidFill>
                <a:latin typeface="微软雅黑" pitchFamily="34" charset="-122"/>
                <a:ea typeface="微软雅黑" pitchFamily="34" charset="-122"/>
              </a:rPr>
              <a:t>groupcollide()</a:t>
            </a:r>
            <a:r>
              <a:rPr kumimoji="1" lang="zh-CN" altLang="en-US" sz="2000" dirty="0">
                <a:solidFill>
                  <a:schemeClr val="bg1">
                    <a:lumMod val="50000"/>
                  </a:schemeClr>
                </a:solidFill>
                <a:latin typeface="微软雅黑" pitchFamily="34" charset="-122"/>
                <a:ea typeface="微软雅黑" pitchFamily="34" charset="-122"/>
              </a:rPr>
              <a:t>，关于这两个方法的介绍如下。</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a:t>
            </a:r>
            <a:r>
              <a:rPr kumimoji="1" lang="en-US" altLang="zh-CN" sz="2000" dirty="0">
                <a:solidFill>
                  <a:schemeClr val="bg1">
                    <a:lumMod val="50000"/>
                  </a:schemeClr>
                </a:solidFill>
                <a:latin typeface="微软雅黑" pitchFamily="34" charset="-122"/>
                <a:ea typeface="微软雅黑" pitchFamily="34" charset="-122"/>
              </a:rPr>
              <a:t>1</a:t>
            </a:r>
            <a:r>
              <a:rPr kumimoji="1" lang="zh-CN" altLang="en-US" sz="2000" dirty="0">
                <a:solidFill>
                  <a:schemeClr val="bg1">
                    <a:lumMod val="50000"/>
                  </a:schemeClr>
                </a:solidFill>
                <a:latin typeface="微软雅黑" pitchFamily="34" charset="-122"/>
                <a:ea typeface="微软雅黑" pitchFamily="34" charset="-122"/>
              </a:rPr>
              <a:t>）	</a:t>
            </a: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方法</a:t>
            </a: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方法用于检测某个精灵是否和某个精灵组中的精灵发生碰撞，其语法格式如下所示：</a:t>
            </a:r>
          </a:p>
          <a:p>
            <a:pPr defTabSz="720725">
              <a:lnSpc>
                <a:spcPct val="150000"/>
              </a:lnSpc>
            </a:pPr>
            <a:r>
              <a:rPr kumimoji="1" lang="en-US" altLang="zh-CN" sz="2000" dirty="0">
                <a:solidFill>
                  <a:srgbClr val="FF0000"/>
                </a:solidFill>
                <a:latin typeface="微软雅黑" pitchFamily="34" charset="-122"/>
                <a:ea typeface="微软雅黑" pitchFamily="34" charset="-122"/>
              </a:rPr>
              <a:t>spritecollide(sprite, group, dokill, collided = None) -&gt; Sprite_list</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以上方法中各</a:t>
            </a:r>
            <a:r>
              <a:rPr kumimoji="1" lang="zh-CN" altLang="en-US" sz="2000" dirty="0">
                <a:solidFill>
                  <a:srgbClr val="FF0000"/>
                </a:solidFill>
                <a:latin typeface="微软雅黑" pitchFamily="34" charset="-122"/>
                <a:ea typeface="微软雅黑" pitchFamily="34" charset="-122"/>
              </a:rPr>
              <a:t>参数的含义</a:t>
            </a:r>
            <a:r>
              <a:rPr kumimoji="1" lang="zh-CN" altLang="en-US" sz="2000" dirty="0">
                <a:solidFill>
                  <a:schemeClr val="bg1">
                    <a:lumMod val="50000"/>
                  </a:schemeClr>
                </a:solidFill>
                <a:latin typeface="微软雅黑" pitchFamily="34" charset="-122"/>
                <a:ea typeface="微软雅黑" pitchFamily="34" charset="-122"/>
              </a:rPr>
              <a:t>如下。</a:t>
            </a:r>
          </a:p>
          <a:p>
            <a:pPr marL="342900" indent="-342900" defTabSz="720725">
              <a:lnSpc>
                <a:spcPct val="150000"/>
              </a:lnSpc>
              <a:buFont typeface="Wingdings" panose="05000000000000000000" pitchFamily="2" charset="2"/>
              <a:buChar char="l"/>
            </a:pPr>
            <a:r>
              <a:rPr kumimoji="1" lang="en-US" altLang="zh-CN" sz="2000" dirty="0">
                <a:solidFill>
                  <a:srgbClr val="FF0000"/>
                </a:solidFill>
                <a:latin typeface="微软雅黑" pitchFamily="34" charset="-122"/>
                <a:ea typeface="微软雅黑" pitchFamily="34" charset="-122"/>
              </a:rPr>
              <a:t>collided</a:t>
            </a:r>
            <a:r>
              <a:rPr kumimoji="1" lang="zh-CN" altLang="en-US" sz="2000" dirty="0">
                <a:solidFill>
                  <a:schemeClr val="bg1">
                    <a:lumMod val="50000"/>
                  </a:schemeClr>
                </a:solidFill>
                <a:latin typeface="微软雅黑" pitchFamily="34" charset="-122"/>
                <a:ea typeface="微软雅黑" pitchFamily="34" charset="-122"/>
              </a:rPr>
              <a:t>：表示用来检测碰撞的函数，若传入</a:t>
            </a:r>
            <a:r>
              <a:rPr kumimoji="1" lang="en-US" altLang="zh-CN" sz="2000" dirty="0">
                <a:solidFill>
                  <a:schemeClr val="bg1">
                    <a:lumMod val="50000"/>
                  </a:schemeClr>
                </a:solidFill>
                <a:latin typeface="微软雅黑" pitchFamily="34" charset="-122"/>
                <a:ea typeface="微软雅黑" pitchFamily="34" charset="-122"/>
              </a:rPr>
              <a:t>None</a:t>
            </a:r>
            <a:r>
              <a:rPr kumimoji="1" lang="zh-CN" altLang="en-US" sz="2000" dirty="0">
                <a:solidFill>
                  <a:schemeClr val="bg1">
                    <a:lumMod val="50000"/>
                  </a:schemeClr>
                </a:solidFill>
                <a:latin typeface="微软雅黑" pitchFamily="34" charset="-122"/>
                <a:ea typeface="微软雅黑" pitchFamily="34" charset="-122"/>
              </a:rPr>
              <a:t>，则使用精灵的</a:t>
            </a:r>
            <a:r>
              <a:rPr kumimoji="1" lang="en-US" altLang="zh-CN" sz="2000" dirty="0">
                <a:solidFill>
                  <a:schemeClr val="bg1">
                    <a:lumMod val="50000"/>
                  </a:schemeClr>
                </a:solidFill>
                <a:latin typeface="微软雅黑" pitchFamily="34" charset="-122"/>
                <a:ea typeface="微软雅黑" pitchFamily="34" charset="-122"/>
              </a:rPr>
              <a:t>rect</a:t>
            </a:r>
            <a:r>
              <a:rPr kumimoji="1" lang="zh-CN" altLang="en-US" sz="2000" dirty="0">
                <a:solidFill>
                  <a:schemeClr val="bg1">
                    <a:lumMod val="50000"/>
                  </a:schemeClr>
                </a:solidFill>
                <a:latin typeface="微软雅黑" pitchFamily="34" charset="-122"/>
                <a:ea typeface="微软雅黑" pitchFamily="34" charset="-122"/>
              </a:rPr>
              <a:t>属性来判断是否发生碰撞。</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方法会返回</a:t>
            </a:r>
            <a:r>
              <a:rPr kumimoji="1" lang="en-US" altLang="zh-CN" sz="2000" dirty="0">
                <a:solidFill>
                  <a:schemeClr val="bg1">
                    <a:lumMod val="50000"/>
                  </a:schemeClr>
                </a:solidFill>
                <a:latin typeface="微软雅黑" pitchFamily="34" charset="-122"/>
                <a:ea typeface="微软雅黑" pitchFamily="34" charset="-122"/>
              </a:rPr>
              <a:t>group</a:t>
            </a:r>
            <a:r>
              <a:rPr kumimoji="1" lang="zh-CN" altLang="en-US" sz="2000" dirty="0">
                <a:solidFill>
                  <a:schemeClr val="bg1">
                    <a:lumMod val="50000"/>
                  </a:schemeClr>
                </a:solidFill>
                <a:latin typeface="微软雅黑" pitchFamily="34" charset="-122"/>
                <a:ea typeface="微软雅黑" pitchFamily="34" charset="-122"/>
              </a:rPr>
              <a:t>中与</a:t>
            </a:r>
            <a:r>
              <a:rPr kumimoji="1" lang="en-US" altLang="zh-CN" sz="2000" dirty="0">
                <a:solidFill>
                  <a:schemeClr val="bg1">
                    <a:lumMod val="50000"/>
                  </a:schemeClr>
                </a:solidFill>
                <a:latin typeface="微软雅黑" pitchFamily="34" charset="-122"/>
                <a:ea typeface="微软雅黑" pitchFamily="34" charset="-122"/>
              </a:rPr>
              <a:t>sprite</a:t>
            </a:r>
            <a:r>
              <a:rPr kumimoji="1" lang="zh-CN" altLang="en-US" sz="2000" dirty="0">
                <a:solidFill>
                  <a:schemeClr val="bg1">
                    <a:lumMod val="50000"/>
                  </a:schemeClr>
                </a:solidFill>
                <a:latin typeface="微软雅黑" pitchFamily="34" charset="-122"/>
                <a:ea typeface="微软雅黑" pitchFamily="34" charset="-122"/>
              </a:rPr>
              <a:t>发生碰撞的所有精灵的列表。</a:t>
            </a:r>
          </a:p>
        </p:txBody>
      </p:sp>
    </p:spTree>
    <p:extLst>
      <p:ext uri="{BB962C8B-B14F-4D97-AF65-F5344CB8AC3E}">
        <p14:creationId xmlns:p14="http://schemas.microsoft.com/office/powerpoint/2010/main" val="19048533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572969" y="1135077"/>
            <a:ext cx="11054923" cy="4708981"/>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1</a:t>
            </a:r>
            <a:r>
              <a:rPr kumimoji="1" lang="zh-CN" altLang="en-US" sz="2000" dirty="0">
                <a:solidFill>
                  <a:srgbClr val="FF0000"/>
                </a:solidFill>
                <a:latin typeface="微软雅黑" pitchFamily="34" charset="-122"/>
                <a:ea typeface="微软雅黑" pitchFamily="34" charset="-122"/>
              </a:rPr>
              <a:t>．碰撞检测方法</a:t>
            </a: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sprite</a:t>
            </a:r>
            <a:r>
              <a:rPr kumimoji="1" lang="zh-CN" altLang="en-US" sz="2000" dirty="0">
                <a:solidFill>
                  <a:schemeClr val="bg1">
                    <a:lumMod val="50000"/>
                  </a:schemeClr>
                </a:solidFill>
                <a:latin typeface="微软雅黑" pitchFamily="34" charset="-122"/>
                <a:ea typeface="微软雅黑" pitchFamily="34" charset="-122"/>
              </a:rPr>
              <a:t>模块中提供了两个碰撞检测的方法：</a:t>
            </a: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和</a:t>
            </a:r>
            <a:r>
              <a:rPr kumimoji="1" lang="en-US" altLang="zh-CN" sz="2000" dirty="0">
                <a:solidFill>
                  <a:schemeClr val="bg1">
                    <a:lumMod val="50000"/>
                  </a:schemeClr>
                </a:solidFill>
                <a:latin typeface="微软雅黑" pitchFamily="34" charset="-122"/>
                <a:ea typeface="微软雅黑" pitchFamily="34" charset="-122"/>
              </a:rPr>
              <a:t>groupcollide()</a:t>
            </a:r>
            <a:r>
              <a:rPr kumimoji="1" lang="zh-CN" altLang="en-US" sz="2000" dirty="0">
                <a:solidFill>
                  <a:schemeClr val="bg1">
                    <a:lumMod val="50000"/>
                  </a:schemeClr>
                </a:solidFill>
                <a:latin typeface="微软雅黑" pitchFamily="34" charset="-122"/>
                <a:ea typeface="微软雅黑" pitchFamily="34" charset="-122"/>
              </a:rPr>
              <a:t>，关于这两个方法的介绍如下。</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rgbClr val="FF0000"/>
                </a:solidFill>
                <a:latin typeface="微软雅黑" pitchFamily="34" charset="-122"/>
                <a:ea typeface="微软雅黑" pitchFamily="34" charset="-122"/>
              </a:rPr>
              <a:t>（</a:t>
            </a:r>
            <a:r>
              <a:rPr kumimoji="1" lang="en-US" altLang="zh-CN" sz="2000" dirty="0">
                <a:solidFill>
                  <a:srgbClr val="FF0000"/>
                </a:solidFill>
                <a:latin typeface="微软雅黑" pitchFamily="34" charset="-122"/>
                <a:ea typeface="微软雅黑" pitchFamily="34" charset="-122"/>
              </a:rPr>
              <a:t>2</a:t>
            </a:r>
            <a:r>
              <a:rPr kumimoji="1" lang="zh-CN" altLang="en-US" sz="2000" dirty="0">
                <a:solidFill>
                  <a:srgbClr val="FF0000"/>
                </a:solidFill>
                <a:latin typeface="微软雅黑" pitchFamily="34" charset="-122"/>
                <a:ea typeface="微软雅黑" pitchFamily="34" charset="-122"/>
              </a:rPr>
              <a:t>）	</a:t>
            </a:r>
            <a:r>
              <a:rPr kumimoji="1" lang="en-US" altLang="zh-CN" sz="2000" dirty="0">
                <a:solidFill>
                  <a:srgbClr val="FF0000"/>
                </a:solidFill>
                <a:latin typeface="微软雅黑" pitchFamily="34" charset="-122"/>
                <a:ea typeface="微软雅黑" pitchFamily="34" charset="-122"/>
              </a:rPr>
              <a:t>groupcollide()</a:t>
            </a:r>
            <a:r>
              <a:rPr kumimoji="1" lang="zh-CN" altLang="en-US" sz="2000" dirty="0">
                <a:solidFill>
                  <a:srgbClr val="FF0000"/>
                </a:solidFill>
                <a:latin typeface="微软雅黑" pitchFamily="34" charset="-122"/>
                <a:ea typeface="微软雅黑" pitchFamily="34" charset="-122"/>
              </a:rPr>
              <a:t>方法</a:t>
            </a: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groupcollide()</a:t>
            </a:r>
            <a:r>
              <a:rPr kumimoji="1" lang="zh-CN" altLang="en-US" sz="2000" dirty="0">
                <a:solidFill>
                  <a:schemeClr val="bg1">
                    <a:lumMod val="50000"/>
                  </a:schemeClr>
                </a:solidFill>
                <a:latin typeface="微软雅黑" pitchFamily="34" charset="-122"/>
                <a:ea typeface="微软雅黑" pitchFamily="34" charset="-122"/>
              </a:rPr>
              <a:t>方法用于检测两个精灵组之间是否有精灵发生碰撞，其语法格式如下所示：</a:t>
            </a:r>
          </a:p>
          <a:p>
            <a:pPr defTabSz="720725">
              <a:lnSpc>
                <a:spcPct val="150000"/>
              </a:lnSpc>
            </a:pPr>
            <a:r>
              <a:rPr kumimoji="1" lang="en-US" altLang="zh-CN" sz="2000" dirty="0">
                <a:solidFill>
                  <a:srgbClr val="FF0000"/>
                </a:solidFill>
                <a:latin typeface="微软雅黑" pitchFamily="34" charset="-122"/>
                <a:ea typeface="微软雅黑" pitchFamily="34" charset="-122"/>
              </a:rPr>
              <a:t>groupcollide(group1, group2, dokill1, dokill2, collided = None) -&gt; Sprite_dict</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以上方法中各</a:t>
            </a:r>
            <a:r>
              <a:rPr kumimoji="1" lang="zh-CN" altLang="en-US" sz="2000" dirty="0">
                <a:solidFill>
                  <a:srgbClr val="FF0000"/>
                </a:solidFill>
                <a:latin typeface="微软雅黑" pitchFamily="34" charset="-122"/>
                <a:ea typeface="微软雅黑" pitchFamily="34" charset="-122"/>
              </a:rPr>
              <a:t>参数的含义</a:t>
            </a:r>
            <a:r>
              <a:rPr kumimoji="1" lang="zh-CN" altLang="en-US" sz="2000" dirty="0">
                <a:solidFill>
                  <a:schemeClr val="bg1">
                    <a:lumMod val="50000"/>
                  </a:schemeClr>
                </a:solidFill>
                <a:latin typeface="微软雅黑" pitchFamily="34" charset="-122"/>
                <a:ea typeface="微软雅黑" pitchFamily="34" charset="-122"/>
              </a:rPr>
              <a:t>如下。</a:t>
            </a:r>
          </a:p>
          <a:p>
            <a:pPr marL="342900" indent="-342900" defTabSz="720725">
              <a:lnSpc>
                <a:spcPct val="150000"/>
              </a:lnSpc>
              <a:buFont typeface="Wingdings" panose="05000000000000000000" pitchFamily="2" charset="2"/>
              <a:buChar char="l"/>
            </a:pPr>
            <a:r>
              <a:rPr kumimoji="1" lang="en-US" altLang="zh-CN" sz="2000" dirty="0">
                <a:solidFill>
                  <a:schemeClr val="bg1">
                    <a:lumMod val="50000"/>
                  </a:schemeClr>
                </a:solidFill>
                <a:latin typeface="微软雅黑" pitchFamily="34" charset="-122"/>
                <a:ea typeface="微软雅黑" pitchFamily="34" charset="-122"/>
              </a:rPr>
              <a:t>group1</a:t>
            </a:r>
            <a:r>
              <a:rPr kumimoji="1" lang="zh-CN" altLang="en-US" sz="2000" dirty="0">
                <a:solidFill>
                  <a:schemeClr val="bg1">
                    <a:lumMod val="50000"/>
                  </a:schemeClr>
                </a:solidFill>
                <a:latin typeface="微软雅黑" pitchFamily="34" charset="-122"/>
                <a:ea typeface="微软雅黑" pitchFamily="34" charset="-122"/>
              </a:rPr>
              <a:t>：表示要检测的精灵组</a:t>
            </a:r>
            <a:r>
              <a:rPr kumimoji="1" lang="en-US" altLang="zh-CN" sz="2000" dirty="0">
                <a:solidFill>
                  <a:schemeClr val="bg1">
                    <a:lumMod val="50000"/>
                  </a:schemeClr>
                </a:solidFill>
                <a:latin typeface="微软雅黑" pitchFamily="34" charset="-122"/>
                <a:ea typeface="微软雅黑" pitchFamily="34" charset="-122"/>
              </a:rPr>
              <a:t>1</a:t>
            </a:r>
            <a:r>
              <a:rPr kumimoji="1" lang="zh-CN" altLang="en-US" sz="2000" dirty="0">
                <a:solidFill>
                  <a:schemeClr val="bg1">
                    <a:lumMod val="50000"/>
                  </a:schemeClr>
                </a:solidFill>
                <a:latin typeface="微软雅黑" pitchFamily="34" charset="-122"/>
                <a:ea typeface="微软雅黑" pitchFamily="34" charset="-122"/>
              </a:rPr>
              <a:t>。</a:t>
            </a:r>
          </a:p>
          <a:p>
            <a:pPr marL="342900" indent="-342900" defTabSz="720725">
              <a:lnSpc>
                <a:spcPct val="150000"/>
              </a:lnSpc>
              <a:buFont typeface="Wingdings" panose="05000000000000000000" pitchFamily="2" charset="2"/>
              <a:buChar char="l"/>
            </a:pPr>
            <a:r>
              <a:rPr kumimoji="1" lang="en-US" altLang="zh-CN" sz="2000" dirty="0">
                <a:solidFill>
                  <a:schemeClr val="bg1">
                    <a:lumMod val="50000"/>
                  </a:schemeClr>
                </a:solidFill>
                <a:latin typeface="微软雅黑" pitchFamily="34" charset="-122"/>
                <a:ea typeface="微软雅黑" pitchFamily="34" charset="-122"/>
              </a:rPr>
              <a:t>group2</a:t>
            </a:r>
            <a:r>
              <a:rPr kumimoji="1" lang="zh-CN" altLang="en-US" sz="2000" dirty="0">
                <a:solidFill>
                  <a:schemeClr val="bg1">
                    <a:lumMod val="50000"/>
                  </a:schemeClr>
                </a:solidFill>
                <a:latin typeface="微软雅黑" pitchFamily="34" charset="-122"/>
                <a:ea typeface="微软雅黑" pitchFamily="34" charset="-122"/>
              </a:rPr>
              <a:t>：表示要检测的精灵组</a:t>
            </a:r>
            <a:r>
              <a:rPr kumimoji="1" lang="en-US" altLang="zh-CN" sz="2000" dirty="0">
                <a:solidFill>
                  <a:schemeClr val="bg1">
                    <a:lumMod val="50000"/>
                  </a:schemeClr>
                </a:solidFill>
                <a:latin typeface="微软雅黑" pitchFamily="34" charset="-122"/>
                <a:ea typeface="微软雅黑" pitchFamily="34" charset="-122"/>
              </a:rPr>
              <a:t>2</a:t>
            </a:r>
            <a:r>
              <a:rPr kumimoji="1" lang="zh-CN" altLang="en-US" sz="2000" dirty="0">
                <a:solidFill>
                  <a:schemeClr val="bg1">
                    <a:lumMod val="50000"/>
                  </a:schemeClr>
                </a:solidFill>
                <a:latin typeface="微软雅黑" pitchFamily="34" charset="-122"/>
                <a:ea typeface="微软雅黑" pitchFamily="34" charset="-122"/>
              </a:rPr>
              <a:t>。</a:t>
            </a:r>
          </a:p>
          <a:p>
            <a:pPr marL="342900" indent="-342900" defTabSz="720725">
              <a:lnSpc>
                <a:spcPct val="150000"/>
              </a:lnSpc>
              <a:buFont typeface="Wingdings" panose="05000000000000000000" pitchFamily="2" charset="2"/>
              <a:buChar char="l"/>
            </a:pPr>
            <a:r>
              <a:rPr kumimoji="1" lang="en-US" altLang="zh-CN" sz="2000" dirty="0">
                <a:solidFill>
                  <a:schemeClr val="bg1">
                    <a:lumMod val="50000"/>
                  </a:schemeClr>
                </a:solidFill>
                <a:latin typeface="微软雅黑" pitchFamily="34" charset="-122"/>
                <a:ea typeface="微软雅黑" pitchFamily="34" charset="-122"/>
              </a:rPr>
              <a:t>dokill1</a:t>
            </a:r>
            <a:r>
              <a:rPr kumimoji="1" lang="zh-CN" altLang="en-US" sz="2000" dirty="0">
                <a:solidFill>
                  <a:schemeClr val="bg1">
                    <a:lumMod val="50000"/>
                  </a:schemeClr>
                </a:solidFill>
                <a:latin typeface="微软雅黑" pitchFamily="34" charset="-122"/>
                <a:ea typeface="微软雅黑" pitchFamily="34" charset="-122"/>
              </a:rPr>
              <a:t>：表示是否从精灵组</a:t>
            </a:r>
            <a:r>
              <a:rPr kumimoji="1" lang="en-US" altLang="zh-CN" sz="2000" dirty="0">
                <a:solidFill>
                  <a:schemeClr val="bg1">
                    <a:lumMod val="50000"/>
                  </a:schemeClr>
                </a:solidFill>
                <a:latin typeface="微软雅黑" pitchFamily="34" charset="-122"/>
                <a:ea typeface="微软雅黑" pitchFamily="34" charset="-122"/>
              </a:rPr>
              <a:t>1</a:t>
            </a:r>
            <a:r>
              <a:rPr kumimoji="1" lang="zh-CN" altLang="en-US" sz="2000" dirty="0">
                <a:solidFill>
                  <a:schemeClr val="bg1">
                    <a:lumMod val="50000"/>
                  </a:schemeClr>
                </a:solidFill>
                <a:latin typeface="微软雅黑" pitchFamily="34" charset="-122"/>
                <a:ea typeface="微软雅黑" pitchFamily="34" charset="-122"/>
              </a:rPr>
              <a:t>移除，如果为</a:t>
            </a:r>
            <a:r>
              <a:rPr kumimoji="1" lang="en-US" altLang="zh-CN" sz="2000" dirty="0">
                <a:solidFill>
                  <a:schemeClr val="bg1">
                    <a:lumMod val="50000"/>
                  </a:schemeClr>
                </a:solidFill>
                <a:latin typeface="微软雅黑" pitchFamily="34" charset="-122"/>
                <a:ea typeface="微软雅黑" pitchFamily="34" charset="-122"/>
              </a:rPr>
              <a:t>True</a:t>
            </a:r>
            <a:r>
              <a:rPr kumimoji="1" lang="zh-CN" altLang="en-US" sz="2000" dirty="0">
                <a:solidFill>
                  <a:schemeClr val="bg1">
                    <a:lumMod val="50000"/>
                  </a:schemeClr>
                </a:solidFill>
                <a:latin typeface="微软雅黑" pitchFamily="34" charset="-122"/>
                <a:ea typeface="微软雅黑" pitchFamily="34" charset="-122"/>
              </a:rPr>
              <a:t>，会将发生碰撞的精灵从</a:t>
            </a:r>
            <a:r>
              <a:rPr kumimoji="1" lang="en-US" altLang="zh-CN" sz="2000" dirty="0">
                <a:solidFill>
                  <a:schemeClr val="bg1">
                    <a:lumMod val="50000"/>
                  </a:schemeClr>
                </a:solidFill>
                <a:latin typeface="微软雅黑" pitchFamily="34" charset="-122"/>
                <a:ea typeface="微软雅黑" pitchFamily="34" charset="-122"/>
              </a:rPr>
              <a:t>group1</a:t>
            </a:r>
            <a:r>
              <a:rPr kumimoji="1" lang="zh-CN" altLang="en-US" sz="2000" dirty="0">
                <a:solidFill>
                  <a:schemeClr val="bg1">
                    <a:lumMod val="50000"/>
                  </a:schemeClr>
                </a:solidFill>
                <a:latin typeface="微软雅黑" pitchFamily="34" charset="-122"/>
                <a:ea typeface="微软雅黑" pitchFamily="34" charset="-122"/>
              </a:rPr>
              <a:t>移除。</a:t>
            </a:r>
          </a:p>
        </p:txBody>
      </p:sp>
    </p:spTree>
    <p:extLst>
      <p:ext uri="{BB962C8B-B14F-4D97-AF65-F5344CB8AC3E}">
        <p14:creationId xmlns:p14="http://schemas.microsoft.com/office/powerpoint/2010/main" val="33252514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572969" y="1135077"/>
            <a:ext cx="11054923"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1</a:t>
            </a:r>
            <a:r>
              <a:rPr kumimoji="1" lang="zh-CN" altLang="en-US" sz="2000" dirty="0">
                <a:solidFill>
                  <a:srgbClr val="FF0000"/>
                </a:solidFill>
                <a:latin typeface="微软雅黑" pitchFamily="34" charset="-122"/>
                <a:ea typeface="微软雅黑" pitchFamily="34" charset="-122"/>
              </a:rPr>
              <a:t>．碰撞检测方法</a:t>
            </a: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sprite</a:t>
            </a:r>
            <a:r>
              <a:rPr kumimoji="1" lang="zh-CN" altLang="en-US" sz="2000" dirty="0">
                <a:solidFill>
                  <a:schemeClr val="bg1">
                    <a:lumMod val="50000"/>
                  </a:schemeClr>
                </a:solidFill>
                <a:latin typeface="微软雅黑" pitchFamily="34" charset="-122"/>
                <a:ea typeface="微软雅黑" pitchFamily="34" charset="-122"/>
              </a:rPr>
              <a:t>模块中提供了两个碰撞检测的方法：</a:t>
            </a: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和</a:t>
            </a:r>
            <a:r>
              <a:rPr kumimoji="1" lang="en-US" altLang="zh-CN" sz="2000" dirty="0">
                <a:solidFill>
                  <a:schemeClr val="bg1">
                    <a:lumMod val="50000"/>
                  </a:schemeClr>
                </a:solidFill>
                <a:latin typeface="微软雅黑" pitchFamily="34" charset="-122"/>
                <a:ea typeface="微软雅黑" pitchFamily="34" charset="-122"/>
              </a:rPr>
              <a:t>groupcollide()</a:t>
            </a:r>
            <a:r>
              <a:rPr kumimoji="1" lang="zh-CN" altLang="en-US" sz="2000" dirty="0">
                <a:solidFill>
                  <a:schemeClr val="bg1">
                    <a:lumMod val="50000"/>
                  </a:schemeClr>
                </a:solidFill>
                <a:latin typeface="微软雅黑" pitchFamily="34" charset="-122"/>
                <a:ea typeface="微软雅黑" pitchFamily="34" charset="-122"/>
              </a:rPr>
              <a:t>，关于这两个方法的介绍如下。</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rgbClr val="FF0000"/>
                </a:solidFill>
                <a:latin typeface="微软雅黑" pitchFamily="34" charset="-122"/>
                <a:ea typeface="微软雅黑" pitchFamily="34" charset="-122"/>
              </a:rPr>
              <a:t>（</a:t>
            </a:r>
            <a:r>
              <a:rPr kumimoji="1" lang="en-US" altLang="zh-CN" sz="2000" dirty="0">
                <a:solidFill>
                  <a:srgbClr val="FF0000"/>
                </a:solidFill>
                <a:latin typeface="微软雅黑" pitchFamily="34" charset="-122"/>
                <a:ea typeface="微软雅黑" pitchFamily="34" charset="-122"/>
              </a:rPr>
              <a:t>2</a:t>
            </a:r>
            <a:r>
              <a:rPr kumimoji="1" lang="zh-CN" altLang="en-US" sz="2000" dirty="0">
                <a:solidFill>
                  <a:srgbClr val="FF0000"/>
                </a:solidFill>
                <a:latin typeface="微软雅黑" pitchFamily="34" charset="-122"/>
                <a:ea typeface="微软雅黑" pitchFamily="34" charset="-122"/>
              </a:rPr>
              <a:t>）	</a:t>
            </a:r>
            <a:r>
              <a:rPr kumimoji="1" lang="en-US" altLang="zh-CN" sz="2000" dirty="0">
                <a:solidFill>
                  <a:srgbClr val="FF0000"/>
                </a:solidFill>
                <a:latin typeface="微软雅黑" pitchFamily="34" charset="-122"/>
                <a:ea typeface="微软雅黑" pitchFamily="34" charset="-122"/>
              </a:rPr>
              <a:t>groupcollide()</a:t>
            </a:r>
            <a:r>
              <a:rPr kumimoji="1" lang="zh-CN" altLang="en-US" sz="2000" dirty="0">
                <a:solidFill>
                  <a:srgbClr val="FF0000"/>
                </a:solidFill>
                <a:latin typeface="微软雅黑" pitchFamily="34" charset="-122"/>
                <a:ea typeface="微软雅黑" pitchFamily="34" charset="-122"/>
              </a:rPr>
              <a:t>方法</a:t>
            </a:r>
          </a:p>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groupcollide()</a:t>
            </a:r>
            <a:r>
              <a:rPr kumimoji="1" lang="zh-CN" altLang="en-US" sz="2000" dirty="0">
                <a:solidFill>
                  <a:schemeClr val="bg1">
                    <a:lumMod val="50000"/>
                  </a:schemeClr>
                </a:solidFill>
                <a:latin typeface="微软雅黑" pitchFamily="34" charset="-122"/>
                <a:ea typeface="微软雅黑" pitchFamily="34" charset="-122"/>
              </a:rPr>
              <a:t>方法用于检测两个精灵组之间是否有精灵发生碰撞，其语法格式如下所示：</a:t>
            </a:r>
          </a:p>
          <a:p>
            <a:pPr defTabSz="720725">
              <a:lnSpc>
                <a:spcPct val="150000"/>
              </a:lnSpc>
            </a:pPr>
            <a:r>
              <a:rPr kumimoji="1" lang="en-US" altLang="zh-CN" sz="2000" dirty="0">
                <a:solidFill>
                  <a:srgbClr val="FF0000"/>
                </a:solidFill>
                <a:latin typeface="微软雅黑" pitchFamily="34" charset="-122"/>
                <a:ea typeface="微软雅黑" pitchFamily="34" charset="-122"/>
              </a:rPr>
              <a:t>groupcollide(group1, group2, dokill1, dokill2, collided = None) -&gt; Sprite_dict</a:t>
            </a:r>
          </a:p>
        </p:txBody>
      </p:sp>
      <p:sp>
        <p:nvSpPr>
          <p:cNvPr id="3" name="矩形 2"/>
          <p:cNvSpPr/>
          <p:nvPr/>
        </p:nvSpPr>
        <p:spPr>
          <a:xfrm>
            <a:off x="413876" y="3997399"/>
            <a:ext cx="11214013" cy="1384995"/>
          </a:xfrm>
          <a:prstGeom prst="rect">
            <a:avLst/>
          </a:prstGeom>
          <a:ln>
            <a:solidFill>
              <a:schemeClr val="accent1"/>
            </a:solidFill>
          </a:ln>
        </p:spPr>
        <p:txBody>
          <a:bodyPr wrap="square">
            <a:spAutoFit/>
          </a:bodyPr>
          <a:lstStyle/>
          <a:p>
            <a:pPr lvl="0" defTabSz="720725">
              <a:lnSpc>
                <a:spcPct val="150000"/>
              </a:lnSpc>
            </a:pPr>
            <a:r>
              <a:rPr kumimoji="1" lang="zh-CN" altLang="en-US" sz="2000" dirty="0">
                <a:solidFill>
                  <a:prstClr val="white">
                    <a:lumMod val="50000"/>
                  </a:prstClr>
                </a:solidFill>
                <a:latin typeface="微软雅黑" pitchFamily="34" charset="-122"/>
                <a:ea typeface="微软雅黑" pitchFamily="34" charset="-122"/>
              </a:rPr>
              <a:t>以上方法中各参数的含义如下。</a:t>
            </a:r>
          </a:p>
          <a:p>
            <a:pPr marL="342900" indent="-342900" defTabSz="720725">
              <a:lnSpc>
                <a:spcPct val="150000"/>
              </a:lnSpc>
              <a:buFont typeface="Wingdings" panose="05000000000000000000" pitchFamily="2" charset="2"/>
              <a:buChar char="l"/>
            </a:pPr>
            <a:r>
              <a:rPr kumimoji="1" lang="en-US" altLang="zh-CN" dirty="0">
                <a:solidFill>
                  <a:schemeClr val="bg1">
                    <a:lumMod val="50000"/>
                  </a:schemeClr>
                </a:solidFill>
                <a:latin typeface="微软雅黑" pitchFamily="34" charset="-122"/>
                <a:ea typeface="微软雅黑" pitchFamily="34" charset="-122"/>
              </a:rPr>
              <a:t>dokill2</a:t>
            </a:r>
            <a:r>
              <a:rPr kumimoji="1" lang="zh-CN" altLang="en-US" dirty="0">
                <a:solidFill>
                  <a:schemeClr val="bg1">
                    <a:lumMod val="50000"/>
                  </a:schemeClr>
                </a:solidFill>
                <a:latin typeface="微软雅黑" pitchFamily="34" charset="-122"/>
                <a:ea typeface="微软雅黑" pitchFamily="34" charset="-122"/>
              </a:rPr>
              <a:t>：表示是否从精灵组</a:t>
            </a:r>
            <a:r>
              <a:rPr kumimoji="1" lang="en-US" altLang="zh-CN" dirty="0">
                <a:solidFill>
                  <a:schemeClr val="bg1">
                    <a:lumMod val="50000"/>
                  </a:schemeClr>
                </a:solidFill>
                <a:latin typeface="微软雅黑" pitchFamily="34" charset="-122"/>
                <a:ea typeface="微软雅黑" pitchFamily="34" charset="-122"/>
              </a:rPr>
              <a:t>2</a:t>
            </a:r>
            <a:r>
              <a:rPr kumimoji="1" lang="zh-CN" altLang="en-US" dirty="0">
                <a:solidFill>
                  <a:schemeClr val="bg1">
                    <a:lumMod val="50000"/>
                  </a:schemeClr>
                </a:solidFill>
                <a:latin typeface="微软雅黑" pitchFamily="34" charset="-122"/>
                <a:ea typeface="微软雅黑" pitchFamily="34" charset="-122"/>
              </a:rPr>
              <a:t>移除，如果为</a:t>
            </a:r>
            <a:r>
              <a:rPr kumimoji="1" lang="en-US" altLang="zh-CN" dirty="0">
                <a:solidFill>
                  <a:schemeClr val="bg1">
                    <a:lumMod val="50000"/>
                  </a:schemeClr>
                </a:solidFill>
                <a:latin typeface="微软雅黑" pitchFamily="34" charset="-122"/>
                <a:ea typeface="微软雅黑" pitchFamily="34" charset="-122"/>
              </a:rPr>
              <a:t>True</a:t>
            </a:r>
            <a:r>
              <a:rPr kumimoji="1" lang="zh-CN" altLang="en-US" dirty="0">
                <a:solidFill>
                  <a:schemeClr val="bg1">
                    <a:lumMod val="50000"/>
                  </a:schemeClr>
                </a:solidFill>
                <a:latin typeface="微软雅黑" pitchFamily="34" charset="-122"/>
                <a:ea typeface="微软雅黑" pitchFamily="34" charset="-122"/>
              </a:rPr>
              <a:t>，会将发生碰撞的精灵从</a:t>
            </a:r>
            <a:r>
              <a:rPr kumimoji="1" lang="en-US" altLang="zh-CN" dirty="0">
                <a:solidFill>
                  <a:schemeClr val="bg1">
                    <a:lumMod val="50000"/>
                  </a:schemeClr>
                </a:solidFill>
                <a:latin typeface="微软雅黑" pitchFamily="34" charset="-122"/>
                <a:ea typeface="微软雅黑" pitchFamily="34" charset="-122"/>
              </a:rPr>
              <a:t>group2</a:t>
            </a:r>
            <a:r>
              <a:rPr kumimoji="1" lang="zh-CN" altLang="en-US" dirty="0">
                <a:solidFill>
                  <a:schemeClr val="bg1">
                    <a:lumMod val="50000"/>
                  </a:schemeClr>
                </a:solidFill>
                <a:latin typeface="微软雅黑" pitchFamily="34" charset="-122"/>
                <a:ea typeface="微软雅黑" pitchFamily="34" charset="-122"/>
              </a:rPr>
              <a:t>移除。</a:t>
            </a:r>
          </a:p>
          <a:p>
            <a:pPr marL="342900" indent="-342900" defTabSz="720725">
              <a:lnSpc>
                <a:spcPct val="150000"/>
              </a:lnSpc>
              <a:buFont typeface="Wingdings" panose="05000000000000000000" pitchFamily="2" charset="2"/>
              <a:buChar char="l"/>
            </a:pPr>
            <a:r>
              <a:rPr kumimoji="1" lang="en-US" altLang="zh-CN" dirty="0">
                <a:solidFill>
                  <a:schemeClr val="bg1">
                    <a:lumMod val="50000"/>
                  </a:schemeClr>
                </a:solidFill>
                <a:latin typeface="微软雅黑" pitchFamily="34" charset="-122"/>
                <a:ea typeface="微软雅黑" pitchFamily="34" charset="-122"/>
              </a:rPr>
              <a:t>collided</a:t>
            </a:r>
            <a:r>
              <a:rPr kumimoji="1" lang="zh-CN" altLang="en-US" dirty="0">
                <a:solidFill>
                  <a:schemeClr val="bg1">
                    <a:lumMod val="50000"/>
                  </a:schemeClr>
                </a:solidFill>
                <a:latin typeface="微软雅黑" pitchFamily="34" charset="-122"/>
                <a:ea typeface="微软雅黑" pitchFamily="34" charset="-122"/>
              </a:rPr>
              <a:t>：表示用来检测碰撞的函数，如果传入</a:t>
            </a:r>
            <a:r>
              <a:rPr kumimoji="1" lang="en-US" altLang="zh-CN" dirty="0">
                <a:solidFill>
                  <a:schemeClr val="bg1">
                    <a:lumMod val="50000"/>
                  </a:schemeClr>
                </a:solidFill>
                <a:latin typeface="微软雅黑" pitchFamily="34" charset="-122"/>
                <a:ea typeface="微软雅黑" pitchFamily="34" charset="-122"/>
              </a:rPr>
              <a:t>None</a:t>
            </a:r>
            <a:r>
              <a:rPr kumimoji="1" lang="zh-CN" altLang="en-US" dirty="0">
                <a:solidFill>
                  <a:schemeClr val="bg1">
                    <a:lumMod val="50000"/>
                  </a:schemeClr>
                </a:solidFill>
                <a:latin typeface="微软雅黑" pitchFamily="34" charset="-122"/>
                <a:ea typeface="微软雅黑" pitchFamily="34" charset="-122"/>
              </a:rPr>
              <a:t>，使用精灵的</a:t>
            </a:r>
            <a:r>
              <a:rPr kumimoji="1" lang="en-US" altLang="zh-CN" dirty="0">
                <a:solidFill>
                  <a:schemeClr val="bg1">
                    <a:lumMod val="50000"/>
                  </a:schemeClr>
                </a:solidFill>
                <a:latin typeface="微软雅黑" pitchFamily="34" charset="-122"/>
                <a:ea typeface="微软雅黑" pitchFamily="34" charset="-122"/>
              </a:rPr>
              <a:t>rect</a:t>
            </a:r>
            <a:r>
              <a:rPr kumimoji="1" lang="zh-CN" altLang="en-US" dirty="0">
                <a:solidFill>
                  <a:schemeClr val="bg1">
                    <a:lumMod val="50000"/>
                  </a:schemeClr>
                </a:solidFill>
                <a:latin typeface="微软雅黑" pitchFamily="34" charset="-122"/>
                <a:ea typeface="微软雅黑" pitchFamily="34" charset="-122"/>
              </a:rPr>
              <a:t>属性来判断是否发生碰撞。</a:t>
            </a:r>
            <a:endParaRPr kumimoji="1" lang="en-US" altLang="zh-CN" dirty="0">
              <a:solidFill>
                <a:schemeClr val="bg1">
                  <a:lumMod val="50000"/>
                </a:schemeClr>
              </a:solidFill>
              <a:latin typeface="微软雅黑" pitchFamily="34" charset="-122"/>
              <a:ea typeface="微软雅黑" pitchFamily="34" charset="-122"/>
            </a:endParaRPr>
          </a:p>
        </p:txBody>
      </p:sp>
      <p:sp>
        <p:nvSpPr>
          <p:cNvPr id="4" name="矩形 3"/>
          <p:cNvSpPr/>
          <p:nvPr/>
        </p:nvSpPr>
        <p:spPr>
          <a:xfrm>
            <a:off x="413875" y="5382394"/>
            <a:ext cx="11214013" cy="874407"/>
          </a:xfrm>
          <a:prstGeom prst="rect">
            <a:avLst/>
          </a:prstGeom>
        </p:spPr>
        <p:txBody>
          <a:bodyPr wrap="square">
            <a:spAutoFit/>
          </a:bodyPr>
          <a:lstStyle/>
          <a:p>
            <a:pPr defTabSz="720725">
              <a:lnSpc>
                <a:spcPct val="150000"/>
              </a:lnSpc>
            </a:pPr>
            <a:r>
              <a:rPr kumimoji="1" lang="en-US" altLang="zh-CN" dirty="0">
                <a:solidFill>
                  <a:schemeClr val="bg1">
                    <a:lumMod val="50000"/>
                  </a:schemeClr>
                </a:solidFill>
                <a:latin typeface="微软雅黑" pitchFamily="34" charset="-122"/>
                <a:ea typeface="微软雅黑" pitchFamily="34" charset="-122"/>
              </a:rPr>
              <a:t>groupcollide()</a:t>
            </a:r>
            <a:r>
              <a:rPr kumimoji="1" lang="zh-CN" altLang="zh-CN" dirty="0">
                <a:solidFill>
                  <a:schemeClr val="bg1">
                    <a:lumMod val="50000"/>
                  </a:schemeClr>
                </a:solidFill>
                <a:latin typeface="微软雅黑" pitchFamily="34" charset="-122"/>
                <a:ea typeface="微软雅黑" pitchFamily="34" charset="-122"/>
              </a:rPr>
              <a:t>方法会返回一个字典，该字典的键为</a:t>
            </a:r>
            <a:r>
              <a:rPr kumimoji="1" lang="en-US" altLang="zh-CN" dirty="0">
                <a:solidFill>
                  <a:schemeClr val="bg1">
                    <a:lumMod val="50000"/>
                  </a:schemeClr>
                </a:solidFill>
                <a:latin typeface="微软雅黑" pitchFamily="34" charset="-122"/>
                <a:ea typeface="微软雅黑" pitchFamily="34" charset="-122"/>
              </a:rPr>
              <a:t>group1</a:t>
            </a:r>
            <a:r>
              <a:rPr kumimoji="1" lang="zh-CN" altLang="zh-CN" dirty="0">
                <a:solidFill>
                  <a:schemeClr val="bg1">
                    <a:lumMod val="50000"/>
                  </a:schemeClr>
                </a:solidFill>
                <a:latin typeface="微软雅黑" pitchFamily="34" charset="-122"/>
                <a:ea typeface="微软雅黑" pitchFamily="34" charset="-122"/>
              </a:rPr>
              <a:t>中检测到被碰撞的精灵，值为</a:t>
            </a:r>
            <a:r>
              <a:rPr kumimoji="1" lang="en-US" altLang="zh-CN" dirty="0">
                <a:solidFill>
                  <a:schemeClr val="bg1">
                    <a:lumMod val="50000"/>
                  </a:schemeClr>
                </a:solidFill>
                <a:latin typeface="微软雅黑" pitchFamily="34" charset="-122"/>
                <a:ea typeface="微软雅黑" pitchFamily="34" charset="-122"/>
              </a:rPr>
              <a:t> group2</a:t>
            </a:r>
            <a:r>
              <a:rPr kumimoji="1" lang="zh-CN" altLang="zh-CN" dirty="0">
                <a:solidFill>
                  <a:schemeClr val="bg1">
                    <a:lumMod val="50000"/>
                  </a:schemeClr>
                </a:solidFill>
                <a:latin typeface="微软雅黑" pitchFamily="34" charset="-122"/>
                <a:ea typeface="微软雅黑" pitchFamily="34" charset="-122"/>
              </a:rPr>
              <a:t>中与</a:t>
            </a:r>
            <a:r>
              <a:rPr kumimoji="1" lang="en-US" altLang="zh-CN" dirty="0">
                <a:solidFill>
                  <a:schemeClr val="bg1">
                    <a:lumMod val="50000"/>
                  </a:schemeClr>
                </a:solidFill>
                <a:latin typeface="微软雅黑" pitchFamily="34" charset="-122"/>
                <a:ea typeface="微软雅黑" pitchFamily="34" charset="-122"/>
              </a:rPr>
              <a:t>key</a:t>
            </a:r>
            <a:r>
              <a:rPr kumimoji="1" lang="zh-CN" altLang="zh-CN" dirty="0">
                <a:solidFill>
                  <a:schemeClr val="bg1">
                    <a:lumMod val="50000"/>
                  </a:schemeClr>
                </a:solidFill>
                <a:latin typeface="微软雅黑" pitchFamily="34" charset="-122"/>
                <a:ea typeface="微软雅黑" pitchFamily="34" charset="-122"/>
              </a:rPr>
              <a:t>发生碰撞的所有精灵的列表。</a:t>
            </a:r>
          </a:p>
        </p:txBody>
      </p:sp>
    </p:spTree>
    <p:extLst>
      <p:ext uri="{BB962C8B-B14F-4D97-AF65-F5344CB8AC3E}">
        <p14:creationId xmlns:p14="http://schemas.microsoft.com/office/powerpoint/2010/main" val="7209874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572969" y="1135077"/>
            <a:ext cx="11054923" cy="24006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2</a:t>
            </a:r>
            <a:r>
              <a:rPr kumimoji="1" lang="zh-CN" altLang="en-US" sz="2000" dirty="0">
                <a:solidFill>
                  <a:srgbClr val="FF0000"/>
                </a:solidFill>
                <a:latin typeface="微软雅黑" pitchFamily="34" charset="-122"/>
                <a:ea typeface="微软雅黑" pitchFamily="34" charset="-122"/>
              </a:rPr>
              <a:t>．碰撞检测</a:t>
            </a:r>
          </a:p>
          <a:p>
            <a:pPr marL="457200" indent="-457200" defTabSz="720725">
              <a:lnSpc>
                <a:spcPct val="150000"/>
              </a:lnSpc>
              <a:buFont typeface="+mj-ea"/>
              <a:buAutoNum type="circleNumDbPlain"/>
            </a:pPr>
            <a:r>
              <a:rPr kumimoji="1" lang="zh-CN" altLang="en-US" sz="2000" dirty="0">
                <a:solidFill>
                  <a:schemeClr val="bg1">
                    <a:lumMod val="50000"/>
                  </a:schemeClr>
                </a:solidFill>
                <a:latin typeface="微软雅黑" pitchFamily="34" charset="-122"/>
                <a:ea typeface="微软雅黑" pitchFamily="34" charset="-122"/>
              </a:rPr>
              <a:t>在</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en-US" sz="2000" dirty="0">
                <a:solidFill>
                  <a:schemeClr val="bg1">
                    <a:lumMod val="50000"/>
                  </a:schemeClr>
                </a:solidFill>
                <a:latin typeface="微软雅黑" pitchFamily="34" charset="-122"/>
                <a:ea typeface="微软雅黑" pitchFamily="34" charset="-122"/>
              </a:rPr>
              <a:t>类构造方法的末尾增加测试代码，将所有创建的敌机对象都停止到屏幕中，方便观察碰撞检测的执行效果。</a:t>
            </a:r>
            <a:endParaRPr kumimoji="1" lang="en-US" altLang="zh-CN" sz="20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000" dirty="0">
                <a:solidFill>
                  <a:schemeClr val="bg1">
                    <a:lumMod val="50000"/>
                  </a:schemeClr>
                </a:solidFill>
                <a:latin typeface="微软雅黑" pitchFamily="34" charset="-122"/>
                <a:ea typeface="微软雅黑" pitchFamily="34" charset="-122"/>
              </a:rPr>
              <a:t>在</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en-US" sz="2000" dirty="0">
                <a:solidFill>
                  <a:schemeClr val="bg1">
                    <a:lumMod val="50000"/>
                  </a:schemeClr>
                </a:solidFill>
                <a:latin typeface="微软雅黑" pitchFamily="34" charset="-122"/>
                <a:ea typeface="微软雅黑" pitchFamily="34" charset="-122"/>
              </a:rPr>
              <a:t>类中实现一个专门负责碰撞检测的方法</a:t>
            </a:r>
            <a:r>
              <a:rPr kumimoji="1" lang="en-US" altLang="zh-CN" sz="2000" dirty="0">
                <a:solidFill>
                  <a:schemeClr val="bg1">
                    <a:lumMod val="50000"/>
                  </a:schemeClr>
                </a:solidFill>
                <a:latin typeface="微软雅黑" pitchFamily="34" charset="-122"/>
                <a:ea typeface="微软雅黑" pitchFamily="34" charset="-122"/>
              </a:rPr>
              <a:t>check_collide()</a:t>
            </a:r>
            <a:r>
              <a:rPr kumimoji="1" lang="zh-CN" altLang="en-US" sz="2000" dirty="0">
                <a:solidFill>
                  <a:schemeClr val="bg1">
                    <a:lumMod val="50000"/>
                  </a:schemeClr>
                </a:solidFill>
                <a:latin typeface="微软雅黑" pitchFamily="34" charset="-122"/>
                <a:ea typeface="微软雅黑" pitchFamily="34" charset="-122"/>
              </a:rPr>
              <a:t>。</a:t>
            </a:r>
            <a:endParaRPr kumimoji="1" lang="en-US" altLang="zh-CN" sz="20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000" dirty="0">
                <a:solidFill>
                  <a:schemeClr val="bg1">
                    <a:lumMod val="50000"/>
                  </a:schemeClr>
                </a:solidFill>
                <a:latin typeface="微软雅黑" pitchFamily="34" charset="-122"/>
                <a:ea typeface="微软雅黑" pitchFamily="34" charset="-122"/>
              </a:rPr>
              <a:t>在游戏循环中恢复指示器面板的代码之后，调用刚刚实现的</a:t>
            </a:r>
            <a:r>
              <a:rPr kumimoji="1" lang="en-US" altLang="zh-CN" sz="2000" dirty="0">
                <a:solidFill>
                  <a:schemeClr val="bg1">
                    <a:lumMod val="50000"/>
                  </a:schemeClr>
                </a:solidFill>
                <a:latin typeface="微软雅黑" pitchFamily="34" charset="-122"/>
                <a:ea typeface="微软雅黑" pitchFamily="34" charset="-122"/>
              </a:rPr>
              <a:t>check_collide()</a:t>
            </a:r>
            <a:r>
              <a:rPr kumimoji="1" lang="zh-CN" altLang="en-US" sz="2000" dirty="0">
                <a:solidFill>
                  <a:schemeClr val="bg1">
                    <a:lumMod val="50000"/>
                  </a:schemeClr>
                </a:solidFill>
                <a:latin typeface="微软雅黑" pitchFamily="34" charset="-122"/>
                <a:ea typeface="微软雅黑" pitchFamily="34" charset="-122"/>
              </a:rPr>
              <a:t>方法。</a:t>
            </a:r>
          </a:p>
        </p:txBody>
      </p:sp>
    </p:spTree>
    <p:extLst>
      <p:ext uri="{BB962C8B-B14F-4D97-AF65-F5344CB8AC3E}">
        <p14:creationId xmlns:p14="http://schemas.microsoft.com/office/powerpoint/2010/main" val="21525992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572969" y="1135077"/>
            <a:ext cx="11054923" cy="147732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2</a:t>
            </a:r>
            <a:r>
              <a:rPr kumimoji="1" lang="zh-CN" altLang="en-US" sz="2000" dirty="0">
                <a:solidFill>
                  <a:srgbClr val="FF0000"/>
                </a:solidFill>
                <a:latin typeface="微软雅黑" pitchFamily="34" charset="-122"/>
                <a:ea typeface="微软雅黑" pitchFamily="34" charset="-122"/>
              </a:rPr>
              <a:t>．碰撞检测</a:t>
            </a:r>
          </a:p>
          <a:p>
            <a:pPr algn="just">
              <a:lnSpc>
                <a:spcPct val="150000"/>
              </a:lnSpc>
              <a:spcAft>
                <a:spcPts val="0"/>
              </a:spcAft>
            </a:pPr>
            <a:r>
              <a:rPr lang="zh-CN" altLang="zh-CN" sz="2000" kern="100" dirty="0">
                <a:solidFill>
                  <a:schemeClr val="bg1">
                    <a:lumMod val="50000"/>
                  </a:schemeClr>
                </a:solidFill>
                <a:latin typeface="微软雅黑" panose="020B0503020204020204" pitchFamily="34" charset="-122"/>
                <a:ea typeface="微软雅黑" panose="020B0503020204020204" pitchFamily="34" charset="-122"/>
              </a:rPr>
              <a:t>运行游戏，通过方向键慢慢地让英雄飞机靠近敌机，可以发现英雄飞机即将靠近敌机时会撞毁敌机，而不是两架飞机真正地碰撞在一起后才出现撞毁效果。</a:t>
            </a:r>
            <a:endParaRPr lang="zh-CN" altLang="zh-CN" sz="1600" kern="100" dirty="0">
              <a:solidFill>
                <a:schemeClr val="bg1">
                  <a:lumMod val="50000"/>
                </a:schemeClr>
              </a:solidFill>
              <a:effectLst/>
              <a:latin typeface="微软雅黑" panose="020B0503020204020204" pitchFamily="34" charset="-122"/>
              <a:ea typeface="微软雅黑" panose="020B0503020204020204" pitchFamily="34" charset="-122"/>
            </a:endParaRPr>
          </a:p>
        </p:txBody>
      </p:sp>
      <p:sp>
        <p:nvSpPr>
          <p:cNvPr id="4" name="矩形 3"/>
          <p:cNvSpPr/>
          <p:nvPr/>
        </p:nvSpPr>
        <p:spPr>
          <a:xfrm>
            <a:off x="572968" y="3460589"/>
            <a:ext cx="6155378" cy="1938992"/>
          </a:xfrm>
          <a:prstGeom prst="rect">
            <a:avLst/>
          </a:prstGeom>
          <a:ln>
            <a:solidFill>
              <a:schemeClr val="accent1"/>
            </a:solidFill>
          </a:ln>
        </p:spPr>
        <p:txBody>
          <a:bodyPr wrap="square">
            <a:spAutoFit/>
          </a:bodyPr>
          <a:lstStyle/>
          <a:p>
            <a:pPr lvl="0" defTabSz="720725">
              <a:lnSpc>
                <a:spcPct val="150000"/>
              </a:lnSpc>
            </a:pPr>
            <a:r>
              <a:rPr kumimoji="1" lang="zh-CN" altLang="en-US" sz="2000" dirty="0">
                <a:solidFill>
                  <a:prstClr val="white">
                    <a:lumMod val="50000"/>
                  </a:prstClr>
                </a:solidFill>
                <a:latin typeface="微软雅黑" pitchFamily="34" charset="-122"/>
                <a:ea typeface="微软雅黑" pitchFamily="34" charset="-122"/>
              </a:rPr>
              <a:t>之所以出现以上情况，是因为</a:t>
            </a:r>
            <a:r>
              <a:rPr kumimoji="1" lang="en-US" altLang="zh-CN" sz="2000" dirty="0">
                <a:solidFill>
                  <a:prstClr val="white">
                    <a:lumMod val="50000"/>
                  </a:prstClr>
                </a:solidFill>
                <a:latin typeface="微软雅黑" pitchFamily="34" charset="-122"/>
                <a:ea typeface="微软雅黑" pitchFamily="34" charset="-122"/>
              </a:rPr>
              <a:t>spritecollide()</a:t>
            </a:r>
            <a:r>
              <a:rPr kumimoji="1" lang="zh-CN" altLang="en-US" sz="2000" dirty="0">
                <a:solidFill>
                  <a:prstClr val="white">
                    <a:lumMod val="50000"/>
                  </a:prstClr>
                </a:solidFill>
                <a:latin typeface="微软雅黑" pitchFamily="34" charset="-122"/>
                <a:ea typeface="微软雅黑" pitchFamily="34" charset="-122"/>
              </a:rPr>
              <a:t>方法的</a:t>
            </a:r>
            <a:r>
              <a:rPr kumimoji="1" lang="en-US" altLang="zh-CN" sz="2000" dirty="0">
                <a:solidFill>
                  <a:prstClr val="white">
                    <a:lumMod val="50000"/>
                  </a:prstClr>
                </a:solidFill>
                <a:latin typeface="微软雅黑" pitchFamily="34" charset="-122"/>
                <a:ea typeface="微软雅黑" pitchFamily="34" charset="-122"/>
              </a:rPr>
              <a:t>collided</a:t>
            </a:r>
            <a:r>
              <a:rPr kumimoji="1" lang="zh-CN" altLang="en-US" sz="2000" dirty="0">
                <a:solidFill>
                  <a:prstClr val="white">
                    <a:lumMod val="50000"/>
                  </a:prstClr>
                </a:solidFill>
                <a:latin typeface="微软雅黑" pitchFamily="34" charset="-122"/>
                <a:ea typeface="微软雅黑" pitchFamily="34" charset="-122"/>
              </a:rPr>
              <a:t>参数为</a:t>
            </a:r>
            <a:r>
              <a:rPr kumimoji="1" lang="en-US" altLang="zh-CN" sz="2000" dirty="0">
                <a:solidFill>
                  <a:prstClr val="white">
                    <a:lumMod val="50000"/>
                  </a:prstClr>
                </a:solidFill>
                <a:latin typeface="微软雅黑" pitchFamily="34" charset="-122"/>
                <a:ea typeface="微软雅黑" pitchFamily="34" charset="-122"/>
              </a:rPr>
              <a:t>None</a:t>
            </a:r>
            <a:r>
              <a:rPr kumimoji="1" lang="zh-CN" altLang="en-US" sz="2000" dirty="0">
                <a:solidFill>
                  <a:prstClr val="white">
                    <a:lumMod val="50000"/>
                  </a:prstClr>
                </a:solidFill>
                <a:latin typeface="微软雅黑" pitchFamily="34" charset="-122"/>
                <a:ea typeface="微软雅黑" pitchFamily="34" charset="-122"/>
              </a:rPr>
              <a:t>时该函数使用精灵的</a:t>
            </a:r>
            <a:r>
              <a:rPr kumimoji="1" lang="en-US" altLang="zh-CN" sz="2000" dirty="0">
                <a:solidFill>
                  <a:prstClr val="white">
                    <a:lumMod val="50000"/>
                  </a:prstClr>
                </a:solidFill>
                <a:latin typeface="微软雅黑" pitchFamily="34" charset="-122"/>
                <a:ea typeface="微软雅黑" pitchFamily="34" charset="-122"/>
              </a:rPr>
              <a:t>rect</a:t>
            </a:r>
            <a:r>
              <a:rPr kumimoji="1" lang="zh-CN" altLang="en-US" sz="2000" dirty="0">
                <a:solidFill>
                  <a:prstClr val="white">
                    <a:lumMod val="50000"/>
                  </a:prstClr>
                </a:solidFill>
                <a:latin typeface="微软雅黑" pitchFamily="34" charset="-122"/>
                <a:ea typeface="微软雅黑" pitchFamily="34" charset="-122"/>
              </a:rPr>
              <a:t>属性来判断是否发生碰撞，此时只要两个精灵的矩形区域发生重叠，就认为精灵之间发生了碰撞，如图所示。</a:t>
            </a:r>
            <a:endParaRPr kumimoji="1" lang="en-US" altLang="zh-CN" dirty="0">
              <a:solidFill>
                <a:schemeClr val="bg1">
                  <a:lumMod val="50000"/>
                </a:schemeClr>
              </a:solidFill>
              <a:latin typeface="微软雅黑" pitchFamily="34" charset="-122"/>
              <a:ea typeface="微软雅黑" pitchFamily="34" charset="-122"/>
            </a:endParaRPr>
          </a:p>
        </p:txBody>
      </p:sp>
      <p:pic>
        <p:nvPicPr>
          <p:cNvPr id="133122" name="图片 50" descr="E:\Python学科\Python店销书\修改后稿子\飞机大战讲义3.0\images\022_利用rect进行碰撞检测.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591" y="2612405"/>
            <a:ext cx="3426299" cy="363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34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3122"/>
                                        </p:tgtEl>
                                        <p:attrNameLst>
                                          <p:attrName>style.visibility</p:attrName>
                                        </p:attrNameLst>
                                      </p:cBhvr>
                                      <p:to>
                                        <p:strVal val="visible"/>
                                      </p:to>
                                    </p:set>
                                    <p:animEffect transition="in" filter="barn(inVertical)">
                                      <p:cBhvr>
                                        <p:cTn id="12" dur="500"/>
                                        <p:tgtEl>
                                          <p:spTgt spid="133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572969" y="2093238"/>
            <a:ext cx="11054923" cy="193899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3.</a:t>
            </a:r>
            <a:r>
              <a:rPr kumimoji="1" lang="zh-CN" altLang="en-US" sz="2000" dirty="0">
                <a:solidFill>
                  <a:srgbClr val="FF0000"/>
                </a:solidFill>
                <a:latin typeface="微软雅黑" pitchFamily="34" charset="-122"/>
                <a:ea typeface="微软雅黑" pitchFamily="34" charset="-122"/>
              </a:rPr>
              <a:t>  高品质的碰撞检测</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前面通过</a:t>
            </a: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方法实现的碰撞检测不够精确，此时可以给该方法传入一个</a:t>
            </a:r>
            <a:r>
              <a:rPr kumimoji="1" lang="en-US" altLang="zh-CN" sz="2000" dirty="0">
                <a:solidFill>
                  <a:schemeClr val="bg1">
                    <a:lumMod val="50000"/>
                  </a:schemeClr>
                </a:solidFill>
                <a:latin typeface="微软雅黑" pitchFamily="34" charset="-122"/>
                <a:ea typeface="微软雅黑" pitchFamily="34" charset="-122"/>
              </a:rPr>
              <a:t>pygame.sprite.collide_mask</a:t>
            </a:r>
            <a:r>
              <a:rPr kumimoji="1" lang="zh-CN" altLang="en-US" sz="2000" dirty="0">
                <a:solidFill>
                  <a:schemeClr val="bg1">
                    <a:lumMod val="50000"/>
                  </a:schemeClr>
                </a:solidFill>
                <a:latin typeface="微软雅黑" pitchFamily="34" charset="-122"/>
                <a:ea typeface="微软雅黑" pitchFamily="34" charset="-122"/>
              </a:rPr>
              <a:t>参数，只检测精灵图像中有颜色的区域。</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rgbClr val="FF0000"/>
                </a:solidFill>
                <a:latin typeface="微软雅黑" pitchFamily="34" charset="-122"/>
                <a:ea typeface="微软雅黑" pitchFamily="34" charset="-122"/>
              </a:rPr>
              <a:t>修改前面完成的</a:t>
            </a:r>
            <a:r>
              <a:rPr kumimoji="1" lang="en-US" altLang="zh-CN" sz="2000" dirty="0">
                <a:solidFill>
                  <a:srgbClr val="FF0000"/>
                </a:solidFill>
                <a:latin typeface="微软雅黑" pitchFamily="34" charset="-122"/>
                <a:ea typeface="微软雅黑" pitchFamily="34" charset="-122"/>
              </a:rPr>
              <a:t>check_collide()</a:t>
            </a:r>
            <a:r>
              <a:rPr kumimoji="1" lang="zh-CN" altLang="en-US" sz="2000" dirty="0">
                <a:solidFill>
                  <a:srgbClr val="FF0000"/>
                </a:solidFill>
                <a:latin typeface="微软雅黑" pitchFamily="34" charset="-122"/>
                <a:ea typeface="微软雅黑" pitchFamily="34" charset="-122"/>
              </a:rPr>
              <a:t>方法，验证能否实现高品质的碰撞检测。</a:t>
            </a:r>
          </a:p>
        </p:txBody>
      </p:sp>
    </p:spTree>
    <p:extLst>
      <p:ext uri="{BB962C8B-B14F-4D97-AF65-F5344CB8AC3E}">
        <p14:creationId xmlns:p14="http://schemas.microsoft.com/office/powerpoint/2010/main" val="2896980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530674"/>
            <a:ext cx="10954603" cy="4524315"/>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3.</a:t>
            </a:r>
            <a:r>
              <a:rPr kumimoji="1" lang="zh-CN" altLang="en-US" sz="2400" b="1" dirty="0">
                <a:solidFill>
                  <a:srgbClr val="1353A2"/>
                </a:solidFill>
                <a:latin typeface="微软雅黑" pitchFamily="34" charset="-122"/>
                <a:ea typeface="微软雅黑" pitchFamily="34" charset="-122"/>
              </a:rPr>
              <a:t>敌机</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飞机大战游戏中敌机的机型</a:t>
            </a:r>
            <a:r>
              <a:rPr kumimoji="1" lang="zh-CN" altLang="en-US" sz="2400" dirty="0">
                <a:solidFill>
                  <a:srgbClr val="FF0000"/>
                </a:solidFill>
                <a:latin typeface="微软雅黑" pitchFamily="34" charset="-122"/>
                <a:ea typeface="微软雅黑" pitchFamily="34" charset="-122"/>
              </a:rPr>
              <a:t>小、中、大</a:t>
            </a:r>
            <a:r>
              <a:rPr kumimoji="1" lang="zh-CN" altLang="en-US" sz="2400" dirty="0">
                <a:solidFill>
                  <a:schemeClr val="bg1">
                    <a:lumMod val="50000"/>
                  </a:schemeClr>
                </a:solidFill>
                <a:latin typeface="微软雅黑" pitchFamily="34" charset="-122"/>
                <a:ea typeface="微软雅黑" pitchFamily="34" charset="-122"/>
              </a:rPr>
              <a:t>三种，各机型均有生命值、速度、分值、图片和音效等多个特征，且不同类型的敌机所具有的特征也不尽相同，后续在设计类时会有详细说明。</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飞机大战中的敌机具有以下</a:t>
            </a:r>
            <a:r>
              <a:rPr kumimoji="1" lang="zh-CN" altLang="en-US" sz="2400" dirty="0">
                <a:solidFill>
                  <a:srgbClr val="FF0000"/>
                </a:solidFill>
                <a:latin typeface="微软雅黑" pitchFamily="34" charset="-122"/>
                <a:ea typeface="微软雅黑" pitchFamily="34" charset="-122"/>
              </a:rPr>
              <a:t>行为</a:t>
            </a:r>
            <a:r>
              <a:rPr kumimoji="1" lang="zh-CN" altLang="en-US" sz="2400" dirty="0">
                <a:solidFill>
                  <a:schemeClr val="bg1">
                    <a:lumMod val="50000"/>
                  </a:schemeClr>
                </a:solidFill>
                <a:latin typeface="微软雅黑" pitchFamily="34" charset="-122"/>
                <a:ea typeface="微软雅黑" pitchFamily="34" charset="-122"/>
              </a:rPr>
              <a:t>：</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）敌机出现在游戏窗口顶部的随机位置。</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2</a:t>
            </a:r>
            <a:r>
              <a:rPr kumimoji="1" lang="zh-CN" altLang="en-US" sz="2400" dirty="0">
                <a:solidFill>
                  <a:schemeClr val="bg1">
                    <a:lumMod val="50000"/>
                  </a:schemeClr>
                </a:solidFill>
                <a:latin typeface="微软雅黑" pitchFamily="34" charset="-122"/>
                <a:ea typeface="微软雅黑" pitchFamily="34" charset="-122"/>
              </a:rPr>
              <a:t>）敌机按照各自不同的速度，沿垂直方向向游戏窗口的下方飞行。</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）若敌机与英雄飞机相撞，则会击毁英雄飞机。</a:t>
            </a:r>
          </a:p>
        </p:txBody>
      </p:sp>
    </p:spTree>
    <p:extLst>
      <p:ext uri="{BB962C8B-B14F-4D97-AF65-F5344CB8AC3E}">
        <p14:creationId xmlns:p14="http://schemas.microsoft.com/office/powerpoint/2010/main" val="38806824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572969" y="1135077"/>
            <a:ext cx="11054923" cy="2346283"/>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3.</a:t>
            </a:r>
            <a:r>
              <a:rPr kumimoji="1" lang="zh-CN" altLang="en-US" sz="2000" dirty="0">
                <a:solidFill>
                  <a:srgbClr val="FF0000"/>
                </a:solidFill>
                <a:latin typeface="微软雅黑" pitchFamily="34" charset="-122"/>
                <a:ea typeface="微软雅黑" pitchFamily="34" charset="-122"/>
              </a:rPr>
              <a:t>高品质的碰撞检测</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如果程序需要频繁地碰撞检测，那么可以在创建精灵时为精灵添加一个遮罩，也就是添加</a:t>
            </a:r>
            <a:r>
              <a:rPr kumimoji="1" lang="en-US" altLang="zh-CN" sz="2000" dirty="0">
                <a:solidFill>
                  <a:schemeClr val="bg1">
                    <a:lumMod val="50000"/>
                  </a:schemeClr>
                </a:solidFill>
                <a:latin typeface="微软雅黑" pitchFamily="34" charset="-122"/>
                <a:ea typeface="微软雅黑" pitchFamily="34" charset="-122"/>
              </a:rPr>
              <a:t>mask</a:t>
            </a:r>
            <a:r>
              <a:rPr kumimoji="1" lang="zh-CN" altLang="en-US" sz="2000" dirty="0">
                <a:solidFill>
                  <a:schemeClr val="bg1">
                    <a:lumMod val="50000"/>
                  </a:schemeClr>
                </a:solidFill>
                <a:latin typeface="微软雅黑" pitchFamily="34" charset="-122"/>
                <a:ea typeface="微软雅黑" pitchFamily="34" charset="-122"/>
              </a:rPr>
              <a:t>属性，以提升程序的执行性能。遮罩可以理解为图像的轮廓填充，也就是先为图像描边再填色。</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在做碰撞检测时，图像中有颜色的部分会被认为是精灵的实体部分，没有颜色的部分会被忽略，如图所示。</a:t>
            </a:r>
          </a:p>
        </p:txBody>
      </p:sp>
      <p:pic>
        <p:nvPicPr>
          <p:cNvPr id="134146" name="图片 51" descr="E:\Python学科\Python店销书\修改后稿子\飞机大战讲义3.0\images\024_利用mask进行碰撞检测.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7785" y="3833625"/>
            <a:ext cx="2365289" cy="255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88480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11.7.1 </a:t>
            </a:r>
            <a:r>
              <a:rPr lang="zh-CN" altLang="en-US" sz="3200" dirty="0">
                <a:solidFill>
                  <a:srgbClr val="1353A2"/>
                </a:solidFill>
                <a:latin typeface="微软雅黑" pitchFamily="34" charset="-122"/>
                <a:ea typeface="微软雅黑" pitchFamily="34" charset="-122"/>
                <a:cs typeface="+mn-cs"/>
              </a:rPr>
              <a:t>碰撞检测的实现</a:t>
            </a:r>
          </a:p>
        </p:txBody>
      </p:sp>
      <p:sp>
        <p:nvSpPr>
          <p:cNvPr id="2" name="矩形 1"/>
          <p:cNvSpPr/>
          <p:nvPr/>
        </p:nvSpPr>
        <p:spPr>
          <a:xfrm>
            <a:off x="572969" y="1135077"/>
            <a:ext cx="11054923" cy="24006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3.</a:t>
            </a:r>
            <a:r>
              <a:rPr kumimoji="1" lang="zh-CN" altLang="en-US" sz="2000" dirty="0">
                <a:solidFill>
                  <a:srgbClr val="FF0000"/>
                </a:solidFill>
                <a:latin typeface="微软雅黑" pitchFamily="34" charset="-122"/>
                <a:ea typeface="微软雅黑" pitchFamily="34" charset="-122"/>
              </a:rPr>
              <a:t>  高品质的碰撞检测</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前面通过</a:t>
            </a: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en-US" sz="2000" dirty="0">
                <a:solidFill>
                  <a:schemeClr val="bg1">
                    <a:lumMod val="50000"/>
                  </a:schemeClr>
                </a:solidFill>
                <a:latin typeface="微软雅黑" pitchFamily="34" charset="-122"/>
                <a:ea typeface="微软雅黑" pitchFamily="34" charset="-122"/>
              </a:rPr>
              <a:t>方法实现的碰撞检测不够精确，此时可以给该方法传入一个</a:t>
            </a:r>
            <a:r>
              <a:rPr kumimoji="1" lang="en-US" altLang="zh-CN" sz="2000" dirty="0">
                <a:solidFill>
                  <a:schemeClr val="bg1">
                    <a:lumMod val="50000"/>
                  </a:schemeClr>
                </a:solidFill>
                <a:latin typeface="微软雅黑" pitchFamily="34" charset="-122"/>
                <a:ea typeface="微软雅黑" pitchFamily="34" charset="-122"/>
              </a:rPr>
              <a:t>pygame.sprite.collide_mask</a:t>
            </a:r>
            <a:r>
              <a:rPr kumimoji="1" lang="zh-CN" altLang="en-US" sz="2000" dirty="0">
                <a:solidFill>
                  <a:schemeClr val="bg1">
                    <a:lumMod val="50000"/>
                  </a:schemeClr>
                </a:solidFill>
                <a:latin typeface="微软雅黑" pitchFamily="34" charset="-122"/>
                <a:ea typeface="微软雅黑" pitchFamily="34" charset="-122"/>
              </a:rPr>
              <a:t>参数，只检测精灵图像中有颜色的区域。</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rgbClr val="FF0000"/>
                </a:solidFill>
                <a:latin typeface="微软雅黑" pitchFamily="34" charset="-122"/>
                <a:ea typeface="微软雅黑" pitchFamily="34" charset="-122"/>
              </a:rPr>
              <a:t>修改前面完成的</a:t>
            </a:r>
            <a:r>
              <a:rPr kumimoji="1" lang="en-US" altLang="zh-CN" sz="2000" dirty="0">
                <a:solidFill>
                  <a:srgbClr val="FF0000"/>
                </a:solidFill>
                <a:latin typeface="微软雅黑" pitchFamily="34" charset="-122"/>
                <a:ea typeface="微软雅黑" pitchFamily="34" charset="-122"/>
              </a:rPr>
              <a:t>check_collide()</a:t>
            </a:r>
            <a:r>
              <a:rPr kumimoji="1" lang="zh-CN" altLang="en-US" sz="2000" dirty="0">
                <a:solidFill>
                  <a:srgbClr val="FF0000"/>
                </a:solidFill>
                <a:latin typeface="微软雅黑" pitchFamily="34" charset="-122"/>
                <a:ea typeface="微软雅黑" pitchFamily="34" charset="-122"/>
              </a:rPr>
              <a:t>方法，验证能否实现高品质的碰撞检测。</a:t>
            </a:r>
            <a:endParaRPr kumimoji="1" lang="en-US" altLang="zh-CN" sz="2000" dirty="0">
              <a:solidFill>
                <a:srgbClr val="FF0000"/>
              </a:solidFill>
              <a:latin typeface="微软雅黑" pitchFamily="34" charset="-122"/>
              <a:ea typeface="微软雅黑" pitchFamily="34" charset="-122"/>
            </a:endParaRPr>
          </a:p>
          <a:p>
            <a:pPr defTabSz="720725">
              <a:lnSpc>
                <a:spcPct val="150000"/>
              </a:lnSpc>
            </a:pPr>
            <a:r>
              <a:rPr kumimoji="1" lang="zh-CN" altLang="en-US" sz="2000" dirty="0">
                <a:solidFill>
                  <a:srgbClr val="FF0000"/>
                </a:solidFill>
                <a:latin typeface="微软雅黑" pitchFamily="34" charset="-122"/>
                <a:ea typeface="微软雅黑" pitchFamily="34" charset="-122"/>
              </a:rPr>
              <a:t>在</a:t>
            </a:r>
            <a:r>
              <a:rPr kumimoji="1" lang="en-US" altLang="zh-CN" sz="2000" dirty="0">
                <a:solidFill>
                  <a:srgbClr val="FF0000"/>
                </a:solidFill>
                <a:latin typeface="微软雅黑" pitchFamily="34" charset="-122"/>
                <a:ea typeface="微软雅黑" pitchFamily="34" charset="-122"/>
              </a:rPr>
              <a:t>GameSprite</a:t>
            </a:r>
            <a:r>
              <a:rPr kumimoji="1" lang="zh-CN" altLang="en-US" sz="2000" dirty="0">
                <a:solidFill>
                  <a:srgbClr val="FF0000"/>
                </a:solidFill>
                <a:latin typeface="微软雅黑" pitchFamily="34" charset="-122"/>
                <a:ea typeface="微软雅黑" pitchFamily="34" charset="-122"/>
              </a:rPr>
              <a:t>类构造方法的末尾给精灵添加</a:t>
            </a:r>
            <a:r>
              <a:rPr kumimoji="1" lang="en-US" altLang="zh-CN" sz="2000" dirty="0">
                <a:solidFill>
                  <a:srgbClr val="FF0000"/>
                </a:solidFill>
                <a:latin typeface="微软雅黑" pitchFamily="34" charset="-122"/>
                <a:ea typeface="微软雅黑" pitchFamily="34" charset="-122"/>
              </a:rPr>
              <a:t>mask</a:t>
            </a:r>
            <a:r>
              <a:rPr kumimoji="1" lang="zh-CN" altLang="en-US" sz="2000" dirty="0">
                <a:solidFill>
                  <a:srgbClr val="FF0000"/>
                </a:solidFill>
                <a:latin typeface="微软雅黑" pitchFamily="34" charset="-122"/>
                <a:ea typeface="微软雅黑" pitchFamily="34" charset="-122"/>
              </a:rPr>
              <a:t>属性。</a:t>
            </a:r>
          </a:p>
        </p:txBody>
      </p:sp>
    </p:spTree>
    <p:extLst>
      <p:ext uri="{BB962C8B-B14F-4D97-AF65-F5344CB8AC3E}">
        <p14:creationId xmlns:p14="http://schemas.microsoft.com/office/powerpoint/2010/main" val="5783529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11.7.2 </a:t>
            </a:r>
            <a:r>
              <a:rPr lang="zh-CN" altLang="en-US" sz="3200" dirty="0">
                <a:solidFill>
                  <a:srgbClr val="1353A2"/>
                </a:solidFill>
                <a:latin typeface="微软雅黑" pitchFamily="34" charset="-122"/>
                <a:ea typeface="微软雅黑" pitchFamily="34" charset="-122"/>
                <a:cs typeface="+mn-cs"/>
              </a:rPr>
              <a:t>敌机撞毁英雄</a:t>
            </a:r>
          </a:p>
        </p:txBody>
      </p:sp>
      <p:sp>
        <p:nvSpPr>
          <p:cNvPr id="2" name="矩形 1"/>
          <p:cNvSpPr/>
          <p:nvPr/>
        </p:nvSpPr>
        <p:spPr>
          <a:xfrm>
            <a:off x="572969" y="1135077"/>
            <a:ext cx="11054923" cy="1477328"/>
          </a:xfrm>
          <a:prstGeom prst="rect">
            <a:avLst/>
          </a:prstGeom>
          <a:noFill/>
          <a:ln w="9525">
            <a:solidFill>
              <a:srgbClr val="1353A2"/>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如果敌机在飞行途中与英雄飞机相撞，那么会</a:t>
            </a:r>
            <a:r>
              <a:rPr kumimoji="1" lang="zh-CN" altLang="en-US" sz="2000" dirty="0">
                <a:solidFill>
                  <a:srgbClr val="1353A2"/>
                </a:solidFill>
                <a:latin typeface="微软雅黑" pitchFamily="34" charset="-122"/>
                <a:ea typeface="微软雅黑" pitchFamily="34" charset="-122"/>
              </a:rPr>
              <a:t>撞毁英雄飞机</a:t>
            </a:r>
            <a:r>
              <a:rPr kumimoji="1" lang="zh-CN" altLang="en-US" sz="2000" dirty="0">
                <a:solidFill>
                  <a:schemeClr val="bg1">
                    <a:lumMod val="50000"/>
                  </a:schemeClr>
                </a:solidFill>
                <a:latin typeface="微软雅黑" pitchFamily="34" charset="-122"/>
                <a:ea typeface="微软雅黑" pitchFamily="34" charset="-122"/>
              </a:rPr>
              <a:t>。</a:t>
            </a:r>
            <a:endParaRPr kumimoji="1" lang="en-US" altLang="zh-CN" sz="20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如果英雄飞机</a:t>
            </a:r>
            <a:r>
              <a:rPr kumimoji="1" lang="zh-CN" altLang="en-US" sz="2000" dirty="0">
                <a:solidFill>
                  <a:srgbClr val="1353A2"/>
                </a:solidFill>
                <a:latin typeface="微软雅黑" pitchFamily="34" charset="-122"/>
                <a:ea typeface="微软雅黑" pitchFamily="34" charset="-122"/>
              </a:rPr>
              <a:t>生命值不为</a:t>
            </a:r>
            <a:r>
              <a:rPr kumimoji="1" lang="en-US" altLang="zh-CN" sz="2000" dirty="0">
                <a:solidFill>
                  <a:srgbClr val="1353A2"/>
                </a:solidFill>
                <a:latin typeface="微软雅黑" pitchFamily="34" charset="-122"/>
                <a:ea typeface="微软雅黑" pitchFamily="34" charset="-122"/>
              </a:rPr>
              <a:t>0</a:t>
            </a:r>
            <a:r>
              <a:rPr kumimoji="1" lang="zh-CN" altLang="en-US" sz="2000" dirty="0">
                <a:solidFill>
                  <a:schemeClr val="bg1">
                    <a:lumMod val="50000"/>
                  </a:schemeClr>
                </a:solidFill>
                <a:latin typeface="微软雅黑" pitchFamily="34" charset="-122"/>
                <a:ea typeface="微软雅黑" pitchFamily="34" charset="-122"/>
              </a:rPr>
              <a:t>，那么英雄飞机会</a:t>
            </a:r>
            <a:r>
              <a:rPr kumimoji="1" lang="zh-CN" altLang="en-US" sz="2000" dirty="0">
                <a:solidFill>
                  <a:srgbClr val="1353A2"/>
                </a:solidFill>
                <a:latin typeface="微软雅黑" pitchFamily="34" charset="-122"/>
                <a:ea typeface="微软雅黑" pitchFamily="34" charset="-122"/>
              </a:rPr>
              <a:t>重新</a:t>
            </a:r>
            <a:r>
              <a:rPr kumimoji="1" lang="zh-CN" altLang="en-US" sz="2000" dirty="0">
                <a:solidFill>
                  <a:schemeClr val="bg1">
                    <a:lumMod val="50000"/>
                  </a:schemeClr>
                </a:solidFill>
                <a:latin typeface="微软雅黑" pitchFamily="34" charset="-122"/>
                <a:ea typeface="微软雅黑" pitchFamily="34" charset="-122"/>
              </a:rPr>
              <a:t>出现在撞毁的位置继续</a:t>
            </a:r>
            <a:r>
              <a:rPr kumimoji="1" lang="zh-CN" altLang="en-US" sz="2000" dirty="0">
                <a:solidFill>
                  <a:srgbClr val="1353A2"/>
                </a:solidFill>
                <a:latin typeface="微软雅黑" pitchFamily="34" charset="-122"/>
                <a:ea typeface="微软雅黑" pitchFamily="34" charset="-122"/>
              </a:rPr>
              <a:t>战斗</a:t>
            </a:r>
            <a:r>
              <a:rPr kumimoji="1" lang="zh-CN" altLang="en-US" sz="2000" dirty="0">
                <a:solidFill>
                  <a:schemeClr val="bg1">
                    <a:lumMod val="50000"/>
                  </a:schemeClr>
                </a:solidFill>
                <a:latin typeface="微软雅黑" pitchFamily="34" charset="-122"/>
                <a:ea typeface="微软雅黑" pitchFamily="34" charset="-122"/>
              </a:rPr>
              <a:t>；如果英雄飞机生命值</a:t>
            </a:r>
            <a:r>
              <a:rPr kumimoji="1" lang="zh-CN" altLang="en-US" sz="2000" dirty="0">
                <a:solidFill>
                  <a:srgbClr val="1353A2"/>
                </a:solidFill>
                <a:latin typeface="微软雅黑" pitchFamily="34" charset="-122"/>
                <a:ea typeface="微软雅黑" pitchFamily="34" charset="-122"/>
              </a:rPr>
              <a:t>为</a:t>
            </a:r>
            <a:r>
              <a:rPr kumimoji="1" lang="en-US" altLang="zh-CN" sz="2000" dirty="0">
                <a:solidFill>
                  <a:srgbClr val="1353A2"/>
                </a:solidFill>
                <a:latin typeface="微软雅黑" pitchFamily="34" charset="-122"/>
                <a:ea typeface="微软雅黑" pitchFamily="34" charset="-122"/>
              </a:rPr>
              <a:t>0</a:t>
            </a:r>
            <a:r>
              <a:rPr kumimoji="1" lang="zh-CN" altLang="en-US" sz="2000" dirty="0">
                <a:solidFill>
                  <a:schemeClr val="bg1">
                    <a:lumMod val="50000"/>
                  </a:schemeClr>
                </a:solidFill>
                <a:latin typeface="微软雅黑" pitchFamily="34" charset="-122"/>
                <a:ea typeface="微软雅黑" pitchFamily="34" charset="-122"/>
              </a:rPr>
              <a:t>，那么</a:t>
            </a:r>
            <a:r>
              <a:rPr kumimoji="1" lang="zh-CN" altLang="en-US" sz="2000" dirty="0">
                <a:solidFill>
                  <a:srgbClr val="1353A2"/>
                </a:solidFill>
                <a:latin typeface="微软雅黑" pitchFamily="34" charset="-122"/>
                <a:ea typeface="微软雅黑" pitchFamily="34" charset="-122"/>
              </a:rPr>
              <a:t>游戏结束</a:t>
            </a:r>
            <a:r>
              <a:rPr kumimoji="1" lang="zh-CN" altLang="en-US" sz="2000" dirty="0">
                <a:solidFill>
                  <a:schemeClr val="bg1">
                    <a:lumMod val="50000"/>
                  </a:schemeClr>
                </a:solidFill>
                <a:latin typeface="微软雅黑" pitchFamily="34" charset="-122"/>
                <a:ea typeface="微软雅黑" pitchFamily="34" charset="-122"/>
              </a:rPr>
              <a:t>。</a:t>
            </a:r>
            <a:endParaRPr kumimoji="1" lang="zh-CN" altLang="en-US" sz="2000" dirty="0">
              <a:solidFill>
                <a:srgbClr val="FF0000"/>
              </a:solidFill>
              <a:latin typeface="微软雅黑" pitchFamily="34" charset="-122"/>
              <a:ea typeface="微软雅黑" pitchFamily="34" charset="-122"/>
            </a:endParaRPr>
          </a:p>
        </p:txBody>
      </p:sp>
      <p:sp>
        <p:nvSpPr>
          <p:cNvPr id="4" name="矩形 3"/>
          <p:cNvSpPr/>
          <p:nvPr/>
        </p:nvSpPr>
        <p:spPr>
          <a:xfrm>
            <a:off x="572968" y="2650366"/>
            <a:ext cx="11054923" cy="1015663"/>
          </a:xfrm>
          <a:prstGeom prst="rect">
            <a:avLst/>
          </a:prstGeom>
          <a:noFill/>
          <a:ln w="9525">
            <a:solidFill>
              <a:srgbClr val="1353A2"/>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defTabSz="720725">
              <a:lnSpc>
                <a:spcPct val="150000"/>
              </a:lnSpc>
              <a:buFont typeface="Wingdings" panose="05000000000000000000" pitchFamily="2" charset="2"/>
              <a:buChar char="p"/>
            </a:pPr>
            <a:r>
              <a:rPr kumimoji="1" lang="zh-CN" altLang="en-US" sz="2000" dirty="0">
                <a:solidFill>
                  <a:schemeClr val="bg1">
                    <a:lumMod val="50000"/>
                  </a:schemeClr>
                </a:solidFill>
                <a:latin typeface="微软雅黑" pitchFamily="34" charset="-122"/>
                <a:ea typeface="微软雅黑" pitchFamily="34" charset="-122"/>
              </a:rPr>
              <a:t>撞毁英雄飞机的敌机同样要播放被撞毁动画。</a:t>
            </a:r>
            <a:endParaRPr kumimoji="1" lang="en-US" altLang="zh-CN" sz="20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p"/>
            </a:pPr>
            <a:r>
              <a:rPr kumimoji="1" lang="zh-CN" altLang="en-US" sz="2000" dirty="0">
                <a:solidFill>
                  <a:schemeClr val="bg1">
                    <a:lumMod val="50000"/>
                  </a:schemeClr>
                </a:solidFill>
                <a:latin typeface="微软雅黑" pitchFamily="34" charset="-122"/>
                <a:ea typeface="微软雅黑" pitchFamily="34" charset="-122"/>
              </a:rPr>
              <a:t>动画播放完成后，敌机被设置为初始状态，会再次从游戏窗口上方飞入屏幕进行战斗。</a:t>
            </a:r>
            <a:endParaRPr kumimoji="1"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15159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11.7.2 </a:t>
            </a:r>
            <a:r>
              <a:rPr lang="zh-CN" altLang="en-US" sz="3200" dirty="0">
                <a:solidFill>
                  <a:srgbClr val="1353A2"/>
                </a:solidFill>
                <a:latin typeface="微软雅黑" pitchFamily="34" charset="-122"/>
                <a:ea typeface="微软雅黑" pitchFamily="34" charset="-122"/>
                <a:cs typeface="+mn-cs"/>
              </a:rPr>
              <a:t>敌机撞毁英雄</a:t>
            </a:r>
          </a:p>
        </p:txBody>
      </p:sp>
      <p:sp>
        <p:nvSpPr>
          <p:cNvPr id="2" name="矩形 1"/>
          <p:cNvSpPr/>
          <p:nvPr/>
        </p:nvSpPr>
        <p:spPr>
          <a:xfrm>
            <a:off x="572969" y="1135077"/>
            <a:ext cx="11054923" cy="2400657"/>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1</a:t>
            </a:r>
            <a:r>
              <a:rPr kumimoji="1" lang="zh-CN" altLang="en-US" sz="2000" dirty="0">
                <a:solidFill>
                  <a:srgbClr val="FF0000"/>
                </a:solidFill>
                <a:latin typeface="微软雅黑" pitchFamily="34" charset="-122"/>
                <a:ea typeface="微软雅黑" pitchFamily="34" charset="-122"/>
              </a:rPr>
              <a:t>．英雄被撞毁</a:t>
            </a:r>
          </a:p>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首先，删除之前在</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en-US" sz="2000" dirty="0">
                <a:solidFill>
                  <a:schemeClr val="bg1">
                    <a:lumMod val="50000"/>
                  </a:schemeClr>
                </a:solidFill>
                <a:latin typeface="微软雅黑" pitchFamily="34" charset="-122"/>
                <a:ea typeface="微软雅黑" pitchFamily="34" charset="-122"/>
              </a:rPr>
              <a:t>类构造方法末尾增加的测试代码，让敌机恢复原有的飞行状态。</a:t>
            </a:r>
            <a:endParaRPr kumimoji="1" lang="en-US" altLang="zh-CN" sz="20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然后，修改</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en-US" sz="2000" dirty="0">
                <a:solidFill>
                  <a:schemeClr val="bg1">
                    <a:lumMod val="50000"/>
                  </a:schemeClr>
                </a:solidFill>
                <a:latin typeface="微软雅黑" pitchFamily="34" charset="-122"/>
                <a:ea typeface="微软雅黑" pitchFamily="34" charset="-122"/>
              </a:rPr>
              <a:t>类的</a:t>
            </a:r>
            <a:r>
              <a:rPr kumimoji="1" lang="en-US" altLang="zh-CN" sz="2000" dirty="0">
                <a:solidFill>
                  <a:schemeClr val="bg1">
                    <a:lumMod val="50000"/>
                  </a:schemeClr>
                </a:solidFill>
                <a:latin typeface="微软雅黑" pitchFamily="34" charset="-122"/>
                <a:ea typeface="微软雅黑" pitchFamily="34" charset="-122"/>
              </a:rPr>
              <a:t>check_collide()</a:t>
            </a:r>
            <a:r>
              <a:rPr kumimoji="1" lang="zh-CN" altLang="en-US" sz="2000" dirty="0">
                <a:solidFill>
                  <a:schemeClr val="bg1">
                    <a:lumMod val="50000"/>
                  </a:schemeClr>
                </a:solidFill>
                <a:latin typeface="微软雅黑" pitchFamily="34" charset="-122"/>
                <a:ea typeface="微软雅黑" pitchFamily="34" charset="-122"/>
              </a:rPr>
              <a:t>方法：在</a:t>
            </a:r>
            <a:r>
              <a:rPr kumimoji="1" lang="en-US" altLang="zh-CN" sz="2000" dirty="0">
                <a:solidFill>
                  <a:schemeClr val="bg1">
                    <a:lumMod val="50000"/>
                  </a:schemeClr>
                </a:solidFill>
                <a:latin typeface="微软雅黑" pitchFamily="34" charset="-122"/>
                <a:ea typeface="微软雅黑" pitchFamily="34" charset="-122"/>
              </a:rPr>
              <a:t>check_collide()</a:t>
            </a:r>
            <a:r>
              <a:rPr kumimoji="1" lang="zh-CN" altLang="en-US" sz="2000" dirty="0">
                <a:solidFill>
                  <a:schemeClr val="bg1">
                    <a:lumMod val="50000"/>
                  </a:schemeClr>
                </a:solidFill>
                <a:latin typeface="微软雅黑" pitchFamily="34" charset="-122"/>
                <a:ea typeface="微软雅黑" pitchFamily="34" charset="-122"/>
              </a:rPr>
              <a:t>方法中判断英雄飞机是否处于无敌状态，若处于无敌状态则不做碰撞检测，否则检测英雄飞机和所有敌机的碰撞。如果英雄飞机撞到敌机，那么英雄飞机会被撞毁，撞毁它的敌机会被撞毁。</a:t>
            </a:r>
          </a:p>
        </p:txBody>
      </p:sp>
      <p:sp>
        <p:nvSpPr>
          <p:cNvPr id="4" name="矩形 3"/>
          <p:cNvSpPr/>
          <p:nvPr/>
        </p:nvSpPr>
        <p:spPr>
          <a:xfrm>
            <a:off x="572969" y="3535734"/>
            <a:ext cx="11054923" cy="14229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此时的游戏存在一个问题：若英雄飞机与敌机距离较近，引爆炸弹摧毁敌机后英雄飞机可能会被敌机的残骸撞毁。若不希望英雄飞机被敌机残骸撞毁，可以过滤碰撞检测之后的列表，过滤出已经被撞毁的敌机。</a:t>
            </a:r>
          </a:p>
        </p:txBody>
      </p:sp>
    </p:spTree>
    <p:extLst>
      <p:ext uri="{BB962C8B-B14F-4D97-AF65-F5344CB8AC3E}">
        <p14:creationId xmlns:p14="http://schemas.microsoft.com/office/powerpoint/2010/main" val="33595256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11.7.2 </a:t>
            </a:r>
            <a:r>
              <a:rPr lang="zh-CN" altLang="en-US" sz="3200" dirty="0">
                <a:solidFill>
                  <a:srgbClr val="1353A2"/>
                </a:solidFill>
                <a:latin typeface="微软雅黑" pitchFamily="34" charset="-122"/>
                <a:ea typeface="微软雅黑" pitchFamily="34" charset="-122"/>
                <a:cs typeface="+mn-cs"/>
              </a:rPr>
              <a:t>敌机撞毁英雄</a:t>
            </a:r>
          </a:p>
        </p:txBody>
      </p:sp>
      <p:sp>
        <p:nvSpPr>
          <p:cNvPr id="2" name="矩形 1"/>
          <p:cNvSpPr/>
          <p:nvPr/>
        </p:nvSpPr>
        <p:spPr>
          <a:xfrm>
            <a:off x="572969" y="1135077"/>
            <a:ext cx="11054923" cy="1477328"/>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2</a:t>
            </a:r>
            <a:r>
              <a:rPr kumimoji="1" lang="zh-CN" altLang="en-US" sz="2000" dirty="0">
                <a:solidFill>
                  <a:srgbClr val="FF0000"/>
                </a:solidFill>
                <a:latin typeface="微软雅黑" pitchFamily="34" charset="-122"/>
                <a:ea typeface="微软雅黑" pitchFamily="34" charset="-122"/>
              </a:rPr>
              <a:t>．发布英雄飞机牺牲通知</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按照游戏说明，在英雄飞机牺牲的动画播放完成之后，新的英雄飞机才能登场，游戏画面才会更新。</a:t>
            </a:r>
          </a:p>
        </p:txBody>
      </p:sp>
      <p:sp>
        <p:nvSpPr>
          <p:cNvPr id="4" name="矩形 3"/>
          <p:cNvSpPr/>
          <p:nvPr/>
        </p:nvSpPr>
        <p:spPr>
          <a:xfrm>
            <a:off x="572969" y="2545347"/>
            <a:ext cx="11054923" cy="9612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000" dirty="0">
                <a:solidFill>
                  <a:srgbClr val="FF0000"/>
                </a:solidFill>
                <a:latin typeface="微软雅黑" pitchFamily="34" charset="-122"/>
                <a:ea typeface="微软雅黑" pitchFamily="34" charset="-122"/>
              </a:rPr>
              <a:t>每当飞机的被摧毁动画播放完成之后，都会调用自己的</a:t>
            </a:r>
            <a:r>
              <a:rPr kumimoji="1" lang="en-US" altLang="zh-CN" sz="2000" dirty="0">
                <a:solidFill>
                  <a:srgbClr val="FF0000"/>
                </a:solidFill>
                <a:latin typeface="微软雅黑" pitchFamily="34" charset="-122"/>
                <a:ea typeface="微软雅黑" pitchFamily="34" charset="-122"/>
              </a:rPr>
              <a:t>reset_plane()</a:t>
            </a:r>
            <a:r>
              <a:rPr kumimoji="1" lang="zh-CN" altLang="en-US" sz="2000" dirty="0">
                <a:solidFill>
                  <a:srgbClr val="FF0000"/>
                </a:solidFill>
                <a:latin typeface="微软雅黑" pitchFamily="34" charset="-122"/>
                <a:ea typeface="微软雅黑" pitchFamily="34" charset="-122"/>
              </a:rPr>
              <a:t>方法来重设飞机的数据，但不能在</a:t>
            </a:r>
            <a:r>
              <a:rPr kumimoji="1" lang="en-US" altLang="zh-CN" sz="2000" dirty="0">
                <a:solidFill>
                  <a:srgbClr val="FF0000"/>
                </a:solidFill>
                <a:latin typeface="微软雅黑" pitchFamily="34" charset="-122"/>
                <a:ea typeface="微软雅黑" pitchFamily="34" charset="-122"/>
              </a:rPr>
              <a:t>Hero</a:t>
            </a:r>
            <a:r>
              <a:rPr kumimoji="1" lang="zh-CN" altLang="en-US" sz="2000" dirty="0">
                <a:solidFill>
                  <a:srgbClr val="FF0000"/>
                </a:solidFill>
                <a:latin typeface="微软雅黑" pitchFamily="34" charset="-122"/>
                <a:ea typeface="微软雅黑" pitchFamily="34" charset="-122"/>
              </a:rPr>
              <a:t>类的代码中直接更新游戏的画面。</a:t>
            </a:r>
          </a:p>
        </p:txBody>
      </p:sp>
      <p:sp>
        <p:nvSpPr>
          <p:cNvPr id="3" name="矩形 2"/>
          <p:cNvSpPr/>
          <p:nvPr/>
        </p:nvSpPr>
        <p:spPr>
          <a:xfrm>
            <a:off x="572968" y="3506636"/>
            <a:ext cx="11054923" cy="96128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要解决上述问题，需要使用</a:t>
            </a:r>
            <a:r>
              <a:rPr kumimoji="1" lang="en-US" altLang="zh-CN" sz="2000" dirty="0">
                <a:solidFill>
                  <a:schemeClr val="bg1">
                    <a:lumMod val="50000"/>
                  </a:schemeClr>
                </a:solidFill>
                <a:latin typeface="微软雅黑" pitchFamily="34" charset="-122"/>
                <a:ea typeface="微软雅黑" pitchFamily="34" charset="-122"/>
              </a:rPr>
              <a:t>event</a:t>
            </a:r>
            <a:r>
              <a:rPr kumimoji="1" lang="zh-CN" altLang="zh-CN" sz="2000" dirty="0">
                <a:solidFill>
                  <a:schemeClr val="bg1">
                    <a:lumMod val="50000"/>
                  </a:schemeClr>
                </a:solidFill>
                <a:latin typeface="微软雅黑" pitchFamily="34" charset="-122"/>
                <a:ea typeface="微软雅黑" pitchFamily="34" charset="-122"/>
              </a:rPr>
              <a:t>模块的</a:t>
            </a:r>
            <a:r>
              <a:rPr kumimoji="1" lang="en-US" altLang="zh-CN" sz="2000" dirty="0">
                <a:solidFill>
                  <a:schemeClr val="bg1">
                    <a:lumMod val="50000"/>
                  </a:schemeClr>
                </a:solidFill>
                <a:latin typeface="微软雅黑" pitchFamily="34" charset="-122"/>
                <a:ea typeface="微软雅黑" pitchFamily="34" charset="-122"/>
              </a:rPr>
              <a:t>post()</a:t>
            </a:r>
            <a:r>
              <a:rPr kumimoji="1" lang="zh-CN" altLang="zh-CN" sz="2000" dirty="0">
                <a:solidFill>
                  <a:schemeClr val="bg1">
                    <a:lumMod val="50000"/>
                  </a:schemeClr>
                </a:solidFill>
                <a:latin typeface="微软雅黑" pitchFamily="34" charset="-122"/>
                <a:ea typeface="微软雅黑" pitchFamily="34" charset="-122"/>
              </a:rPr>
              <a:t>方法发布一个英雄牺牲的用户自定义事件，如此便可以在</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zh-CN" sz="2000" dirty="0">
                <a:solidFill>
                  <a:schemeClr val="bg1">
                    <a:lumMod val="50000"/>
                  </a:schemeClr>
                </a:solidFill>
                <a:latin typeface="微软雅黑" pitchFamily="34" charset="-122"/>
                <a:ea typeface="微软雅黑" pitchFamily="34" charset="-122"/>
              </a:rPr>
              <a:t>类的事件监听方法中监听事件，并实现游戏画面的更新。</a:t>
            </a:r>
          </a:p>
        </p:txBody>
      </p:sp>
    </p:spTree>
    <p:extLst>
      <p:ext uri="{BB962C8B-B14F-4D97-AF65-F5344CB8AC3E}">
        <p14:creationId xmlns:p14="http://schemas.microsoft.com/office/powerpoint/2010/main" val="39111631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11.7.2 </a:t>
            </a:r>
            <a:r>
              <a:rPr lang="zh-CN" altLang="en-US" sz="3200" dirty="0">
                <a:solidFill>
                  <a:srgbClr val="1353A2"/>
                </a:solidFill>
                <a:latin typeface="微软雅黑" pitchFamily="34" charset="-122"/>
                <a:ea typeface="微软雅黑" pitchFamily="34" charset="-122"/>
                <a:cs typeface="+mn-cs"/>
              </a:rPr>
              <a:t>敌机撞毁英雄</a:t>
            </a:r>
          </a:p>
        </p:txBody>
      </p:sp>
      <p:sp>
        <p:nvSpPr>
          <p:cNvPr id="2" name="矩形 1"/>
          <p:cNvSpPr/>
          <p:nvPr/>
        </p:nvSpPr>
        <p:spPr>
          <a:xfrm>
            <a:off x="572969" y="1135077"/>
            <a:ext cx="11054923" cy="1477328"/>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2</a:t>
            </a:r>
            <a:r>
              <a:rPr kumimoji="1" lang="zh-CN" altLang="en-US" sz="2000" dirty="0">
                <a:solidFill>
                  <a:srgbClr val="FF0000"/>
                </a:solidFill>
                <a:latin typeface="微软雅黑" pitchFamily="34" charset="-122"/>
                <a:ea typeface="微软雅黑" pitchFamily="34" charset="-122"/>
              </a:rPr>
              <a:t>．发布英雄飞机牺牲通知</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按照游戏说明，在英雄飞机牺牲的动画播放完成之后，新的英雄飞机才能登场，游戏画面才会更新。</a:t>
            </a:r>
          </a:p>
        </p:txBody>
      </p:sp>
      <p:sp>
        <p:nvSpPr>
          <p:cNvPr id="4" name="矩形 3"/>
          <p:cNvSpPr/>
          <p:nvPr/>
        </p:nvSpPr>
        <p:spPr>
          <a:xfrm>
            <a:off x="572969" y="2545347"/>
            <a:ext cx="11054923" cy="9612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000" dirty="0">
                <a:solidFill>
                  <a:srgbClr val="FF0000"/>
                </a:solidFill>
                <a:latin typeface="微软雅黑" pitchFamily="34" charset="-122"/>
                <a:ea typeface="微软雅黑" pitchFamily="34" charset="-122"/>
              </a:rPr>
              <a:t>每当飞机的被摧毁动画播放完成之后，都会调用自己的</a:t>
            </a:r>
            <a:r>
              <a:rPr kumimoji="1" lang="en-US" altLang="zh-CN" sz="2000" dirty="0">
                <a:solidFill>
                  <a:srgbClr val="FF0000"/>
                </a:solidFill>
                <a:latin typeface="微软雅黑" pitchFamily="34" charset="-122"/>
                <a:ea typeface="微软雅黑" pitchFamily="34" charset="-122"/>
              </a:rPr>
              <a:t>reset_plane()</a:t>
            </a:r>
            <a:r>
              <a:rPr kumimoji="1" lang="zh-CN" altLang="en-US" sz="2000" dirty="0">
                <a:solidFill>
                  <a:srgbClr val="FF0000"/>
                </a:solidFill>
                <a:latin typeface="微软雅黑" pitchFamily="34" charset="-122"/>
                <a:ea typeface="微软雅黑" pitchFamily="34" charset="-122"/>
              </a:rPr>
              <a:t>方法来重设飞机的数据，但不能在</a:t>
            </a:r>
            <a:r>
              <a:rPr kumimoji="1" lang="en-US" altLang="zh-CN" sz="2000" dirty="0">
                <a:solidFill>
                  <a:srgbClr val="FF0000"/>
                </a:solidFill>
                <a:latin typeface="微软雅黑" pitchFamily="34" charset="-122"/>
                <a:ea typeface="微软雅黑" pitchFamily="34" charset="-122"/>
              </a:rPr>
              <a:t>Hero</a:t>
            </a:r>
            <a:r>
              <a:rPr kumimoji="1" lang="zh-CN" altLang="en-US" sz="2000" dirty="0">
                <a:solidFill>
                  <a:srgbClr val="FF0000"/>
                </a:solidFill>
                <a:latin typeface="微软雅黑" pitchFamily="34" charset="-122"/>
                <a:ea typeface="微软雅黑" pitchFamily="34" charset="-122"/>
              </a:rPr>
              <a:t>类的代码中直接更新游戏的画面。</a:t>
            </a:r>
          </a:p>
        </p:txBody>
      </p:sp>
      <p:sp>
        <p:nvSpPr>
          <p:cNvPr id="3" name="矩形 2"/>
          <p:cNvSpPr/>
          <p:nvPr/>
        </p:nvSpPr>
        <p:spPr>
          <a:xfrm>
            <a:off x="572968" y="3506636"/>
            <a:ext cx="11054923" cy="96128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要解决上述问题，需要使用</a:t>
            </a:r>
            <a:r>
              <a:rPr kumimoji="1" lang="en-US" altLang="zh-CN" sz="2000" dirty="0">
                <a:solidFill>
                  <a:schemeClr val="bg1">
                    <a:lumMod val="50000"/>
                  </a:schemeClr>
                </a:solidFill>
                <a:latin typeface="微软雅黑" pitchFamily="34" charset="-122"/>
                <a:ea typeface="微软雅黑" pitchFamily="34" charset="-122"/>
              </a:rPr>
              <a:t>event</a:t>
            </a:r>
            <a:r>
              <a:rPr kumimoji="1" lang="zh-CN" altLang="zh-CN" sz="2000" dirty="0">
                <a:solidFill>
                  <a:schemeClr val="bg1">
                    <a:lumMod val="50000"/>
                  </a:schemeClr>
                </a:solidFill>
                <a:latin typeface="微软雅黑" pitchFamily="34" charset="-122"/>
                <a:ea typeface="微软雅黑" pitchFamily="34" charset="-122"/>
              </a:rPr>
              <a:t>模块的</a:t>
            </a:r>
            <a:r>
              <a:rPr kumimoji="1" lang="en-US" altLang="zh-CN" sz="2000" dirty="0">
                <a:solidFill>
                  <a:schemeClr val="bg1">
                    <a:lumMod val="50000"/>
                  </a:schemeClr>
                </a:solidFill>
                <a:latin typeface="微软雅黑" pitchFamily="34" charset="-122"/>
                <a:ea typeface="微软雅黑" pitchFamily="34" charset="-122"/>
              </a:rPr>
              <a:t>post()</a:t>
            </a:r>
            <a:r>
              <a:rPr kumimoji="1" lang="zh-CN" altLang="zh-CN" sz="2000" dirty="0">
                <a:solidFill>
                  <a:schemeClr val="bg1">
                    <a:lumMod val="50000"/>
                  </a:schemeClr>
                </a:solidFill>
                <a:latin typeface="微软雅黑" pitchFamily="34" charset="-122"/>
                <a:ea typeface="微软雅黑" pitchFamily="34" charset="-122"/>
              </a:rPr>
              <a:t>方法发布一个英雄牺牲的用户自定义事件，如此便可以在</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zh-CN" sz="2000" dirty="0">
                <a:solidFill>
                  <a:schemeClr val="bg1">
                    <a:lumMod val="50000"/>
                  </a:schemeClr>
                </a:solidFill>
                <a:latin typeface="微软雅黑" pitchFamily="34" charset="-122"/>
                <a:ea typeface="微软雅黑" pitchFamily="34" charset="-122"/>
              </a:rPr>
              <a:t>类的事件监听方法中监听事件，并实现游戏画面的更新。</a:t>
            </a:r>
          </a:p>
        </p:txBody>
      </p:sp>
      <p:sp>
        <p:nvSpPr>
          <p:cNvPr id="7" name="矩形 6"/>
          <p:cNvSpPr/>
          <p:nvPr/>
        </p:nvSpPr>
        <p:spPr>
          <a:xfrm>
            <a:off x="572967" y="4522299"/>
            <a:ext cx="11054923" cy="19389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在</a:t>
            </a:r>
            <a:r>
              <a:rPr kumimoji="1" lang="en-US" altLang="zh-CN" sz="2000" dirty="0">
                <a:solidFill>
                  <a:schemeClr val="bg1">
                    <a:lumMod val="50000"/>
                  </a:schemeClr>
                </a:solidFill>
                <a:latin typeface="微软雅黑" pitchFamily="34" charset="-122"/>
                <a:ea typeface="微软雅黑" pitchFamily="34" charset="-122"/>
              </a:rPr>
              <a:t>game_items</a:t>
            </a:r>
            <a:r>
              <a:rPr kumimoji="1" lang="zh-CN" altLang="en-US" sz="2000" dirty="0">
                <a:solidFill>
                  <a:schemeClr val="bg1">
                    <a:lumMod val="50000"/>
                  </a:schemeClr>
                </a:solidFill>
                <a:latin typeface="微软雅黑" pitchFamily="34" charset="-122"/>
                <a:ea typeface="微软雅黑" pitchFamily="34" charset="-122"/>
              </a:rPr>
              <a:t>模块的顶部定义记录英雄牺牲事件代号的全局常量</a:t>
            </a:r>
            <a:endParaRPr kumimoji="1" lang="en-US" altLang="zh-CN" sz="20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在</a:t>
            </a:r>
            <a:r>
              <a:rPr kumimoji="1" lang="en-US" altLang="zh-CN" sz="2000" dirty="0">
                <a:solidFill>
                  <a:schemeClr val="bg1">
                    <a:lumMod val="50000"/>
                  </a:schemeClr>
                </a:solidFill>
                <a:latin typeface="微软雅黑" pitchFamily="34" charset="-122"/>
                <a:ea typeface="微软雅黑" pitchFamily="34" charset="-122"/>
              </a:rPr>
              <a:t>Hero</a:t>
            </a:r>
            <a:r>
              <a:rPr kumimoji="1" lang="zh-CN" altLang="en-US" sz="2000" dirty="0">
                <a:solidFill>
                  <a:schemeClr val="bg1">
                    <a:lumMod val="50000"/>
                  </a:schemeClr>
                </a:solidFill>
                <a:latin typeface="微软雅黑" pitchFamily="34" charset="-122"/>
                <a:ea typeface="微软雅黑" pitchFamily="34" charset="-122"/>
              </a:rPr>
              <a:t>类中重写父类的</a:t>
            </a:r>
            <a:r>
              <a:rPr kumimoji="1" lang="en-US" altLang="zh-CN" sz="2000" dirty="0">
                <a:solidFill>
                  <a:schemeClr val="bg1">
                    <a:lumMod val="50000"/>
                  </a:schemeClr>
                </a:solidFill>
                <a:latin typeface="微软雅黑" pitchFamily="34" charset="-122"/>
                <a:ea typeface="微软雅黑" pitchFamily="34" charset="-122"/>
              </a:rPr>
              <a:t>reset_plane()</a:t>
            </a:r>
            <a:r>
              <a:rPr kumimoji="1" lang="zh-CN" altLang="en-US" sz="2000" dirty="0">
                <a:solidFill>
                  <a:schemeClr val="bg1">
                    <a:lumMod val="50000"/>
                  </a:schemeClr>
                </a:solidFill>
                <a:latin typeface="微软雅黑" pitchFamily="34" charset="-122"/>
                <a:ea typeface="微软雅黑" pitchFamily="34" charset="-122"/>
              </a:rPr>
              <a:t>方法</a:t>
            </a:r>
            <a:endParaRPr kumimoji="1" lang="en-US" altLang="zh-CN" sz="20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修改</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en-US" sz="2000" dirty="0">
                <a:solidFill>
                  <a:schemeClr val="bg1">
                    <a:lumMod val="50000"/>
                  </a:schemeClr>
                </a:solidFill>
                <a:latin typeface="微软雅黑" pitchFamily="34" charset="-122"/>
                <a:ea typeface="微软雅黑" pitchFamily="34" charset="-122"/>
              </a:rPr>
              <a:t>类的</a:t>
            </a:r>
            <a:r>
              <a:rPr kumimoji="1" lang="en-US" altLang="zh-CN" sz="2000" dirty="0">
                <a:solidFill>
                  <a:schemeClr val="bg1">
                    <a:lumMod val="50000"/>
                  </a:schemeClr>
                </a:solidFill>
                <a:latin typeface="微软雅黑" pitchFamily="34" charset="-122"/>
                <a:ea typeface="微软雅黑" pitchFamily="34" charset="-122"/>
              </a:rPr>
              <a:t>event_handler()</a:t>
            </a:r>
            <a:r>
              <a:rPr kumimoji="1" lang="zh-CN" altLang="en-US" sz="2000" dirty="0">
                <a:solidFill>
                  <a:schemeClr val="bg1">
                    <a:lumMod val="50000"/>
                  </a:schemeClr>
                </a:solidFill>
                <a:latin typeface="微软雅黑" pitchFamily="34" charset="-122"/>
                <a:ea typeface="微软雅黑" pitchFamily="34" charset="-122"/>
              </a:rPr>
              <a:t>方法，增加英雄牺牲事件的监听，一旦监听到英雄牺牲，需要修改生命计数以及更新生命计数和炸弹数量</a:t>
            </a:r>
          </a:p>
        </p:txBody>
      </p:sp>
    </p:spTree>
    <p:extLst>
      <p:ext uri="{BB962C8B-B14F-4D97-AF65-F5344CB8AC3E}">
        <p14:creationId xmlns:p14="http://schemas.microsoft.com/office/powerpoint/2010/main" val="28290777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11.7.2 </a:t>
            </a:r>
            <a:r>
              <a:rPr lang="zh-CN" altLang="en-US" sz="3200" dirty="0">
                <a:solidFill>
                  <a:srgbClr val="1353A2"/>
                </a:solidFill>
                <a:latin typeface="微软雅黑" pitchFamily="34" charset="-122"/>
                <a:ea typeface="微软雅黑" pitchFamily="34" charset="-122"/>
                <a:cs typeface="+mn-cs"/>
              </a:rPr>
              <a:t>敌机撞毁英雄</a:t>
            </a:r>
          </a:p>
        </p:txBody>
      </p:sp>
      <p:sp>
        <p:nvSpPr>
          <p:cNvPr id="2" name="矩形 1"/>
          <p:cNvSpPr/>
          <p:nvPr/>
        </p:nvSpPr>
        <p:spPr>
          <a:xfrm>
            <a:off x="572969" y="1135077"/>
            <a:ext cx="11054923" cy="1477328"/>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3</a:t>
            </a:r>
            <a:r>
              <a:rPr kumimoji="1" lang="zh-CN" altLang="en-US" sz="2000" dirty="0">
                <a:solidFill>
                  <a:srgbClr val="FF0000"/>
                </a:solidFill>
                <a:latin typeface="微软雅黑" pitchFamily="34" charset="-122"/>
                <a:ea typeface="微软雅黑" pitchFamily="34" charset="-122"/>
              </a:rPr>
              <a:t>．设置英雄无敌时间</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当屏幕上出现较多的敌机时，因为目前的程序没有设定英雄飞机的无敌状态，所以英雄飞机再次登场后会立即被撞毁。下面我们为英雄飞机设置无敌时间。</a:t>
            </a:r>
          </a:p>
        </p:txBody>
      </p:sp>
      <p:sp>
        <p:nvSpPr>
          <p:cNvPr id="4" name="矩形 3"/>
          <p:cNvSpPr/>
          <p:nvPr/>
        </p:nvSpPr>
        <p:spPr>
          <a:xfrm>
            <a:off x="572969" y="2545347"/>
            <a:ext cx="11054923" cy="9612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000" dirty="0">
                <a:solidFill>
                  <a:srgbClr val="FF0000"/>
                </a:solidFill>
                <a:latin typeface="微软雅黑" pitchFamily="34" charset="-122"/>
                <a:ea typeface="微软雅黑" pitchFamily="34" charset="-122"/>
              </a:rPr>
              <a:t>每当飞机的被摧毁动画播放完成之后，都会调用自己的</a:t>
            </a:r>
            <a:r>
              <a:rPr kumimoji="1" lang="en-US" altLang="zh-CN" sz="2000" dirty="0">
                <a:solidFill>
                  <a:srgbClr val="FF0000"/>
                </a:solidFill>
                <a:latin typeface="微软雅黑" pitchFamily="34" charset="-122"/>
                <a:ea typeface="微软雅黑" pitchFamily="34" charset="-122"/>
              </a:rPr>
              <a:t>reset_plane()</a:t>
            </a:r>
            <a:r>
              <a:rPr kumimoji="1" lang="zh-CN" altLang="en-US" sz="2000" dirty="0">
                <a:solidFill>
                  <a:srgbClr val="FF0000"/>
                </a:solidFill>
                <a:latin typeface="微软雅黑" pitchFamily="34" charset="-122"/>
                <a:ea typeface="微软雅黑" pitchFamily="34" charset="-122"/>
              </a:rPr>
              <a:t>方法来重设飞机的数据，但不能在</a:t>
            </a:r>
            <a:r>
              <a:rPr kumimoji="1" lang="en-US" altLang="zh-CN" sz="2000" dirty="0">
                <a:solidFill>
                  <a:srgbClr val="FF0000"/>
                </a:solidFill>
                <a:latin typeface="微软雅黑" pitchFamily="34" charset="-122"/>
                <a:ea typeface="微软雅黑" pitchFamily="34" charset="-122"/>
              </a:rPr>
              <a:t>Hero</a:t>
            </a:r>
            <a:r>
              <a:rPr kumimoji="1" lang="zh-CN" altLang="en-US" sz="2000" dirty="0">
                <a:solidFill>
                  <a:srgbClr val="FF0000"/>
                </a:solidFill>
                <a:latin typeface="微软雅黑" pitchFamily="34" charset="-122"/>
                <a:ea typeface="微软雅黑" pitchFamily="34" charset="-122"/>
              </a:rPr>
              <a:t>类的代码中直接更新游戏的画面。</a:t>
            </a:r>
          </a:p>
        </p:txBody>
      </p:sp>
      <p:sp>
        <p:nvSpPr>
          <p:cNvPr id="3" name="矩形 2"/>
          <p:cNvSpPr/>
          <p:nvPr/>
        </p:nvSpPr>
        <p:spPr>
          <a:xfrm>
            <a:off x="572968" y="3506636"/>
            <a:ext cx="11054923" cy="96128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要解决上述问题，需要使用</a:t>
            </a:r>
            <a:r>
              <a:rPr kumimoji="1" lang="en-US" altLang="zh-CN" sz="2000" dirty="0">
                <a:solidFill>
                  <a:schemeClr val="bg1">
                    <a:lumMod val="50000"/>
                  </a:schemeClr>
                </a:solidFill>
                <a:latin typeface="微软雅黑" pitchFamily="34" charset="-122"/>
                <a:ea typeface="微软雅黑" pitchFamily="34" charset="-122"/>
              </a:rPr>
              <a:t>event</a:t>
            </a:r>
            <a:r>
              <a:rPr kumimoji="1" lang="zh-CN" altLang="zh-CN" sz="2000" dirty="0">
                <a:solidFill>
                  <a:schemeClr val="bg1">
                    <a:lumMod val="50000"/>
                  </a:schemeClr>
                </a:solidFill>
                <a:latin typeface="微软雅黑" pitchFamily="34" charset="-122"/>
                <a:ea typeface="微软雅黑" pitchFamily="34" charset="-122"/>
              </a:rPr>
              <a:t>模块的</a:t>
            </a:r>
            <a:r>
              <a:rPr kumimoji="1" lang="en-US" altLang="zh-CN" sz="2000" dirty="0">
                <a:solidFill>
                  <a:schemeClr val="bg1">
                    <a:lumMod val="50000"/>
                  </a:schemeClr>
                </a:solidFill>
                <a:latin typeface="微软雅黑" pitchFamily="34" charset="-122"/>
                <a:ea typeface="微软雅黑" pitchFamily="34" charset="-122"/>
              </a:rPr>
              <a:t>post()</a:t>
            </a:r>
            <a:r>
              <a:rPr kumimoji="1" lang="zh-CN" altLang="zh-CN" sz="2000" dirty="0">
                <a:solidFill>
                  <a:schemeClr val="bg1">
                    <a:lumMod val="50000"/>
                  </a:schemeClr>
                </a:solidFill>
                <a:latin typeface="微软雅黑" pitchFamily="34" charset="-122"/>
                <a:ea typeface="微软雅黑" pitchFamily="34" charset="-122"/>
              </a:rPr>
              <a:t>方法发布一个英雄牺牲的用户自定义事件，如此便可以在</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zh-CN" sz="2000" dirty="0">
                <a:solidFill>
                  <a:schemeClr val="bg1">
                    <a:lumMod val="50000"/>
                  </a:schemeClr>
                </a:solidFill>
                <a:latin typeface="微软雅黑" pitchFamily="34" charset="-122"/>
                <a:ea typeface="微软雅黑" pitchFamily="34" charset="-122"/>
              </a:rPr>
              <a:t>类的事件监听方法中监听事件，并实现游戏画面的更新。</a:t>
            </a:r>
          </a:p>
        </p:txBody>
      </p:sp>
      <p:sp>
        <p:nvSpPr>
          <p:cNvPr id="7" name="矩形 6"/>
          <p:cNvSpPr/>
          <p:nvPr/>
        </p:nvSpPr>
        <p:spPr>
          <a:xfrm>
            <a:off x="572967" y="4522299"/>
            <a:ext cx="11054923" cy="19389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defTabSz="720725">
              <a:lnSpc>
                <a:spcPct val="150000"/>
              </a:lnSpc>
              <a:buFont typeface="Wingdings" panose="05000000000000000000" pitchFamily="2" charset="2"/>
              <a:buChar char="l"/>
            </a:pPr>
            <a:r>
              <a:rPr kumimoji="1" lang="zh-CN" altLang="en-US" sz="1600" dirty="0">
                <a:solidFill>
                  <a:schemeClr val="bg1">
                    <a:lumMod val="50000"/>
                  </a:schemeClr>
                </a:solidFill>
                <a:latin typeface="微软雅黑" pitchFamily="34" charset="-122"/>
                <a:ea typeface="微软雅黑" pitchFamily="34" charset="-122"/>
              </a:rPr>
              <a:t>在</a:t>
            </a:r>
            <a:r>
              <a:rPr kumimoji="1" lang="en-US" altLang="zh-CN" sz="1600" dirty="0">
                <a:solidFill>
                  <a:schemeClr val="bg1">
                    <a:lumMod val="50000"/>
                  </a:schemeClr>
                </a:solidFill>
                <a:latin typeface="微软雅黑" pitchFamily="34" charset="-122"/>
                <a:ea typeface="微软雅黑" pitchFamily="34" charset="-122"/>
              </a:rPr>
              <a:t>game_items </a:t>
            </a:r>
            <a:r>
              <a:rPr kumimoji="1" lang="zh-CN" altLang="en-US" sz="1600" dirty="0">
                <a:solidFill>
                  <a:schemeClr val="bg1">
                    <a:lumMod val="50000"/>
                  </a:schemeClr>
                </a:solidFill>
                <a:latin typeface="微软雅黑" pitchFamily="34" charset="-122"/>
                <a:ea typeface="微软雅黑" pitchFamily="34" charset="-122"/>
              </a:rPr>
              <a:t>模块的顶部定义记录取消英雄无敌事件的全局常量</a:t>
            </a:r>
            <a:endParaRPr kumimoji="1" lang="en-US" altLang="zh-CN" sz="16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1600" dirty="0">
                <a:solidFill>
                  <a:schemeClr val="bg1">
                    <a:lumMod val="50000"/>
                  </a:schemeClr>
                </a:solidFill>
                <a:latin typeface="微软雅黑" pitchFamily="34" charset="-122"/>
                <a:ea typeface="微软雅黑" pitchFamily="34" charset="-122"/>
              </a:rPr>
              <a:t>在</a:t>
            </a:r>
            <a:r>
              <a:rPr kumimoji="1" lang="en-US" altLang="zh-CN" sz="1600" dirty="0">
                <a:solidFill>
                  <a:schemeClr val="bg1">
                    <a:lumMod val="50000"/>
                  </a:schemeClr>
                </a:solidFill>
                <a:latin typeface="微软雅黑" pitchFamily="34" charset="-122"/>
                <a:ea typeface="微软雅黑" pitchFamily="34" charset="-122"/>
              </a:rPr>
              <a:t>Hero</a:t>
            </a:r>
            <a:r>
              <a:rPr kumimoji="1" lang="zh-CN" altLang="en-US" sz="1600" dirty="0">
                <a:solidFill>
                  <a:schemeClr val="bg1">
                    <a:lumMod val="50000"/>
                  </a:schemeClr>
                </a:solidFill>
                <a:latin typeface="微软雅黑" pitchFamily="34" charset="-122"/>
                <a:ea typeface="微软雅黑" pitchFamily="34" charset="-122"/>
              </a:rPr>
              <a:t>类的</a:t>
            </a:r>
            <a:r>
              <a:rPr kumimoji="1" lang="en-US" altLang="zh-CN" sz="1600" dirty="0">
                <a:solidFill>
                  <a:schemeClr val="bg1">
                    <a:lumMod val="50000"/>
                  </a:schemeClr>
                </a:solidFill>
                <a:latin typeface="微软雅黑" pitchFamily="34" charset="-122"/>
                <a:ea typeface="微软雅黑" pitchFamily="34" charset="-122"/>
              </a:rPr>
              <a:t>reset_plane()</a:t>
            </a:r>
            <a:r>
              <a:rPr kumimoji="1" lang="zh-CN" altLang="en-US" sz="1600" dirty="0">
                <a:solidFill>
                  <a:schemeClr val="bg1">
                    <a:lumMod val="50000"/>
                  </a:schemeClr>
                </a:solidFill>
                <a:latin typeface="微软雅黑" pitchFamily="34" charset="-122"/>
                <a:ea typeface="微软雅黑" pitchFamily="34" charset="-122"/>
              </a:rPr>
              <a:t>方法末尾设定定时器事件</a:t>
            </a:r>
            <a:endParaRPr kumimoji="1" lang="en-US" altLang="zh-CN" sz="16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1600" dirty="0">
                <a:solidFill>
                  <a:schemeClr val="bg1">
                    <a:lumMod val="50000"/>
                  </a:schemeClr>
                </a:solidFill>
                <a:latin typeface="微软雅黑" pitchFamily="34" charset="-122"/>
                <a:ea typeface="微软雅黑" pitchFamily="34" charset="-122"/>
              </a:rPr>
              <a:t>修改之前代码中英雄飞机的无敌标记，将</a:t>
            </a:r>
            <a:r>
              <a:rPr kumimoji="1" lang="en-US" altLang="zh-CN" sz="1600" dirty="0">
                <a:solidFill>
                  <a:schemeClr val="bg1">
                    <a:lumMod val="50000"/>
                  </a:schemeClr>
                </a:solidFill>
                <a:latin typeface="微软雅黑" pitchFamily="34" charset="-122"/>
                <a:ea typeface="微软雅黑" pitchFamily="34" charset="-122"/>
              </a:rPr>
              <a:t>self.is_power</a:t>
            </a:r>
            <a:r>
              <a:rPr kumimoji="1" lang="zh-CN" altLang="en-US" sz="1600" dirty="0">
                <a:solidFill>
                  <a:schemeClr val="bg1">
                    <a:lumMod val="50000"/>
                  </a:schemeClr>
                </a:solidFill>
                <a:latin typeface="微软雅黑" pitchFamily="34" charset="-122"/>
                <a:ea typeface="微软雅黑" pitchFamily="34" charset="-122"/>
              </a:rPr>
              <a:t>的值设置为</a:t>
            </a:r>
            <a:r>
              <a:rPr kumimoji="1" lang="en-US" altLang="zh-CN" sz="1600" dirty="0">
                <a:solidFill>
                  <a:schemeClr val="bg1">
                    <a:lumMod val="50000"/>
                  </a:schemeClr>
                </a:solidFill>
                <a:latin typeface="微软雅黑" pitchFamily="34" charset="-122"/>
                <a:ea typeface="微软雅黑" pitchFamily="34" charset="-122"/>
              </a:rPr>
              <a:t>True</a:t>
            </a:r>
          </a:p>
          <a:p>
            <a:pPr marL="342900" indent="-342900" defTabSz="720725">
              <a:lnSpc>
                <a:spcPct val="150000"/>
              </a:lnSpc>
              <a:buFont typeface="Wingdings" panose="05000000000000000000" pitchFamily="2" charset="2"/>
              <a:buChar char="l"/>
            </a:pPr>
            <a:r>
              <a:rPr kumimoji="1" lang="zh-CN" altLang="en-US" sz="1600" dirty="0">
                <a:solidFill>
                  <a:schemeClr val="bg1">
                    <a:lumMod val="50000"/>
                  </a:schemeClr>
                </a:solidFill>
                <a:latin typeface="微软雅黑" pitchFamily="34" charset="-122"/>
                <a:ea typeface="微软雅黑" pitchFamily="34" charset="-122"/>
              </a:rPr>
              <a:t>修改</a:t>
            </a:r>
            <a:r>
              <a:rPr kumimoji="1" lang="en-US" altLang="zh-CN" sz="1600" dirty="0">
                <a:solidFill>
                  <a:schemeClr val="bg1">
                    <a:lumMod val="50000"/>
                  </a:schemeClr>
                </a:solidFill>
                <a:latin typeface="微软雅黑" pitchFamily="34" charset="-122"/>
                <a:ea typeface="微软雅黑" pitchFamily="34" charset="-122"/>
              </a:rPr>
              <a:t>Game</a:t>
            </a:r>
            <a:r>
              <a:rPr kumimoji="1" lang="zh-CN" altLang="en-US" sz="1600" dirty="0">
                <a:solidFill>
                  <a:schemeClr val="bg1">
                    <a:lumMod val="50000"/>
                  </a:schemeClr>
                </a:solidFill>
                <a:latin typeface="微软雅黑" pitchFamily="34" charset="-122"/>
                <a:ea typeface="微软雅黑" pitchFamily="34" charset="-122"/>
              </a:rPr>
              <a:t>类的</a:t>
            </a:r>
            <a:r>
              <a:rPr kumimoji="1" lang="en-US" altLang="zh-CN" sz="1600" dirty="0">
                <a:solidFill>
                  <a:schemeClr val="bg1">
                    <a:lumMod val="50000"/>
                  </a:schemeClr>
                </a:solidFill>
                <a:latin typeface="微软雅黑" pitchFamily="34" charset="-122"/>
                <a:ea typeface="微软雅黑" pitchFamily="34" charset="-122"/>
              </a:rPr>
              <a:t>event_handler()</a:t>
            </a:r>
            <a:r>
              <a:rPr kumimoji="1" lang="zh-CN" altLang="en-US" sz="1600" dirty="0">
                <a:solidFill>
                  <a:schemeClr val="bg1">
                    <a:lumMod val="50000"/>
                  </a:schemeClr>
                </a:solidFill>
                <a:latin typeface="微软雅黑" pitchFamily="34" charset="-122"/>
                <a:ea typeface="微软雅黑" pitchFamily="34" charset="-122"/>
              </a:rPr>
              <a:t>方法，增加取消英雄无敌事件的监听，一旦监听到取消英雄无敌，就需要修改英雄的无敌属性并且关闭定时器</a:t>
            </a:r>
          </a:p>
        </p:txBody>
      </p:sp>
    </p:spTree>
    <p:extLst>
      <p:ext uri="{BB962C8B-B14F-4D97-AF65-F5344CB8AC3E}">
        <p14:creationId xmlns:p14="http://schemas.microsoft.com/office/powerpoint/2010/main" val="5112471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11.7.3 </a:t>
            </a:r>
            <a:r>
              <a:rPr lang="zh-CN" altLang="en-US" sz="3200" dirty="0">
                <a:solidFill>
                  <a:srgbClr val="1353A2"/>
                </a:solidFill>
                <a:latin typeface="微软雅黑" pitchFamily="34" charset="-122"/>
                <a:ea typeface="微软雅黑" pitchFamily="34" charset="-122"/>
                <a:cs typeface="+mn-cs"/>
              </a:rPr>
              <a:t>英雄发射子弹</a:t>
            </a:r>
          </a:p>
        </p:txBody>
      </p:sp>
      <p:sp>
        <p:nvSpPr>
          <p:cNvPr id="2" name="矩形 1"/>
          <p:cNvSpPr/>
          <p:nvPr/>
        </p:nvSpPr>
        <p:spPr>
          <a:xfrm>
            <a:off x="5008728" y="2821983"/>
            <a:ext cx="6509982"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本小节主要完成英雄飞机发射子弹的操作，包括</a:t>
            </a:r>
            <a:r>
              <a:rPr kumimoji="1" lang="zh-CN" altLang="en-US" sz="2400" dirty="0">
                <a:solidFill>
                  <a:srgbClr val="FF0000"/>
                </a:solidFill>
                <a:latin typeface="微软雅黑" pitchFamily="34" charset="-122"/>
                <a:ea typeface="微软雅黑" pitchFamily="34" charset="-122"/>
              </a:rPr>
              <a:t>设计子弹类</a:t>
            </a:r>
            <a:r>
              <a:rPr kumimoji="1" lang="zh-CN" altLang="en-US" sz="2400" dirty="0">
                <a:solidFill>
                  <a:schemeClr val="bg1">
                    <a:lumMod val="50000"/>
                  </a:schemeClr>
                </a:solidFill>
                <a:latin typeface="微软雅黑" pitchFamily="34" charset="-122"/>
                <a:ea typeface="微软雅黑" pitchFamily="34" charset="-122"/>
              </a:rPr>
              <a:t>、</a:t>
            </a:r>
            <a:r>
              <a:rPr kumimoji="1" lang="zh-CN" altLang="en-US" sz="2400" dirty="0">
                <a:solidFill>
                  <a:srgbClr val="FF0000"/>
                </a:solidFill>
                <a:latin typeface="微软雅黑" pitchFamily="34" charset="-122"/>
                <a:ea typeface="微软雅黑" pitchFamily="34" charset="-122"/>
              </a:rPr>
              <a:t>实现英雄发射子弹</a:t>
            </a:r>
            <a:r>
              <a:rPr kumimoji="1" lang="zh-CN" altLang="en-US" sz="2400" dirty="0">
                <a:solidFill>
                  <a:schemeClr val="bg1">
                    <a:lumMod val="50000"/>
                  </a:schemeClr>
                </a:solidFill>
                <a:latin typeface="微软雅黑" pitchFamily="34" charset="-122"/>
                <a:ea typeface="微软雅黑" pitchFamily="34" charset="-122"/>
              </a:rPr>
              <a:t>的功能以及</a:t>
            </a:r>
            <a:r>
              <a:rPr kumimoji="1" lang="zh-CN" altLang="en-US" sz="2400" dirty="0">
                <a:solidFill>
                  <a:srgbClr val="FF0000"/>
                </a:solidFill>
                <a:latin typeface="微软雅黑" pitchFamily="34" charset="-122"/>
                <a:ea typeface="微软雅黑" pitchFamily="34" charset="-122"/>
              </a:rPr>
              <a:t>实现子弹击中敌机</a:t>
            </a:r>
            <a:r>
              <a:rPr kumimoji="1" lang="zh-CN" altLang="en-US" sz="2400" dirty="0">
                <a:solidFill>
                  <a:schemeClr val="bg1">
                    <a:lumMod val="50000"/>
                  </a:schemeClr>
                </a:solidFill>
                <a:latin typeface="微软雅黑" pitchFamily="34" charset="-122"/>
                <a:ea typeface="微软雅黑" pitchFamily="34" charset="-122"/>
              </a:rPr>
              <a:t>的功能。</a:t>
            </a:r>
          </a:p>
        </p:txBody>
      </p:sp>
      <p:pic>
        <p:nvPicPr>
          <p:cNvPr id="135170" name="Picture 2" descr="https://timgsa.baidu.com/timg?image&amp;quality=80&amp;size=b9999_10000&amp;sec=1589369882120&amp;di=2eecaa7229be58cdfc69e678d73d92ae&amp;imgtype=0&amp;src=http%3A%2F%2F5b0988e595225.cdn.sohucs.com%2Fimages%2F20180525%2Fe42aaa111201400d867baeafc06bb64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53" y="2185371"/>
            <a:ext cx="4333875"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2963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rPr>
              <a:t>11.7.3 </a:t>
            </a:r>
            <a:r>
              <a:rPr lang="zh-CN" altLang="en-US" sz="3200" dirty="0">
                <a:solidFill>
                  <a:srgbClr val="1353A2"/>
                </a:solidFill>
                <a:latin typeface="微软雅黑" pitchFamily="34" charset="-122"/>
                <a:ea typeface="微软雅黑" pitchFamily="34" charset="-122"/>
              </a:rPr>
              <a:t>英雄发射子弹</a:t>
            </a:r>
          </a:p>
        </p:txBody>
      </p:sp>
      <p:sp>
        <p:nvSpPr>
          <p:cNvPr id="2" name="矩形 1"/>
          <p:cNvSpPr/>
          <p:nvPr/>
        </p:nvSpPr>
        <p:spPr>
          <a:xfrm>
            <a:off x="572969" y="1135077"/>
            <a:ext cx="11054923" cy="96128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1</a:t>
            </a:r>
            <a:r>
              <a:rPr kumimoji="1" lang="zh-CN" altLang="en-US" sz="2000" dirty="0">
                <a:solidFill>
                  <a:srgbClr val="FF0000"/>
                </a:solidFill>
                <a:latin typeface="微软雅黑" pitchFamily="34" charset="-122"/>
                <a:ea typeface="微软雅黑" pitchFamily="34" charset="-122"/>
              </a:rPr>
              <a:t>．设计子弹类</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按照游戏说明设计一个继承</a:t>
            </a:r>
            <a:r>
              <a:rPr kumimoji="1" lang="en-US" altLang="zh-CN" sz="2000" dirty="0">
                <a:solidFill>
                  <a:schemeClr val="bg1">
                    <a:lumMod val="50000"/>
                  </a:schemeClr>
                </a:solidFill>
                <a:latin typeface="微软雅黑" pitchFamily="34" charset="-122"/>
                <a:ea typeface="微软雅黑" pitchFamily="34" charset="-122"/>
              </a:rPr>
              <a:t>GameSprite</a:t>
            </a:r>
            <a:r>
              <a:rPr kumimoji="1" lang="zh-CN" altLang="en-US" sz="2000" dirty="0">
                <a:solidFill>
                  <a:schemeClr val="bg1">
                    <a:lumMod val="50000"/>
                  </a:schemeClr>
                </a:solidFill>
                <a:latin typeface="微软雅黑" pitchFamily="34" charset="-122"/>
                <a:ea typeface="微软雅黑" pitchFamily="34" charset="-122"/>
              </a:rPr>
              <a:t>的子弹类</a:t>
            </a:r>
            <a:r>
              <a:rPr kumimoji="1" lang="en-US" altLang="zh-CN" sz="2000" dirty="0">
                <a:solidFill>
                  <a:schemeClr val="bg1">
                    <a:lumMod val="50000"/>
                  </a:schemeClr>
                </a:solidFill>
                <a:latin typeface="微软雅黑" pitchFamily="34" charset="-122"/>
                <a:ea typeface="微软雅黑" pitchFamily="34" charset="-122"/>
              </a:rPr>
              <a:t>Bullet</a:t>
            </a:r>
            <a:r>
              <a:rPr kumimoji="1" lang="zh-CN" altLang="en-US" sz="2000" dirty="0">
                <a:solidFill>
                  <a:schemeClr val="bg1">
                    <a:lumMod val="50000"/>
                  </a:schemeClr>
                </a:solidFill>
                <a:latin typeface="微软雅黑" pitchFamily="34" charset="-122"/>
                <a:ea typeface="微软雅黑" pitchFamily="34" charset="-122"/>
              </a:rPr>
              <a:t>，</a:t>
            </a:r>
            <a:r>
              <a:rPr kumimoji="1" lang="en-US" altLang="zh-CN" sz="2000" dirty="0">
                <a:solidFill>
                  <a:schemeClr val="bg1">
                    <a:lumMod val="50000"/>
                  </a:schemeClr>
                </a:solidFill>
                <a:latin typeface="微软雅黑" pitchFamily="34" charset="-122"/>
                <a:ea typeface="微软雅黑" pitchFamily="34" charset="-122"/>
              </a:rPr>
              <a:t>Bullet</a:t>
            </a:r>
            <a:r>
              <a:rPr kumimoji="1" lang="zh-CN" altLang="en-US" sz="2000" dirty="0">
                <a:solidFill>
                  <a:schemeClr val="bg1">
                    <a:lumMod val="50000"/>
                  </a:schemeClr>
                </a:solidFill>
                <a:latin typeface="微软雅黑" pitchFamily="34" charset="-122"/>
                <a:ea typeface="微软雅黑" pitchFamily="34" charset="-122"/>
              </a:rPr>
              <a:t>类的类图如图所示。</a:t>
            </a:r>
          </a:p>
        </p:txBody>
      </p:sp>
      <p:pic>
        <p:nvPicPr>
          <p:cNvPr id="149506" name="图片 52" descr="E:\Python学科\Python店销书\修改后稿子\飞机大战讲义3.0\images\025_派生子弹子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283" y="2191900"/>
            <a:ext cx="4622109" cy="258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5705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rPr>
              <a:t>11.7.3 </a:t>
            </a:r>
            <a:r>
              <a:rPr lang="zh-CN" altLang="en-US" sz="3200" dirty="0">
                <a:solidFill>
                  <a:srgbClr val="1353A2"/>
                </a:solidFill>
                <a:latin typeface="微软雅黑" pitchFamily="34" charset="-122"/>
                <a:ea typeface="微软雅黑" pitchFamily="34" charset="-122"/>
              </a:rPr>
              <a:t>英雄发射子弹</a:t>
            </a:r>
          </a:p>
        </p:txBody>
      </p:sp>
      <p:sp>
        <p:nvSpPr>
          <p:cNvPr id="2" name="矩形 1"/>
          <p:cNvSpPr/>
          <p:nvPr/>
        </p:nvSpPr>
        <p:spPr>
          <a:xfrm>
            <a:off x="572969" y="1135077"/>
            <a:ext cx="11054923" cy="2400657"/>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2</a:t>
            </a:r>
            <a:r>
              <a:rPr kumimoji="1" lang="zh-CN" altLang="en-US" sz="2000" dirty="0">
                <a:solidFill>
                  <a:srgbClr val="FF0000"/>
                </a:solidFill>
                <a:latin typeface="微软雅黑" pitchFamily="34" charset="-122"/>
                <a:ea typeface="微软雅黑" pitchFamily="34" charset="-122"/>
              </a:rPr>
              <a:t>．实现英雄发射子弹的功能</a:t>
            </a:r>
            <a:endParaRPr kumimoji="1" lang="en-US" altLang="zh-CN" sz="2000" dirty="0">
              <a:solidFill>
                <a:srgbClr val="FF0000"/>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000" dirty="0">
                <a:solidFill>
                  <a:schemeClr val="bg1">
                    <a:lumMod val="50000"/>
                  </a:schemeClr>
                </a:solidFill>
                <a:latin typeface="微软雅黑" pitchFamily="34" charset="-122"/>
                <a:ea typeface="微软雅黑" pitchFamily="34" charset="-122"/>
              </a:rPr>
              <a:t>在</a:t>
            </a:r>
            <a:r>
              <a:rPr kumimoji="1" lang="en-US" altLang="zh-CN" sz="2000" dirty="0">
                <a:solidFill>
                  <a:schemeClr val="bg1">
                    <a:lumMod val="50000"/>
                  </a:schemeClr>
                </a:solidFill>
                <a:latin typeface="微软雅黑" pitchFamily="34" charset="-122"/>
                <a:ea typeface="微软雅黑" pitchFamily="34" charset="-122"/>
              </a:rPr>
              <a:t>game_items</a:t>
            </a:r>
            <a:r>
              <a:rPr kumimoji="1" lang="zh-CN" altLang="en-US" sz="2000" dirty="0">
                <a:solidFill>
                  <a:schemeClr val="bg1">
                    <a:lumMod val="50000"/>
                  </a:schemeClr>
                </a:solidFill>
                <a:latin typeface="微软雅黑" pitchFamily="34" charset="-122"/>
                <a:ea typeface="微软雅黑" pitchFamily="34" charset="-122"/>
              </a:rPr>
              <a:t>模块的顶部定义记录英雄发射子弹的定时器事件的全局常量</a:t>
            </a:r>
            <a:endParaRPr kumimoji="1" lang="en-US" altLang="zh-CN" sz="20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000" dirty="0">
                <a:solidFill>
                  <a:schemeClr val="bg1">
                    <a:lumMod val="50000"/>
                  </a:schemeClr>
                </a:solidFill>
                <a:latin typeface="微软雅黑" pitchFamily="34" charset="-122"/>
                <a:ea typeface="微软雅黑" pitchFamily="34" charset="-122"/>
              </a:rPr>
              <a:t>在</a:t>
            </a:r>
            <a:r>
              <a:rPr kumimoji="1" lang="en-US" altLang="zh-CN" sz="2000" dirty="0">
                <a:solidFill>
                  <a:schemeClr val="bg1">
                    <a:lumMod val="50000"/>
                  </a:schemeClr>
                </a:solidFill>
                <a:latin typeface="微软雅黑" pitchFamily="34" charset="-122"/>
                <a:ea typeface="微软雅黑" pitchFamily="34" charset="-122"/>
              </a:rPr>
              <a:t>Hero</a:t>
            </a:r>
            <a:r>
              <a:rPr kumimoji="1" lang="zh-CN" altLang="en-US" sz="2000" dirty="0">
                <a:solidFill>
                  <a:schemeClr val="bg1">
                    <a:lumMod val="50000"/>
                  </a:schemeClr>
                </a:solidFill>
                <a:latin typeface="微软雅黑" pitchFamily="34" charset="-122"/>
                <a:ea typeface="微软雅黑" pitchFamily="34" charset="-122"/>
              </a:rPr>
              <a:t>类的构造方法的末尾设置英雄发射子弹的定时器事件</a:t>
            </a:r>
            <a:endParaRPr kumimoji="1" lang="en-US" altLang="zh-CN" sz="20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000" dirty="0">
                <a:solidFill>
                  <a:schemeClr val="bg1">
                    <a:lumMod val="50000"/>
                  </a:schemeClr>
                </a:solidFill>
                <a:latin typeface="微软雅黑" pitchFamily="34" charset="-122"/>
                <a:ea typeface="微软雅黑" pitchFamily="34" charset="-122"/>
              </a:rPr>
              <a:t>在</a:t>
            </a:r>
            <a:r>
              <a:rPr kumimoji="1" lang="en-US" altLang="zh-CN" sz="2000" dirty="0">
                <a:solidFill>
                  <a:schemeClr val="bg1">
                    <a:lumMod val="50000"/>
                  </a:schemeClr>
                </a:solidFill>
                <a:latin typeface="微软雅黑" pitchFamily="34" charset="-122"/>
                <a:ea typeface="微软雅黑" pitchFamily="34" charset="-122"/>
              </a:rPr>
              <a:t>Hero</a:t>
            </a:r>
            <a:r>
              <a:rPr kumimoji="1" lang="zh-CN" altLang="en-US" sz="2000" dirty="0">
                <a:solidFill>
                  <a:schemeClr val="bg1">
                    <a:lumMod val="50000"/>
                  </a:schemeClr>
                </a:solidFill>
                <a:latin typeface="微软雅黑" pitchFamily="34" charset="-122"/>
                <a:ea typeface="微软雅黑" pitchFamily="34" charset="-122"/>
              </a:rPr>
              <a:t>类中实现</a:t>
            </a:r>
            <a:r>
              <a:rPr kumimoji="1" lang="en-US" altLang="zh-CN" sz="2000" dirty="0">
                <a:solidFill>
                  <a:schemeClr val="bg1">
                    <a:lumMod val="50000"/>
                  </a:schemeClr>
                </a:solidFill>
                <a:latin typeface="微软雅黑" pitchFamily="34" charset="-122"/>
                <a:ea typeface="微软雅黑" pitchFamily="34" charset="-122"/>
              </a:rPr>
              <a:t>fire()</a:t>
            </a:r>
            <a:r>
              <a:rPr kumimoji="1" lang="zh-CN" altLang="en-US" sz="2000" dirty="0">
                <a:solidFill>
                  <a:schemeClr val="bg1">
                    <a:lumMod val="50000"/>
                  </a:schemeClr>
                </a:solidFill>
                <a:latin typeface="微软雅黑" pitchFamily="34" charset="-122"/>
                <a:ea typeface="微软雅黑" pitchFamily="34" charset="-122"/>
              </a:rPr>
              <a:t>方法</a:t>
            </a:r>
            <a:endParaRPr kumimoji="1" lang="en-US" altLang="zh-CN" sz="20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000" dirty="0">
                <a:solidFill>
                  <a:schemeClr val="bg1">
                    <a:lumMod val="50000"/>
                  </a:schemeClr>
                </a:solidFill>
                <a:latin typeface="微软雅黑" pitchFamily="34" charset="-122"/>
                <a:ea typeface="微软雅黑" pitchFamily="34" charset="-122"/>
              </a:rPr>
              <a:t>修改</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en-US" sz="2000" dirty="0">
                <a:solidFill>
                  <a:schemeClr val="bg1">
                    <a:lumMod val="50000"/>
                  </a:schemeClr>
                </a:solidFill>
                <a:latin typeface="微软雅黑" pitchFamily="34" charset="-122"/>
                <a:ea typeface="微软雅黑" pitchFamily="34" charset="-122"/>
              </a:rPr>
              <a:t>类的</a:t>
            </a:r>
            <a:r>
              <a:rPr kumimoji="1" lang="en-US" altLang="zh-CN" sz="2000" dirty="0">
                <a:solidFill>
                  <a:schemeClr val="bg1">
                    <a:lumMod val="50000"/>
                  </a:schemeClr>
                </a:solidFill>
                <a:latin typeface="微软雅黑" pitchFamily="34" charset="-122"/>
                <a:ea typeface="微软雅黑" pitchFamily="34" charset="-122"/>
              </a:rPr>
              <a:t>event_handler()</a:t>
            </a:r>
            <a:r>
              <a:rPr kumimoji="1" lang="zh-CN" altLang="en-US" sz="2000" dirty="0">
                <a:solidFill>
                  <a:schemeClr val="bg1">
                    <a:lumMod val="50000"/>
                  </a:schemeClr>
                </a:solidFill>
                <a:latin typeface="微软雅黑" pitchFamily="34" charset="-122"/>
                <a:ea typeface="微软雅黑" pitchFamily="34" charset="-122"/>
              </a:rPr>
              <a:t>方法，增加英雄发射子弹事件的监听</a:t>
            </a:r>
          </a:p>
        </p:txBody>
      </p:sp>
    </p:spTree>
    <p:extLst>
      <p:ext uri="{BB962C8B-B14F-4D97-AF65-F5344CB8AC3E}">
        <p14:creationId xmlns:p14="http://schemas.microsoft.com/office/powerpoint/2010/main" val="351907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175832"/>
            <a:ext cx="10954603" cy="5078313"/>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3.</a:t>
            </a:r>
            <a:r>
              <a:rPr kumimoji="1" lang="zh-CN" altLang="en-US" sz="2400" b="1" dirty="0">
                <a:solidFill>
                  <a:srgbClr val="1353A2"/>
                </a:solidFill>
                <a:latin typeface="微软雅黑" pitchFamily="34" charset="-122"/>
                <a:ea typeface="微软雅黑" pitchFamily="34" charset="-122"/>
              </a:rPr>
              <a:t>敌机</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飞机大战中的敌机具有以下</a:t>
            </a:r>
            <a:r>
              <a:rPr kumimoji="1" lang="zh-CN" altLang="en-US" sz="2400" dirty="0">
                <a:solidFill>
                  <a:srgbClr val="FF0000"/>
                </a:solidFill>
                <a:latin typeface="微软雅黑" pitchFamily="34" charset="-122"/>
                <a:ea typeface="微软雅黑" pitchFamily="34" charset="-122"/>
              </a:rPr>
              <a:t>行为</a:t>
            </a:r>
            <a:r>
              <a:rPr kumimoji="1" lang="zh-CN" altLang="en-US" sz="2400" dirty="0">
                <a:solidFill>
                  <a:schemeClr val="bg1">
                    <a:lumMod val="50000"/>
                  </a:schemeClr>
                </a:solidFill>
                <a:latin typeface="微软雅黑" pitchFamily="34" charset="-122"/>
                <a:ea typeface="微软雅黑" pitchFamily="34" charset="-122"/>
              </a:rPr>
              <a:t>：</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4</a:t>
            </a:r>
            <a:r>
              <a:rPr kumimoji="1" lang="zh-CN" altLang="en-US" sz="2400" dirty="0">
                <a:solidFill>
                  <a:schemeClr val="bg1">
                    <a:lumMod val="50000"/>
                  </a:schemeClr>
                </a:solidFill>
                <a:latin typeface="微软雅黑" pitchFamily="34" charset="-122"/>
                <a:ea typeface="微软雅黑" pitchFamily="34" charset="-122"/>
              </a:rPr>
              <a:t>）若敌机被子弹击中，则敌机的生命值需要减去子弹的伤害度，此时根据</a:t>
            </a:r>
            <a:r>
              <a:rPr kumimoji="1" lang="zh-CN" altLang="en-US" sz="2400" dirty="0">
                <a:solidFill>
                  <a:srgbClr val="FF0000"/>
                </a:solidFill>
                <a:latin typeface="微软雅黑" pitchFamily="34" charset="-122"/>
                <a:ea typeface="微软雅黑" pitchFamily="34" charset="-122"/>
              </a:rPr>
              <a:t>敌机</a:t>
            </a:r>
            <a:r>
              <a:rPr kumimoji="1" lang="zh-CN" altLang="en-US" sz="2400" dirty="0">
                <a:solidFill>
                  <a:schemeClr val="bg1">
                    <a:lumMod val="50000"/>
                  </a:schemeClr>
                </a:solidFill>
                <a:latin typeface="微软雅黑" pitchFamily="34" charset="-122"/>
                <a:ea typeface="微软雅黑" pitchFamily="34" charset="-122"/>
              </a:rPr>
              <a:t>的</a:t>
            </a:r>
            <a:r>
              <a:rPr kumimoji="1" lang="zh-CN" altLang="en-US" sz="2400" dirty="0">
                <a:solidFill>
                  <a:srgbClr val="FF0000"/>
                </a:solidFill>
                <a:latin typeface="微软雅黑" pitchFamily="34" charset="-122"/>
                <a:ea typeface="微软雅黑" pitchFamily="34" charset="-122"/>
              </a:rPr>
              <a:t>生命值</a:t>
            </a:r>
            <a:r>
              <a:rPr kumimoji="1" lang="zh-CN" altLang="en-US" sz="2400" dirty="0">
                <a:solidFill>
                  <a:schemeClr val="bg1">
                    <a:lumMod val="50000"/>
                  </a:schemeClr>
                </a:solidFill>
                <a:latin typeface="微软雅黑" pitchFamily="34" charset="-122"/>
                <a:ea typeface="微软雅黑" pitchFamily="34" charset="-122"/>
              </a:rPr>
              <a:t>可以分如下两种情况进行处理：</a:t>
            </a: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如果敌机的生命值</a:t>
            </a:r>
            <a:r>
              <a:rPr kumimoji="1" lang="zh-CN" altLang="en-US" sz="2400" dirty="0">
                <a:solidFill>
                  <a:srgbClr val="FF0000"/>
                </a:solidFill>
                <a:latin typeface="微软雅黑" pitchFamily="34" charset="-122"/>
                <a:ea typeface="微软雅黑" pitchFamily="34" charset="-122"/>
              </a:rPr>
              <a:t>大于 </a:t>
            </a:r>
            <a:r>
              <a:rPr kumimoji="1" lang="en-US" altLang="zh-CN" sz="2400" dirty="0">
                <a:solidFill>
                  <a:srgbClr val="FF0000"/>
                </a:solidFill>
                <a:latin typeface="微软雅黑" pitchFamily="34" charset="-122"/>
                <a:ea typeface="微软雅黑" pitchFamily="34" charset="-122"/>
              </a:rPr>
              <a:t>0</a:t>
            </a:r>
            <a:r>
              <a:rPr kumimoji="1" lang="zh-CN" altLang="en-US" sz="2400" dirty="0">
                <a:solidFill>
                  <a:schemeClr val="bg1">
                    <a:lumMod val="50000"/>
                  </a:schemeClr>
                </a:solidFill>
                <a:latin typeface="微软雅黑" pitchFamily="34" charset="-122"/>
                <a:ea typeface="微软雅黑" pitchFamily="34" charset="-122"/>
              </a:rPr>
              <a:t>，那么显示敌机被击中图片（若有被击中图片），让敌机继续向屏幕下方飞行。</a:t>
            </a: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如果敌机的生命值</a:t>
            </a:r>
            <a:r>
              <a:rPr kumimoji="1" lang="zh-CN" altLang="en-US" sz="2400" dirty="0">
                <a:solidFill>
                  <a:srgbClr val="FF0000"/>
                </a:solidFill>
                <a:latin typeface="微软雅黑" pitchFamily="34" charset="-122"/>
                <a:ea typeface="微软雅黑" pitchFamily="34" charset="-122"/>
              </a:rPr>
              <a:t>等于</a:t>
            </a:r>
            <a:r>
              <a:rPr kumimoji="1" lang="en-US" altLang="zh-CN" sz="2400" dirty="0">
                <a:solidFill>
                  <a:srgbClr val="FF0000"/>
                </a:solidFill>
                <a:latin typeface="微软雅黑" pitchFamily="34" charset="-122"/>
                <a:ea typeface="微软雅黑" pitchFamily="34" charset="-122"/>
              </a:rPr>
              <a:t>0</a:t>
            </a:r>
            <a:r>
              <a:rPr kumimoji="1" lang="zh-CN" altLang="en-US" sz="2400" dirty="0">
                <a:solidFill>
                  <a:schemeClr val="bg1">
                    <a:lumMod val="50000"/>
                  </a:schemeClr>
                </a:solidFill>
                <a:latin typeface="微软雅黑" pitchFamily="34" charset="-122"/>
                <a:ea typeface="微软雅黑" pitchFamily="34" charset="-122"/>
              </a:rPr>
              <a:t>，那么播放敌机被撞毁动画与被撞毁音效。在被撞毁动画播放过程中，该敌机不会在屏幕上移动；在被撞毁动画播放完成后，该敌机被设为初始状态，跳转到第（</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）步继续执</a:t>
            </a:r>
            <a:r>
              <a:rPr kumimoji="1" lang="zh-CN" altLang="en-US" sz="2400">
                <a:solidFill>
                  <a:schemeClr val="bg1">
                    <a:lumMod val="50000"/>
                  </a:schemeClr>
                </a:solidFill>
                <a:latin typeface="微软雅黑" pitchFamily="34" charset="-122"/>
                <a:ea typeface="微软雅黑" pitchFamily="34" charset="-122"/>
              </a:rPr>
              <a:t>行。</a:t>
            </a:r>
            <a:endParaRPr kumimoji="1" lang="zh-CN" altLang="en-US"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086609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rPr>
              <a:t>11.7.3 </a:t>
            </a:r>
            <a:r>
              <a:rPr lang="zh-CN" altLang="en-US" sz="3200" dirty="0">
                <a:solidFill>
                  <a:srgbClr val="1353A2"/>
                </a:solidFill>
                <a:latin typeface="微软雅黑" pitchFamily="34" charset="-122"/>
                <a:ea typeface="微软雅黑" pitchFamily="34" charset="-122"/>
              </a:rPr>
              <a:t>英雄发射子弹</a:t>
            </a:r>
          </a:p>
        </p:txBody>
      </p:sp>
      <p:sp>
        <p:nvSpPr>
          <p:cNvPr id="2" name="矩形 1"/>
          <p:cNvSpPr/>
          <p:nvPr/>
        </p:nvSpPr>
        <p:spPr>
          <a:xfrm>
            <a:off x="572969" y="1135077"/>
            <a:ext cx="11054923" cy="96128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3</a:t>
            </a:r>
            <a:r>
              <a:rPr kumimoji="1" lang="zh-CN" altLang="en-US" sz="2000" dirty="0">
                <a:solidFill>
                  <a:srgbClr val="FF0000"/>
                </a:solidFill>
                <a:latin typeface="微软雅黑" pitchFamily="34" charset="-122"/>
                <a:ea typeface="微软雅黑" pitchFamily="34" charset="-122"/>
              </a:rPr>
              <a:t>．实现子弹击中敌机的功能</a:t>
            </a:r>
            <a:endParaRPr kumimoji="1" lang="en-US" altLang="zh-CN" sz="2000" dirty="0">
              <a:solidFill>
                <a:srgbClr val="FF0000"/>
              </a:solidFill>
              <a:latin typeface="微软雅黑" pitchFamily="34" charset="-122"/>
              <a:ea typeface="微软雅黑" pitchFamily="34" charset="-122"/>
            </a:endParaRP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下面扩展</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en-US" sz="2000" dirty="0">
                <a:solidFill>
                  <a:schemeClr val="bg1">
                    <a:lumMod val="50000"/>
                  </a:schemeClr>
                </a:solidFill>
                <a:latin typeface="微软雅黑" pitchFamily="34" charset="-122"/>
                <a:ea typeface="微软雅黑" pitchFamily="34" charset="-122"/>
              </a:rPr>
              <a:t>类的</a:t>
            </a:r>
            <a:r>
              <a:rPr kumimoji="1" lang="en-US" altLang="zh-CN" sz="2000" dirty="0">
                <a:solidFill>
                  <a:schemeClr val="bg1">
                    <a:lumMod val="50000"/>
                  </a:schemeClr>
                </a:solidFill>
                <a:latin typeface="微软雅黑" pitchFamily="34" charset="-122"/>
                <a:ea typeface="微软雅黑" pitchFamily="34" charset="-122"/>
              </a:rPr>
              <a:t>check_collide()</a:t>
            </a:r>
            <a:r>
              <a:rPr kumimoji="1" lang="zh-CN" altLang="en-US" sz="2000" dirty="0">
                <a:solidFill>
                  <a:schemeClr val="bg1">
                    <a:lumMod val="50000"/>
                  </a:schemeClr>
                </a:solidFill>
                <a:latin typeface="微软雅黑" pitchFamily="34" charset="-122"/>
                <a:ea typeface="微软雅黑" pitchFamily="34" charset="-122"/>
              </a:rPr>
              <a:t>方法，实现子弹击中并摧毁敌机的功能。</a:t>
            </a:r>
            <a:endParaRPr kumimoji="1" lang="en-US" altLang="zh-CN" sz="2000" dirty="0">
              <a:solidFill>
                <a:schemeClr val="bg1">
                  <a:lumMod val="50000"/>
                </a:schemeClr>
              </a:solidFill>
              <a:latin typeface="微软雅黑" pitchFamily="34" charset="-122"/>
              <a:ea typeface="微软雅黑" pitchFamily="34" charset="-122"/>
            </a:endParaRPr>
          </a:p>
        </p:txBody>
      </p:sp>
      <p:sp>
        <p:nvSpPr>
          <p:cNvPr id="3" name="矩形 2"/>
          <p:cNvSpPr/>
          <p:nvPr/>
        </p:nvSpPr>
        <p:spPr>
          <a:xfrm>
            <a:off x="572968" y="2150740"/>
            <a:ext cx="11054923" cy="1477328"/>
          </a:xfrm>
          <a:prstGeom prst="rect">
            <a:avLst/>
          </a:prstGeom>
          <a:noFill/>
          <a:ln w="9525">
            <a:solidFill>
              <a:srgbClr val="1353A2"/>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chemeClr val="bg1">
                    <a:lumMod val="50000"/>
                  </a:schemeClr>
                </a:solidFill>
                <a:latin typeface="微软雅黑" pitchFamily="34" charset="-122"/>
                <a:ea typeface="微软雅黑" pitchFamily="34" charset="-122"/>
              </a:rPr>
              <a:t>sprite</a:t>
            </a:r>
            <a:r>
              <a:rPr kumimoji="1" lang="zh-CN" altLang="zh-CN" sz="2000" dirty="0">
                <a:solidFill>
                  <a:schemeClr val="bg1">
                    <a:lumMod val="50000"/>
                  </a:schemeClr>
                </a:solidFill>
                <a:latin typeface="微软雅黑" pitchFamily="34" charset="-122"/>
                <a:ea typeface="微软雅黑" pitchFamily="34" charset="-122"/>
              </a:rPr>
              <a:t>模块</a:t>
            </a:r>
            <a:r>
              <a:rPr kumimoji="1" lang="en-US" altLang="zh-CN" sz="2000" dirty="0">
                <a:solidFill>
                  <a:schemeClr val="bg1">
                    <a:lumMod val="50000"/>
                  </a:schemeClr>
                </a:solidFill>
                <a:latin typeface="微软雅黑" pitchFamily="34" charset="-122"/>
                <a:ea typeface="微软雅黑" pitchFamily="34" charset="-122"/>
              </a:rPr>
              <a:t>spritecollide()</a:t>
            </a:r>
            <a:r>
              <a:rPr kumimoji="1" lang="zh-CN" altLang="zh-CN" sz="2000" dirty="0">
                <a:solidFill>
                  <a:schemeClr val="bg1">
                    <a:lumMod val="50000"/>
                  </a:schemeClr>
                </a:solidFill>
                <a:latin typeface="微软雅黑" pitchFamily="34" charset="-122"/>
                <a:ea typeface="微软雅黑" pitchFamily="34" charset="-122"/>
              </a:rPr>
              <a:t>方法可以便捷地实现一对多关系的碰撞检测，即一架英雄飞机与多架敌机。但此时需要处理多对多关系的碰撞检测，即</a:t>
            </a:r>
            <a:r>
              <a:rPr kumimoji="1" lang="zh-CN" altLang="zh-CN" sz="2000" dirty="0">
                <a:solidFill>
                  <a:srgbClr val="FF0000"/>
                </a:solidFill>
                <a:latin typeface="微软雅黑" pitchFamily="34" charset="-122"/>
                <a:ea typeface="微软雅黑" pitchFamily="34" charset="-122"/>
              </a:rPr>
              <a:t>多发子弹对多架敌机</a:t>
            </a:r>
            <a:r>
              <a:rPr kumimoji="1" lang="zh-CN" altLang="zh-CN" sz="2000" dirty="0">
                <a:solidFill>
                  <a:schemeClr val="bg1">
                    <a:lumMod val="50000"/>
                  </a:schemeClr>
                </a:solidFill>
                <a:latin typeface="微软雅黑" pitchFamily="34" charset="-122"/>
                <a:ea typeface="微软雅黑" pitchFamily="34" charset="-122"/>
              </a:rPr>
              <a:t>。针对这种需求，</a:t>
            </a:r>
            <a:r>
              <a:rPr kumimoji="1" lang="en-US" altLang="zh-CN" sz="2000" dirty="0">
                <a:solidFill>
                  <a:schemeClr val="bg1">
                    <a:lumMod val="50000"/>
                  </a:schemeClr>
                </a:solidFill>
                <a:latin typeface="微软雅黑" pitchFamily="34" charset="-122"/>
                <a:ea typeface="微软雅黑" pitchFamily="34" charset="-122"/>
              </a:rPr>
              <a:t>sprite</a:t>
            </a:r>
            <a:r>
              <a:rPr kumimoji="1" lang="zh-CN" altLang="zh-CN" sz="2000" dirty="0">
                <a:solidFill>
                  <a:schemeClr val="bg1">
                    <a:lumMod val="50000"/>
                  </a:schemeClr>
                </a:solidFill>
                <a:latin typeface="微软雅黑" pitchFamily="34" charset="-122"/>
                <a:ea typeface="微软雅黑" pitchFamily="34" charset="-122"/>
              </a:rPr>
              <a:t>模块提供了另外一个方法</a:t>
            </a:r>
            <a:r>
              <a:rPr kumimoji="1" lang="en-US" altLang="zh-CN" sz="2000" dirty="0">
                <a:solidFill>
                  <a:srgbClr val="FF0000"/>
                </a:solidFill>
                <a:latin typeface="微软雅黑" pitchFamily="34" charset="-122"/>
                <a:ea typeface="微软雅黑" pitchFamily="34" charset="-122"/>
              </a:rPr>
              <a:t>groupcollide()</a:t>
            </a:r>
            <a:r>
              <a:rPr kumimoji="1" lang="zh-CN" altLang="zh-CN" sz="2000" dirty="0">
                <a:solidFill>
                  <a:schemeClr val="bg1">
                    <a:lumMod val="50000"/>
                  </a:schemeClr>
                </a:solidFill>
                <a:latin typeface="微软雅黑" pitchFamily="34" charset="-122"/>
                <a:ea typeface="微软雅黑" pitchFamily="34" charset="-122"/>
              </a:rPr>
              <a:t>。</a:t>
            </a:r>
          </a:p>
        </p:txBody>
      </p:sp>
      <p:sp>
        <p:nvSpPr>
          <p:cNvPr id="4" name="矩形 3"/>
          <p:cNvSpPr/>
          <p:nvPr/>
        </p:nvSpPr>
        <p:spPr>
          <a:xfrm>
            <a:off x="572967" y="3628068"/>
            <a:ext cx="11054923" cy="1477328"/>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使用</a:t>
            </a:r>
            <a:r>
              <a:rPr kumimoji="1" lang="en-US" altLang="zh-CN" sz="2000" dirty="0">
                <a:solidFill>
                  <a:schemeClr val="bg1">
                    <a:lumMod val="50000"/>
                  </a:schemeClr>
                </a:solidFill>
                <a:latin typeface="微软雅黑" pitchFamily="34" charset="-122"/>
                <a:ea typeface="微软雅黑" pitchFamily="34" charset="-122"/>
              </a:rPr>
              <a:t>groupcollide()</a:t>
            </a:r>
            <a:r>
              <a:rPr kumimoji="1" lang="zh-CN" altLang="zh-CN" sz="2000" dirty="0">
                <a:solidFill>
                  <a:schemeClr val="bg1">
                    <a:lumMod val="50000"/>
                  </a:schemeClr>
                </a:solidFill>
                <a:latin typeface="微软雅黑" pitchFamily="34" charset="-122"/>
                <a:ea typeface="微软雅黑" pitchFamily="34" charset="-122"/>
              </a:rPr>
              <a:t>方法能够方便地</a:t>
            </a:r>
            <a:r>
              <a:rPr kumimoji="1" lang="zh-CN" altLang="zh-CN" sz="2000" dirty="0">
                <a:solidFill>
                  <a:srgbClr val="FF0000"/>
                </a:solidFill>
                <a:latin typeface="微软雅黑" pitchFamily="34" charset="-122"/>
                <a:ea typeface="微软雅黑" pitchFamily="34" charset="-122"/>
              </a:rPr>
              <a:t>检测敌机精灵组和子弹精灵组中的精灵是否发生了碰撞</a:t>
            </a:r>
            <a:r>
              <a:rPr kumimoji="1" lang="zh-CN" altLang="zh-CN" sz="2000" dirty="0">
                <a:solidFill>
                  <a:schemeClr val="bg1">
                    <a:lumMod val="50000"/>
                  </a:schemeClr>
                </a:solidFill>
                <a:latin typeface="微软雅黑" pitchFamily="34" charset="-122"/>
                <a:ea typeface="微软雅黑" pitchFamily="34" charset="-122"/>
              </a:rPr>
              <a:t>。若检测到碰撞会返回一个字典，字典的</a:t>
            </a:r>
            <a:r>
              <a:rPr kumimoji="1" lang="en-US" altLang="zh-CN" sz="2000" dirty="0">
                <a:solidFill>
                  <a:schemeClr val="bg1">
                    <a:lumMod val="50000"/>
                  </a:schemeClr>
                </a:solidFill>
                <a:latin typeface="微软雅黑" pitchFamily="34" charset="-122"/>
                <a:ea typeface="微软雅黑" pitchFamily="34" charset="-122"/>
              </a:rPr>
              <a:t>key</a:t>
            </a:r>
            <a:r>
              <a:rPr kumimoji="1" lang="zh-CN" altLang="zh-CN" sz="2000" dirty="0">
                <a:solidFill>
                  <a:schemeClr val="bg1">
                    <a:lumMod val="50000"/>
                  </a:schemeClr>
                </a:solidFill>
                <a:latin typeface="微软雅黑" pitchFamily="34" charset="-122"/>
                <a:ea typeface="微软雅黑" pitchFamily="34" charset="-122"/>
              </a:rPr>
              <a:t>为一个精灵组中检测到被碰撞的精灵，</a:t>
            </a:r>
            <a:r>
              <a:rPr kumimoji="1" lang="en-US" altLang="zh-CN" sz="2000" dirty="0">
                <a:solidFill>
                  <a:schemeClr val="bg1">
                    <a:lumMod val="50000"/>
                  </a:schemeClr>
                </a:solidFill>
                <a:latin typeface="微软雅黑" pitchFamily="34" charset="-122"/>
                <a:ea typeface="微软雅黑" pitchFamily="34" charset="-122"/>
              </a:rPr>
              <a:t>value</a:t>
            </a:r>
            <a:r>
              <a:rPr kumimoji="1" lang="zh-CN" altLang="zh-CN" sz="2000" dirty="0">
                <a:solidFill>
                  <a:schemeClr val="bg1">
                    <a:lumMod val="50000"/>
                  </a:schemeClr>
                </a:solidFill>
                <a:latin typeface="微软雅黑" pitchFamily="34" charset="-122"/>
                <a:ea typeface="微软雅黑" pitchFamily="34" charset="-122"/>
              </a:rPr>
              <a:t>为另一个精灵组中与</a:t>
            </a:r>
            <a:r>
              <a:rPr kumimoji="1" lang="en-US" altLang="zh-CN" sz="2000" dirty="0">
                <a:solidFill>
                  <a:schemeClr val="bg1">
                    <a:lumMod val="50000"/>
                  </a:schemeClr>
                </a:solidFill>
                <a:latin typeface="微软雅黑" pitchFamily="34" charset="-122"/>
                <a:ea typeface="微软雅黑" pitchFamily="34" charset="-122"/>
              </a:rPr>
              <a:t>key</a:t>
            </a:r>
            <a:r>
              <a:rPr kumimoji="1" lang="zh-CN" altLang="zh-CN" sz="2000" dirty="0">
                <a:solidFill>
                  <a:schemeClr val="bg1">
                    <a:lumMod val="50000"/>
                  </a:schemeClr>
                </a:solidFill>
                <a:latin typeface="微软雅黑" pitchFamily="34" charset="-122"/>
                <a:ea typeface="微软雅黑" pitchFamily="34" charset="-122"/>
              </a:rPr>
              <a:t>发生碰撞的所有精灵的列表。</a:t>
            </a:r>
          </a:p>
        </p:txBody>
      </p:sp>
    </p:spTree>
    <p:extLst>
      <p:ext uri="{BB962C8B-B14F-4D97-AF65-F5344CB8AC3E}">
        <p14:creationId xmlns:p14="http://schemas.microsoft.com/office/powerpoint/2010/main" val="22580410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rPr>
              <a:t>11.7.3 </a:t>
            </a:r>
            <a:r>
              <a:rPr lang="zh-CN" altLang="en-US" sz="3200" dirty="0">
                <a:solidFill>
                  <a:srgbClr val="1353A2"/>
                </a:solidFill>
                <a:latin typeface="微软雅黑" pitchFamily="34" charset="-122"/>
                <a:ea typeface="微软雅黑" pitchFamily="34" charset="-122"/>
              </a:rPr>
              <a:t>英雄发射子弹</a:t>
            </a:r>
          </a:p>
        </p:txBody>
      </p:sp>
      <p:sp>
        <p:nvSpPr>
          <p:cNvPr id="2" name="矩形 1"/>
          <p:cNvSpPr/>
          <p:nvPr/>
        </p:nvSpPr>
        <p:spPr>
          <a:xfrm>
            <a:off x="572969" y="1135077"/>
            <a:ext cx="11054923" cy="96128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3</a:t>
            </a:r>
            <a:r>
              <a:rPr kumimoji="1" lang="zh-CN" altLang="en-US" sz="2000" dirty="0">
                <a:solidFill>
                  <a:srgbClr val="FF0000"/>
                </a:solidFill>
                <a:latin typeface="微软雅黑" pitchFamily="34" charset="-122"/>
                <a:ea typeface="微软雅黑" pitchFamily="34" charset="-122"/>
              </a:rPr>
              <a:t>．实现子弹击中敌机的功能</a:t>
            </a:r>
            <a:endParaRPr kumimoji="1" lang="en-US" altLang="zh-CN" sz="2000" dirty="0">
              <a:solidFill>
                <a:srgbClr val="FF0000"/>
              </a:solidFill>
              <a:latin typeface="微软雅黑" pitchFamily="34" charset="-122"/>
              <a:ea typeface="微软雅黑" pitchFamily="34" charset="-122"/>
            </a:endParaRP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子弹击中敌机的流程，如图所示。</a:t>
            </a:r>
            <a:endParaRPr kumimoji="1" lang="en-US" altLang="zh-CN" sz="2000" dirty="0">
              <a:solidFill>
                <a:schemeClr val="bg1">
                  <a:lumMod val="50000"/>
                </a:schemeClr>
              </a:solidFill>
              <a:latin typeface="微软雅黑" pitchFamily="34" charset="-122"/>
              <a:ea typeface="微软雅黑" pitchFamily="34" charset="-122"/>
            </a:endParaRPr>
          </a:p>
        </p:txBody>
      </p:sp>
      <p:pic>
        <p:nvPicPr>
          <p:cNvPr id="150530" name="图片 53" descr="E:\Python学科\Python店销书\修改后稿子\飞机大战讲义3.0\images\026_子弹击中敌机流程图.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8514" y="2150740"/>
            <a:ext cx="3663832" cy="40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39769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rPr>
              <a:t>11.7.3 </a:t>
            </a:r>
            <a:r>
              <a:rPr lang="zh-CN" altLang="en-US" sz="3200" dirty="0">
                <a:solidFill>
                  <a:srgbClr val="1353A2"/>
                </a:solidFill>
                <a:latin typeface="微软雅黑" pitchFamily="34" charset="-122"/>
                <a:ea typeface="微软雅黑" pitchFamily="34" charset="-122"/>
              </a:rPr>
              <a:t>英雄发射子弹</a:t>
            </a:r>
          </a:p>
        </p:txBody>
      </p:sp>
      <p:sp>
        <p:nvSpPr>
          <p:cNvPr id="2" name="矩形 1"/>
          <p:cNvSpPr/>
          <p:nvPr/>
        </p:nvSpPr>
        <p:spPr>
          <a:xfrm>
            <a:off x="572969" y="1135077"/>
            <a:ext cx="11054923" cy="96128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dirty="0">
                <a:solidFill>
                  <a:srgbClr val="FF0000"/>
                </a:solidFill>
                <a:latin typeface="微软雅黑" pitchFamily="34" charset="-122"/>
                <a:ea typeface="微软雅黑" pitchFamily="34" charset="-122"/>
              </a:rPr>
              <a:t>3</a:t>
            </a:r>
            <a:r>
              <a:rPr kumimoji="1" lang="zh-CN" altLang="en-US" sz="2000" dirty="0">
                <a:solidFill>
                  <a:srgbClr val="FF0000"/>
                </a:solidFill>
                <a:latin typeface="微软雅黑" pitchFamily="34" charset="-122"/>
                <a:ea typeface="微软雅黑" pitchFamily="34" charset="-122"/>
              </a:rPr>
              <a:t>．实现子弹击中敌机的功能</a:t>
            </a:r>
            <a:endParaRPr kumimoji="1" lang="en-US" altLang="zh-CN" sz="2000" dirty="0">
              <a:solidFill>
                <a:srgbClr val="FF0000"/>
              </a:solidFill>
              <a:latin typeface="微软雅黑" pitchFamily="34" charset="-122"/>
              <a:ea typeface="微软雅黑" pitchFamily="34" charset="-122"/>
            </a:endParaRP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子弹击中敌机的流程，如图所示。</a:t>
            </a:r>
            <a:endParaRPr kumimoji="1" lang="en-US" altLang="zh-CN" sz="2000" dirty="0">
              <a:solidFill>
                <a:schemeClr val="bg1">
                  <a:lumMod val="50000"/>
                </a:schemeClr>
              </a:solidFill>
              <a:latin typeface="微软雅黑" pitchFamily="34" charset="-122"/>
              <a:ea typeface="微软雅黑" pitchFamily="34" charset="-122"/>
            </a:endParaRPr>
          </a:p>
        </p:txBody>
      </p:sp>
      <p:pic>
        <p:nvPicPr>
          <p:cNvPr id="150530" name="图片 53" descr="E:\Python学科\Python店销书\修改后稿子\飞机大战讲义3.0\images\026_子弹击中敌机流程图.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404" y="2246274"/>
            <a:ext cx="3663832" cy="40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926842" y="2158533"/>
            <a:ext cx="6564573" cy="96128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在</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zh-CN" sz="2000" dirty="0">
                <a:solidFill>
                  <a:schemeClr val="bg1">
                    <a:lumMod val="50000"/>
                  </a:schemeClr>
                </a:solidFill>
                <a:latin typeface="微软雅黑" pitchFamily="34" charset="-122"/>
                <a:ea typeface="微软雅黑" pitchFamily="34" charset="-122"/>
              </a:rPr>
              <a:t>类的</a:t>
            </a:r>
            <a:r>
              <a:rPr kumimoji="1" lang="en-US" altLang="zh-CN" sz="2000" dirty="0">
                <a:solidFill>
                  <a:schemeClr val="bg1">
                    <a:lumMod val="50000"/>
                  </a:schemeClr>
                </a:solidFill>
                <a:latin typeface="微软雅黑" pitchFamily="34" charset="-122"/>
                <a:ea typeface="微软雅黑" pitchFamily="34" charset="-122"/>
              </a:rPr>
              <a:t>check_collide()</a:t>
            </a:r>
            <a:r>
              <a:rPr kumimoji="1" lang="zh-CN" altLang="zh-CN" sz="2000" dirty="0">
                <a:solidFill>
                  <a:schemeClr val="bg1">
                    <a:lumMod val="50000"/>
                  </a:schemeClr>
                </a:solidFill>
                <a:latin typeface="微软雅黑" pitchFamily="34" charset="-122"/>
                <a:ea typeface="微软雅黑" pitchFamily="34" charset="-122"/>
              </a:rPr>
              <a:t>方法的末尾增加处理子弹击中敌机的代码</a:t>
            </a:r>
            <a:r>
              <a:rPr kumimoji="1" lang="zh-CN" altLang="en-US" sz="2000" dirty="0">
                <a:solidFill>
                  <a:schemeClr val="bg1">
                    <a:lumMod val="50000"/>
                  </a:schemeClr>
                </a:solidFill>
                <a:latin typeface="微软雅黑" pitchFamily="34" charset="-122"/>
                <a:ea typeface="微软雅黑" pitchFamily="34" charset="-122"/>
              </a:rPr>
              <a:t>。</a:t>
            </a:r>
            <a:endParaRPr kumimoji="1" lang="en-US" altLang="zh-CN" sz="2000" dirty="0">
              <a:solidFill>
                <a:schemeClr val="bg1">
                  <a:lumMod val="50000"/>
                </a:schemeClr>
              </a:solidFill>
              <a:latin typeface="微软雅黑" pitchFamily="34" charset="-122"/>
              <a:ea typeface="微软雅黑" pitchFamily="34" charset="-122"/>
            </a:endParaRPr>
          </a:p>
        </p:txBody>
      </p:sp>
      <p:sp>
        <p:nvSpPr>
          <p:cNvPr id="4" name="矩形 3"/>
          <p:cNvSpPr/>
          <p:nvPr/>
        </p:nvSpPr>
        <p:spPr>
          <a:xfrm>
            <a:off x="5049672" y="3146606"/>
            <a:ext cx="6441743" cy="1338828"/>
          </a:xfrm>
          <a:prstGeom prst="rect">
            <a:avLst/>
          </a:prstGeom>
          <a:ln>
            <a:solidFill>
              <a:srgbClr val="1353A2"/>
            </a:solidFill>
          </a:ln>
        </p:spPr>
        <p:txBody>
          <a:bodyPr wrap="square">
            <a:spAutoFit/>
          </a:bodyPr>
          <a:lstStyle/>
          <a:p>
            <a:pPr defTabSz="720725">
              <a:lnSpc>
                <a:spcPct val="150000"/>
              </a:lnSpc>
            </a:pPr>
            <a:r>
              <a:rPr lang="zh-CN" altLang="zh-CN" dirty="0"/>
              <a:t>运行游戏，可以看到英雄飞机能发射子弹了</a:t>
            </a:r>
            <a:r>
              <a:rPr lang="zh-CN" altLang="en-US" dirty="0"/>
              <a:t>，但是，当英雄飞机闯到第三关牺牲之后，玩家按下空格键开启新游戏，新游戏中仍然是第三关配置的敌机，而不是第一关的小敌机。</a:t>
            </a:r>
            <a:endParaRPr lang="en-US" altLang="zh-CN" dirty="0"/>
          </a:p>
        </p:txBody>
      </p:sp>
      <p:sp>
        <p:nvSpPr>
          <p:cNvPr id="5" name="矩形 4"/>
          <p:cNvSpPr/>
          <p:nvPr/>
        </p:nvSpPr>
        <p:spPr>
          <a:xfrm>
            <a:off x="5049671" y="4518500"/>
            <a:ext cx="6441743" cy="1477328"/>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修改</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zh-CN" sz="2000" dirty="0">
                <a:solidFill>
                  <a:schemeClr val="bg1">
                    <a:lumMod val="50000"/>
                  </a:schemeClr>
                </a:solidFill>
                <a:latin typeface="微软雅黑" pitchFamily="34" charset="-122"/>
                <a:ea typeface="微软雅黑" pitchFamily="34" charset="-122"/>
              </a:rPr>
              <a:t>类的</a:t>
            </a:r>
            <a:r>
              <a:rPr kumimoji="1" lang="en-US" altLang="zh-CN" sz="2000" dirty="0">
                <a:solidFill>
                  <a:schemeClr val="bg1">
                    <a:lumMod val="50000"/>
                  </a:schemeClr>
                </a:solidFill>
                <a:latin typeface="微软雅黑" pitchFamily="34" charset="-122"/>
                <a:ea typeface="微软雅黑" pitchFamily="34" charset="-122"/>
              </a:rPr>
              <a:t>reset_game()</a:t>
            </a:r>
            <a:r>
              <a:rPr kumimoji="1" lang="zh-CN" altLang="zh-CN" sz="2000" dirty="0">
                <a:solidFill>
                  <a:schemeClr val="bg1">
                    <a:lumMod val="50000"/>
                  </a:schemeClr>
                </a:solidFill>
                <a:latin typeface="微软雅黑" pitchFamily="34" charset="-122"/>
                <a:ea typeface="微软雅黑" pitchFamily="34" charset="-122"/>
              </a:rPr>
              <a:t>方法，在</a:t>
            </a:r>
            <a:r>
              <a:rPr kumimoji="1" lang="en-US" altLang="zh-CN" sz="2000" dirty="0">
                <a:solidFill>
                  <a:schemeClr val="bg1">
                    <a:lumMod val="50000"/>
                  </a:schemeClr>
                </a:solidFill>
                <a:latin typeface="微软雅黑" pitchFamily="34" charset="-122"/>
                <a:ea typeface="微软雅黑" pitchFamily="34" charset="-122"/>
              </a:rPr>
              <a:t>reset_game()</a:t>
            </a:r>
            <a:r>
              <a:rPr kumimoji="1" lang="zh-CN" altLang="zh-CN" sz="2000" dirty="0">
                <a:solidFill>
                  <a:schemeClr val="bg1">
                    <a:lumMod val="50000"/>
                  </a:schemeClr>
                </a:solidFill>
                <a:latin typeface="微软雅黑" pitchFamily="34" charset="-122"/>
                <a:ea typeface="微软雅黑" pitchFamily="34" charset="-122"/>
              </a:rPr>
              <a:t>方法末尾先清空所有的敌机和英雄飞机残留的子弹，之后重新创建敌机对象</a:t>
            </a:r>
            <a:r>
              <a:rPr kumimoji="1" lang="zh-CN" altLang="en-US" sz="2000" dirty="0">
                <a:solidFill>
                  <a:schemeClr val="bg1">
                    <a:lumMod val="50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333859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50530"/>
                                        </p:tgtEl>
                                        <p:attrNameLst>
                                          <p:attrName>style.visibility</p:attrName>
                                        </p:attrNameLst>
                                      </p:cBhvr>
                                      <p:to>
                                        <p:strVal val="visible"/>
                                      </p:to>
                                    </p:set>
                                    <p:animEffect transition="in" filter="barn(inVertical)">
                                      <p:cBhvr>
                                        <p:cTn id="7" dur="500"/>
                                        <p:tgtEl>
                                          <p:spTgt spid="1505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11.7.4 </a:t>
            </a:r>
            <a:r>
              <a:rPr lang="zh-CN" altLang="en-US" sz="3200" dirty="0">
                <a:solidFill>
                  <a:srgbClr val="1353A2"/>
                </a:solidFill>
                <a:latin typeface="微软雅黑" pitchFamily="34" charset="-122"/>
                <a:ea typeface="微软雅黑" pitchFamily="34" charset="-122"/>
                <a:cs typeface="+mn-cs"/>
              </a:rPr>
              <a:t>英雄拾取道具</a:t>
            </a:r>
          </a:p>
        </p:txBody>
      </p:sp>
      <p:sp>
        <p:nvSpPr>
          <p:cNvPr id="2" name="矩形 1"/>
          <p:cNvSpPr/>
          <p:nvPr/>
        </p:nvSpPr>
        <p:spPr>
          <a:xfrm>
            <a:off x="627797" y="2663625"/>
            <a:ext cx="5882082" cy="2308324"/>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游戏开始后，道具每隔</a:t>
            </a:r>
            <a:r>
              <a:rPr kumimoji="1" lang="en-US" altLang="zh-CN" sz="2400" dirty="0">
                <a:solidFill>
                  <a:schemeClr val="bg1">
                    <a:lumMod val="50000"/>
                  </a:schemeClr>
                </a:solidFill>
                <a:latin typeface="微软雅黑" pitchFamily="34" charset="-122"/>
                <a:ea typeface="微软雅黑" pitchFamily="34" charset="-122"/>
              </a:rPr>
              <a:t>30</a:t>
            </a:r>
            <a:r>
              <a:rPr kumimoji="1" lang="zh-CN" altLang="en-US" sz="2400" dirty="0">
                <a:solidFill>
                  <a:schemeClr val="bg1">
                    <a:lumMod val="50000"/>
                  </a:schemeClr>
                </a:solidFill>
                <a:latin typeface="微软雅黑" pitchFamily="34" charset="-122"/>
                <a:ea typeface="微软雅黑" pitchFamily="34" charset="-122"/>
              </a:rPr>
              <a:t>秒会从游戏窗口上方的随机位置飞出，包括炸弹补给和子弹增强道具。下面实现</a:t>
            </a:r>
            <a:r>
              <a:rPr kumimoji="1" lang="zh-CN" altLang="en-US" sz="2400" dirty="0">
                <a:solidFill>
                  <a:srgbClr val="FF0000"/>
                </a:solidFill>
                <a:latin typeface="微软雅黑" pitchFamily="34" charset="-122"/>
                <a:ea typeface="微软雅黑" pitchFamily="34" charset="-122"/>
              </a:rPr>
              <a:t>英雄拾取道具</a:t>
            </a:r>
            <a:r>
              <a:rPr kumimoji="1" lang="zh-CN" altLang="en-US" sz="2400" dirty="0">
                <a:solidFill>
                  <a:schemeClr val="bg1">
                    <a:lumMod val="50000"/>
                  </a:schemeClr>
                </a:solidFill>
                <a:latin typeface="微软雅黑" pitchFamily="34" charset="-122"/>
                <a:ea typeface="微软雅黑" pitchFamily="34" charset="-122"/>
              </a:rPr>
              <a:t>的功能。</a:t>
            </a:r>
            <a:endParaRPr kumimoji="1" lang="en-US" altLang="zh-CN" sz="2400" dirty="0">
              <a:solidFill>
                <a:schemeClr val="bg1">
                  <a:lumMod val="50000"/>
                </a:schemeClr>
              </a:solidFill>
              <a:latin typeface="微软雅黑" pitchFamily="34" charset="-122"/>
              <a:ea typeface="微软雅黑" pitchFamily="34" charset="-122"/>
            </a:endParaRPr>
          </a:p>
        </p:txBody>
      </p:sp>
      <p:pic>
        <p:nvPicPr>
          <p:cNvPr id="151554" name="Picture 2" descr="https://timgsa.baidu.com/timg?image&amp;quality=80&amp;size=b9999_10000&amp;sec=1589370341948&amp;di=1efe72abc6e0f12230cb8d69426bbe01&amp;imgtype=0&amp;src=http%3A%2F%2Fimg1.doubanio.com%2Fview%2Fphoto%2Fl%2Fpublic%2Fp25115527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250" y="2336649"/>
            <a:ext cx="5267325"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923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11.7.4 </a:t>
            </a:r>
            <a:r>
              <a:rPr lang="zh-CN" altLang="en-US" sz="3200" dirty="0">
                <a:solidFill>
                  <a:srgbClr val="1353A2"/>
                </a:solidFill>
                <a:latin typeface="微软雅黑" pitchFamily="34" charset="-122"/>
                <a:ea typeface="微软雅黑" pitchFamily="34" charset="-122"/>
                <a:cs typeface="+mn-cs"/>
              </a:rPr>
              <a:t>英雄拾取道具</a:t>
            </a:r>
          </a:p>
        </p:txBody>
      </p:sp>
      <p:sp>
        <p:nvSpPr>
          <p:cNvPr id="2" name="矩形 1"/>
          <p:cNvSpPr/>
          <p:nvPr/>
        </p:nvSpPr>
        <p:spPr>
          <a:xfrm>
            <a:off x="627796" y="1151036"/>
            <a:ext cx="10918209" cy="120032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a:solidFill>
                  <a:srgbClr val="FF0000"/>
                </a:solidFill>
                <a:latin typeface="微软雅黑" pitchFamily="34" charset="-122"/>
                <a:ea typeface="微软雅黑" pitchFamily="34" charset="-122"/>
              </a:rPr>
              <a:t>1.</a:t>
            </a:r>
            <a:r>
              <a:rPr kumimoji="1" lang="zh-CN" altLang="en-US" sz="2400">
                <a:solidFill>
                  <a:srgbClr val="FF0000"/>
                </a:solidFill>
                <a:latin typeface="微软雅黑" pitchFamily="34" charset="-122"/>
                <a:ea typeface="微软雅黑" pitchFamily="34" charset="-122"/>
              </a:rPr>
              <a:t>设</a:t>
            </a:r>
            <a:r>
              <a:rPr kumimoji="1" lang="zh-CN" altLang="en-US" sz="2400" dirty="0">
                <a:solidFill>
                  <a:srgbClr val="FF0000"/>
                </a:solidFill>
                <a:latin typeface="微软雅黑" pitchFamily="34" charset="-122"/>
                <a:ea typeface="微软雅黑" pitchFamily="34" charset="-122"/>
              </a:rPr>
              <a:t>计道具类</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在设计道具类之前，我们需要明确程序中道具位置的处理方式，如图所示。</a:t>
            </a:r>
          </a:p>
        </p:txBody>
      </p:sp>
      <p:pic>
        <p:nvPicPr>
          <p:cNvPr id="155650" name="图片 54" descr="E:\Python学科\Python店销书\修改后稿子\飞机大战讲义3.0\images\027_游戏道具位置处理.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16" y="2329115"/>
            <a:ext cx="2862122" cy="40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330890" y="2441152"/>
            <a:ext cx="7310650" cy="3782895"/>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为了避免在程序中反复创建相同的道具精灵，可以按照以下思路进行处理。</a:t>
            </a:r>
          </a:p>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a:t>
            </a:r>
            <a:r>
              <a:rPr kumimoji="1" lang="en-US" altLang="zh-CN" dirty="0">
                <a:solidFill>
                  <a:schemeClr val="bg1">
                    <a:lumMod val="50000"/>
                  </a:schemeClr>
                </a:solidFill>
                <a:latin typeface="微软雅黑" pitchFamily="34" charset="-122"/>
                <a:ea typeface="微软雅黑" pitchFamily="34" charset="-122"/>
              </a:rPr>
              <a:t>1</a:t>
            </a:r>
            <a:r>
              <a:rPr kumimoji="1" lang="zh-CN" altLang="en-US" dirty="0">
                <a:solidFill>
                  <a:schemeClr val="bg1">
                    <a:lumMod val="50000"/>
                  </a:schemeClr>
                </a:solidFill>
                <a:latin typeface="微软雅黑" pitchFamily="34" charset="-122"/>
                <a:ea typeface="微软雅黑" pitchFamily="34" charset="-122"/>
              </a:rPr>
              <a:t>）在游戏初始化时创建两个道具精灵，并将道具精灵的初始位置设为游戏窗口的下方。</a:t>
            </a:r>
          </a:p>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a:t>
            </a:r>
            <a:r>
              <a:rPr kumimoji="1" lang="en-US" altLang="zh-CN" dirty="0">
                <a:solidFill>
                  <a:schemeClr val="bg1">
                    <a:lumMod val="50000"/>
                  </a:schemeClr>
                </a:solidFill>
                <a:latin typeface="微软雅黑" pitchFamily="34" charset="-122"/>
                <a:ea typeface="微软雅黑" pitchFamily="34" charset="-122"/>
              </a:rPr>
              <a:t>2</a:t>
            </a:r>
            <a:r>
              <a:rPr kumimoji="1" lang="zh-CN" altLang="en-US" dirty="0">
                <a:solidFill>
                  <a:schemeClr val="bg1">
                    <a:lumMod val="50000"/>
                  </a:schemeClr>
                </a:solidFill>
                <a:latin typeface="微软雅黑" pitchFamily="34" charset="-122"/>
                <a:ea typeface="微软雅黑" pitchFamily="34" charset="-122"/>
              </a:rPr>
              <a:t>）游戏开始后，每隔</a:t>
            </a:r>
            <a:r>
              <a:rPr kumimoji="1" lang="en-US" altLang="zh-CN" dirty="0">
                <a:solidFill>
                  <a:schemeClr val="bg1">
                    <a:lumMod val="50000"/>
                  </a:schemeClr>
                </a:solidFill>
                <a:latin typeface="微软雅黑" pitchFamily="34" charset="-122"/>
                <a:ea typeface="微软雅黑" pitchFamily="34" charset="-122"/>
              </a:rPr>
              <a:t>30</a:t>
            </a:r>
            <a:r>
              <a:rPr kumimoji="1" lang="zh-CN" altLang="en-US" dirty="0">
                <a:solidFill>
                  <a:schemeClr val="bg1">
                    <a:lumMod val="50000"/>
                  </a:schemeClr>
                </a:solidFill>
                <a:latin typeface="微软雅黑" pitchFamily="34" charset="-122"/>
                <a:ea typeface="微软雅黑" pitchFamily="34" charset="-122"/>
              </a:rPr>
              <a:t>秒调用道具精灵的投放炸弹的方法，将道具精灵设置到游戏窗口上方的随机位置，准备开始垂直向下运动。</a:t>
            </a:r>
          </a:p>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a:t>
            </a:r>
            <a:r>
              <a:rPr kumimoji="1" lang="en-US" altLang="zh-CN" dirty="0">
                <a:solidFill>
                  <a:schemeClr val="bg1">
                    <a:lumMod val="50000"/>
                  </a:schemeClr>
                </a:solidFill>
                <a:latin typeface="微软雅黑" pitchFamily="34" charset="-122"/>
                <a:ea typeface="微软雅黑" pitchFamily="34" charset="-122"/>
              </a:rPr>
              <a:t>3</a:t>
            </a:r>
            <a:r>
              <a:rPr kumimoji="1" lang="zh-CN" altLang="en-US" dirty="0">
                <a:solidFill>
                  <a:schemeClr val="bg1">
                    <a:lumMod val="50000"/>
                  </a:schemeClr>
                </a:solidFill>
                <a:latin typeface="微软雅黑" pitchFamily="34" charset="-122"/>
                <a:ea typeface="微软雅黑" pitchFamily="34" charset="-122"/>
              </a:rPr>
              <a:t>）若道具精灵向下方运动时遇到了英雄飞机，则设置相关属性，并且将道具精灵的位置设为游戏窗口的下方。</a:t>
            </a:r>
          </a:p>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a:t>
            </a:r>
            <a:r>
              <a:rPr kumimoji="1" lang="en-US" altLang="zh-CN" dirty="0">
                <a:solidFill>
                  <a:schemeClr val="bg1">
                    <a:lumMod val="50000"/>
                  </a:schemeClr>
                </a:solidFill>
                <a:latin typeface="微软雅黑" pitchFamily="34" charset="-122"/>
                <a:ea typeface="微软雅黑" pitchFamily="34" charset="-122"/>
              </a:rPr>
              <a:t>4</a:t>
            </a:r>
            <a:r>
              <a:rPr kumimoji="1" lang="zh-CN" altLang="en-US" dirty="0">
                <a:solidFill>
                  <a:schemeClr val="bg1">
                    <a:lumMod val="50000"/>
                  </a:schemeClr>
                </a:solidFill>
                <a:latin typeface="微软雅黑" pitchFamily="34" charset="-122"/>
                <a:ea typeface="微软雅黑" pitchFamily="34" charset="-122"/>
              </a:rPr>
              <a:t>）道具精灵处于游戏窗口下方时不再更新位置。</a:t>
            </a:r>
          </a:p>
        </p:txBody>
      </p:sp>
    </p:spTree>
    <p:extLst>
      <p:ext uri="{BB962C8B-B14F-4D97-AF65-F5344CB8AC3E}">
        <p14:creationId xmlns:p14="http://schemas.microsoft.com/office/powerpoint/2010/main" val="185899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5650"/>
                                        </p:tgtEl>
                                        <p:attrNameLst>
                                          <p:attrName>style.visibility</p:attrName>
                                        </p:attrNameLst>
                                      </p:cBhvr>
                                      <p:to>
                                        <p:strVal val="visible"/>
                                      </p:to>
                                    </p:set>
                                    <p:animEffect transition="in" filter="barn(inVertical)">
                                      <p:cBhvr>
                                        <p:cTn id="7" dur="500"/>
                                        <p:tgtEl>
                                          <p:spTgt spid="1556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11.7.4 </a:t>
            </a:r>
            <a:r>
              <a:rPr lang="zh-CN" altLang="en-US" sz="3200" dirty="0">
                <a:solidFill>
                  <a:srgbClr val="1353A2"/>
                </a:solidFill>
                <a:latin typeface="微软雅黑" pitchFamily="34" charset="-122"/>
                <a:ea typeface="微软雅黑" pitchFamily="34" charset="-122"/>
                <a:cs typeface="+mn-cs"/>
              </a:rPr>
              <a:t>英雄拾取道具</a:t>
            </a:r>
          </a:p>
        </p:txBody>
      </p:sp>
      <p:sp>
        <p:nvSpPr>
          <p:cNvPr id="2" name="矩形 1"/>
          <p:cNvSpPr/>
          <p:nvPr/>
        </p:nvSpPr>
        <p:spPr>
          <a:xfrm>
            <a:off x="627796" y="1151036"/>
            <a:ext cx="10918209" cy="120032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a:solidFill>
                  <a:srgbClr val="FF0000"/>
                </a:solidFill>
                <a:latin typeface="微软雅黑" pitchFamily="34" charset="-122"/>
                <a:ea typeface="微软雅黑" pitchFamily="34" charset="-122"/>
              </a:rPr>
              <a:t>1.</a:t>
            </a:r>
            <a:r>
              <a:rPr kumimoji="1" lang="zh-CN" altLang="en-US" sz="2400">
                <a:solidFill>
                  <a:srgbClr val="FF0000"/>
                </a:solidFill>
                <a:latin typeface="微软雅黑" pitchFamily="34" charset="-122"/>
                <a:ea typeface="微软雅黑" pitchFamily="34" charset="-122"/>
              </a:rPr>
              <a:t>设</a:t>
            </a:r>
            <a:r>
              <a:rPr kumimoji="1" lang="zh-CN" altLang="en-US" sz="2400" dirty="0">
                <a:solidFill>
                  <a:srgbClr val="FF0000"/>
                </a:solidFill>
                <a:latin typeface="微软雅黑" pitchFamily="34" charset="-122"/>
                <a:ea typeface="微软雅黑" pitchFamily="34" charset="-122"/>
              </a:rPr>
              <a:t>计道具类</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根据以上思路，设计了一个道具类</a:t>
            </a:r>
            <a:r>
              <a:rPr kumimoji="1" lang="en-US" altLang="zh-CN" sz="2400" dirty="0">
                <a:solidFill>
                  <a:schemeClr val="bg1">
                    <a:lumMod val="50000"/>
                  </a:schemeClr>
                </a:solidFill>
                <a:latin typeface="微软雅黑" pitchFamily="34" charset="-122"/>
                <a:ea typeface="微软雅黑" pitchFamily="34" charset="-122"/>
              </a:rPr>
              <a:t>Supply</a:t>
            </a:r>
            <a:r>
              <a:rPr kumimoji="1" lang="zh-CN" altLang="en-US" sz="2400" dirty="0">
                <a:solidFill>
                  <a:schemeClr val="bg1">
                    <a:lumMod val="50000"/>
                  </a:schemeClr>
                </a:solidFill>
                <a:latin typeface="微软雅黑" pitchFamily="34" charset="-122"/>
                <a:ea typeface="微软雅黑" pitchFamily="34" charset="-122"/>
              </a:rPr>
              <a:t>类，</a:t>
            </a:r>
            <a:r>
              <a:rPr kumimoji="1" lang="en-US" altLang="zh-CN" sz="2400" dirty="0">
                <a:solidFill>
                  <a:schemeClr val="bg1">
                    <a:lumMod val="50000"/>
                  </a:schemeClr>
                </a:solidFill>
                <a:latin typeface="微软雅黑" pitchFamily="34" charset="-122"/>
                <a:ea typeface="微软雅黑" pitchFamily="34" charset="-122"/>
              </a:rPr>
              <a:t>Supply</a:t>
            </a:r>
            <a:r>
              <a:rPr kumimoji="1" lang="zh-CN" altLang="en-US" sz="2400" dirty="0">
                <a:solidFill>
                  <a:schemeClr val="bg1">
                    <a:lumMod val="50000"/>
                  </a:schemeClr>
                </a:solidFill>
                <a:latin typeface="微软雅黑" pitchFamily="34" charset="-122"/>
                <a:ea typeface="微软雅黑" pitchFamily="34" charset="-122"/>
              </a:rPr>
              <a:t>类的类图如图所示。</a:t>
            </a:r>
          </a:p>
        </p:txBody>
      </p:sp>
      <p:pic>
        <p:nvPicPr>
          <p:cNvPr id="156674" name="图片 55" descr="E:\Python学科\Python店销书\修改后稿子\飞机大战讲义3.0\images\028_派生道具子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491" y="2351365"/>
            <a:ext cx="5008776"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9961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11.7.4 </a:t>
            </a:r>
            <a:r>
              <a:rPr lang="zh-CN" altLang="en-US" sz="3200" dirty="0">
                <a:solidFill>
                  <a:srgbClr val="1353A2"/>
                </a:solidFill>
                <a:latin typeface="微软雅黑" pitchFamily="34" charset="-122"/>
                <a:ea typeface="微软雅黑" pitchFamily="34" charset="-122"/>
                <a:cs typeface="+mn-cs"/>
              </a:rPr>
              <a:t>英雄拾取道具</a:t>
            </a:r>
          </a:p>
        </p:txBody>
      </p:sp>
      <p:sp>
        <p:nvSpPr>
          <p:cNvPr id="2" name="矩形 1"/>
          <p:cNvSpPr/>
          <p:nvPr/>
        </p:nvSpPr>
        <p:spPr>
          <a:xfrm>
            <a:off x="627796" y="1151036"/>
            <a:ext cx="10918209" cy="4524315"/>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a:solidFill>
                  <a:srgbClr val="FF0000"/>
                </a:solidFill>
                <a:latin typeface="微软雅黑" pitchFamily="34" charset="-122"/>
                <a:ea typeface="微软雅黑" pitchFamily="34" charset="-122"/>
              </a:rPr>
              <a:t>2.</a:t>
            </a:r>
            <a:r>
              <a:rPr kumimoji="1" lang="zh-CN" altLang="en-US" sz="2400">
                <a:solidFill>
                  <a:srgbClr val="FF0000"/>
                </a:solidFill>
                <a:latin typeface="微软雅黑" pitchFamily="34" charset="-122"/>
                <a:ea typeface="微软雅黑" pitchFamily="34" charset="-122"/>
              </a:rPr>
              <a:t>定</a:t>
            </a:r>
            <a:r>
              <a:rPr kumimoji="1" lang="zh-CN" altLang="en-US" sz="2400" dirty="0">
                <a:solidFill>
                  <a:srgbClr val="FF0000"/>
                </a:solidFill>
                <a:latin typeface="微软雅黑" pitchFamily="34" charset="-122"/>
                <a:ea typeface="微软雅黑" pitchFamily="34" charset="-122"/>
              </a:rPr>
              <a:t>时投放道具</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下面利用定时器事件实现定时投放道具的功能。</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game_items</a:t>
            </a:r>
            <a:r>
              <a:rPr kumimoji="1" lang="zh-CN" altLang="en-US" sz="2400" dirty="0">
                <a:solidFill>
                  <a:schemeClr val="bg1">
                    <a:lumMod val="50000"/>
                  </a:schemeClr>
                </a:solidFill>
                <a:latin typeface="微软雅黑" pitchFamily="34" charset="-122"/>
                <a:ea typeface="微软雅黑" pitchFamily="34" charset="-122"/>
              </a:rPr>
              <a:t>模块的顶部定义记录投放道具的定时器事件的全局常量。</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实现</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create_supplies()</a:t>
            </a:r>
            <a:r>
              <a:rPr kumimoji="1" lang="zh-CN" altLang="en-US" sz="2400" dirty="0">
                <a:solidFill>
                  <a:schemeClr val="bg1">
                    <a:lumMod val="50000"/>
                  </a:schemeClr>
                </a:solidFill>
                <a:latin typeface="微软雅黑" pitchFamily="34" charset="-122"/>
                <a:ea typeface="微软雅黑" pitchFamily="34" charset="-122"/>
              </a:rPr>
              <a:t>方法，在</a:t>
            </a:r>
            <a:r>
              <a:rPr kumimoji="1" lang="en-US" altLang="zh-CN" sz="2400" dirty="0">
                <a:solidFill>
                  <a:schemeClr val="bg1">
                    <a:lumMod val="50000"/>
                  </a:schemeClr>
                </a:solidFill>
                <a:latin typeface="微软雅黑" pitchFamily="34" charset="-122"/>
                <a:ea typeface="微软雅黑" pitchFamily="34" charset="-122"/>
              </a:rPr>
              <a:t>create_supplies()</a:t>
            </a:r>
            <a:r>
              <a:rPr kumimoji="1" lang="zh-CN" altLang="en-US" sz="2400" dirty="0">
                <a:solidFill>
                  <a:schemeClr val="bg1">
                    <a:lumMod val="50000"/>
                  </a:schemeClr>
                </a:solidFill>
                <a:latin typeface="微软雅黑" pitchFamily="34" charset="-122"/>
                <a:ea typeface="微软雅黑" pitchFamily="34" charset="-122"/>
              </a:rPr>
              <a:t>方法中创建两个道具精灵，并设置定时器事件。</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修改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event_handler()</a:t>
            </a:r>
            <a:r>
              <a:rPr kumimoji="1" lang="zh-CN" altLang="en-US" sz="2400" dirty="0">
                <a:solidFill>
                  <a:schemeClr val="bg1">
                    <a:lumMod val="50000"/>
                  </a:schemeClr>
                </a:solidFill>
                <a:latin typeface="微软雅黑" pitchFamily="34" charset="-122"/>
                <a:ea typeface="微软雅黑" pitchFamily="34" charset="-122"/>
              </a:rPr>
              <a:t>方法，增加投放道具事件的监听，一旦监听到投放道具事件，将从道具精灵组中随机取出一个道具，让道具调用</a:t>
            </a:r>
            <a:r>
              <a:rPr kumimoji="1" lang="en-US" altLang="zh-CN" sz="2400" dirty="0">
                <a:solidFill>
                  <a:schemeClr val="bg1">
                    <a:lumMod val="50000"/>
                  </a:schemeClr>
                </a:solidFill>
                <a:latin typeface="微软雅黑" pitchFamily="34" charset="-122"/>
                <a:ea typeface="微软雅黑" pitchFamily="34" charset="-122"/>
              </a:rPr>
              <a:t>throw_supply()</a:t>
            </a:r>
            <a:r>
              <a:rPr kumimoji="1" lang="zh-CN" altLang="en-US" sz="2400" dirty="0">
                <a:solidFill>
                  <a:schemeClr val="bg1">
                    <a:lumMod val="50000"/>
                  </a:schemeClr>
                </a:solidFill>
                <a:latin typeface="微软雅黑" pitchFamily="34" charset="-122"/>
                <a:ea typeface="微软雅黑" pitchFamily="34" charset="-122"/>
              </a:rPr>
              <a:t>方法开始投放。</a:t>
            </a:r>
          </a:p>
        </p:txBody>
      </p:sp>
    </p:spTree>
    <p:extLst>
      <p:ext uri="{BB962C8B-B14F-4D97-AF65-F5344CB8AC3E}">
        <p14:creationId xmlns:p14="http://schemas.microsoft.com/office/powerpoint/2010/main" val="15649383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11.7.4 </a:t>
            </a:r>
            <a:r>
              <a:rPr lang="zh-CN" altLang="en-US" sz="3200" dirty="0">
                <a:solidFill>
                  <a:srgbClr val="1353A2"/>
                </a:solidFill>
                <a:latin typeface="微软雅黑" pitchFamily="34" charset="-122"/>
                <a:ea typeface="微软雅黑" pitchFamily="34" charset="-122"/>
                <a:cs typeface="+mn-cs"/>
              </a:rPr>
              <a:t>英雄拾取道具</a:t>
            </a:r>
          </a:p>
        </p:txBody>
      </p:sp>
      <p:sp>
        <p:nvSpPr>
          <p:cNvPr id="2" name="矩形 1"/>
          <p:cNvSpPr/>
          <p:nvPr/>
        </p:nvSpPr>
        <p:spPr>
          <a:xfrm>
            <a:off x="627796" y="1151036"/>
            <a:ext cx="10918209" cy="3416320"/>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a:solidFill>
                  <a:srgbClr val="FF0000"/>
                </a:solidFill>
                <a:latin typeface="微软雅黑" pitchFamily="34" charset="-122"/>
                <a:ea typeface="微软雅黑" pitchFamily="34" charset="-122"/>
              </a:rPr>
              <a:t>3.</a:t>
            </a:r>
            <a:r>
              <a:rPr kumimoji="1" lang="zh-CN" altLang="en-US" sz="2400">
                <a:solidFill>
                  <a:srgbClr val="FF0000"/>
                </a:solidFill>
                <a:latin typeface="微软雅黑" pitchFamily="34" charset="-122"/>
                <a:ea typeface="微软雅黑" pitchFamily="34" charset="-122"/>
              </a:rPr>
              <a:t>英</a:t>
            </a:r>
            <a:r>
              <a:rPr kumimoji="1" lang="zh-CN" altLang="en-US" sz="2400" dirty="0">
                <a:solidFill>
                  <a:srgbClr val="FF0000"/>
                </a:solidFill>
                <a:latin typeface="微软雅黑" pitchFamily="34" charset="-122"/>
                <a:ea typeface="微软雅黑" pitchFamily="34" charset="-122"/>
              </a:rPr>
              <a:t>雄拾取道具</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下面对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check_collide()</a:t>
            </a:r>
            <a:r>
              <a:rPr kumimoji="1" lang="zh-CN" altLang="en-US" sz="2400" dirty="0">
                <a:solidFill>
                  <a:schemeClr val="bg1">
                    <a:lumMod val="50000"/>
                  </a:schemeClr>
                </a:solidFill>
                <a:latin typeface="微软雅黑" pitchFamily="34" charset="-122"/>
                <a:ea typeface="微软雅黑" pitchFamily="34" charset="-122"/>
              </a:rPr>
              <a:t>方法进行扩展，实现英雄拾取道具的功能。</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game_items</a:t>
            </a:r>
            <a:r>
              <a:rPr kumimoji="1" lang="zh-CN" altLang="en-US" sz="2400" dirty="0">
                <a:solidFill>
                  <a:schemeClr val="bg1">
                    <a:lumMod val="50000"/>
                  </a:schemeClr>
                </a:solidFill>
                <a:latin typeface="微软雅黑" pitchFamily="34" charset="-122"/>
                <a:ea typeface="微软雅黑" pitchFamily="34" charset="-122"/>
              </a:rPr>
              <a:t>模块的顶部定义记录关闭子弹增强的定时器事件的全局常量。</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check_collide()</a:t>
            </a:r>
            <a:r>
              <a:rPr kumimoji="1" lang="zh-CN" altLang="en-US" sz="2400" dirty="0">
                <a:solidFill>
                  <a:schemeClr val="bg1">
                    <a:lumMod val="50000"/>
                  </a:schemeClr>
                </a:solidFill>
                <a:latin typeface="微软雅黑" pitchFamily="34" charset="-122"/>
                <a:ea typeface="微软雅黑" pitchFamily="34" charset="-122"/>
              </a:rPr>
              <a:t>方法末尾增加处理英雄拾取道具的代码。</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修改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event_handler()</a:t>
            </a:r>
            <a:r>
              <a:rPr kumimoji="1" lang="zh-CN" altLang="en-US" sz="2400" dirty="0">
                <a:solidFill>
                  <a:schemeClr val="bg1">
                    <a:lumMod val="50000"/>
                  </a:schemeClr>
                </a:solidFill>
                <a:latin typeface="微软雅黑" pitchFamily="34" charset="-122"/>
                <a:ea typeface="微软雅黑" pitchFamily="34" charset="-122"/>
              </a:rPr>
              <a:t>方法，增加关闭子弹增强事件的监听，一旦监听到子弹增强事件，恢复子弹类型并且关闭定时器事件。</a:t>
            </a:r>
          </a:p>
        </p:txBody>
      </p:sp>
    </p:spTree>
    <p:extLst>
      <p:ext uri="{BB962C8B-B14F-4D97-AF65-F5344CB8AC3E}">
        <p14:creationId xmlns:p14="http://schemas.microsoft.com/office/powerpoint/2010/main" val="35629733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11.7.4 </a:t>
            </a:r>
            <a:r>
              <a:rPr lang="zh-CN" altLang="en-US" sz="3200" dirty="0">
                <a:solidFill>
                  <a:srgbClr val="1353A2"/>
                </a:solidFill>
                <a:latin typeface="微软雅黑" pitchFamily="34" charset="-122"/>
                <a:ea typeface="微软雅黑" pitchFamily="34" charset="-122"/>
                <a:cs typeface="+mn-cs"/>
              </a:rPr>
              <a:t>英雄拾取道具</a:t>
            </a:r>
          </a:p>
        </p:txBody>
      </p:sp>
      <p:sp>
        <p:nvSpPr>
          <p:cNvPr id="2" name="矩形 1"/>
          <p:cNvSpPr/>
          <p:nvPr/>
        </p:nvSpPr>
        <p:spPr>
          <a:xfrm>
            <a:off x="627796" y="1151036"/>
            <a:ext cx="10918209" cy="120032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a:solidFill>
                  <a:srgbClr val="FF0000"/>
                </a:solidFill>
                <a:latin typeface="微软雅黑" pitchFamily="34" charset="-122"/>
                <a:ea typeface="微软雅黑" pitchFamily="34" charset="-122"/>
              </a:rPr>
              <a:t>3.</a:t>
            </a:r>
            <a:r>
              <a:rPr kumimoji="1" lang="zh-CN" altLang="en-US" sz="2400">
                <a:solidFill>
                  <a:srgbClr val="FF0000"/>
                </a:solidFill>
                <a:latin typeface="微软雅黑" pitchFamily="34" charset="-122"/>
                <a:ea typeface="微软雅黑" pitchFamily="34" charset="-122"/>
              </a:rPr>
              <a:t>英</a:t>
            </a:r>
            <a:r>
              <a:rPr kumimoji="1" lang="zh-CN" altLang="en-US" sz="2400" dirty="0">
                <a:solidFill>
                  <a:srgbClr val="FF0000"/>
                </a:solidFill>
                <a:latin typeface="微软雅黑" pitchFamily="34" charset="-122"/>
                <a:ea typeface="微软雅黑" pitchFamily="34" charset="-122"/>
              </a:rPr>
              <a:t>雄拾取道具</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下面对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check_collide()</a:t>
            </a:r>
            <a:r>
              <a:rPr kumimoji="1" lang="zh-CN" altLang="en-US" sz="2400" dirty="0">
                <a:solidFill>
                  <a:schemeClr val="bg1">
                    <a:lumMod val="50000"/>
                  </a:schemeClr>
                </a:solidFill>
                <a:latin typeface="微软雅黑" pitchFamily="34" charset="-122"/>
                <a:ea typeface="微软雅黑" pitchFamily="34" charset="-122"/>
              </a:rPr>
              <a:t>方法进行扩展，实现英雄拾取道具的功能。</a:t>
            </a:r>
            <a:endParaRPr kumimoji="1" lang="en-US" altLang="zh-CN" sz="2400" dirty="0">
              <a:solidFill>
                <a:schemeClr val="bg1">
                  <a:lumMod val="50000"/>
                </a:schemeClr>
              </a:solidFill>
              <a:latin typeface="微软雅黑" pitchFamily="34" charset="-122"/>
              <a:ea typeface="微软雅黑" pitchFamily="34" charset="-122"/>
            </a:endParaRPr>
          </a:p>
        </p:txBody>
      </p:sp>
      <p:sp>
        <p:nvSpPr>
          <p:cNvPr id="3" name="矩形 2"/>
          <p:cNvSpPr/>
          <p:nvPr/>
        </p:nvSpPr>
        <p:spPr>
          <a:xfrm>
            <a:off x="627795" y="2351365"/>
            <a:ext cx="10918209" cy="961289"/>
          </a:xfrm>
          <a:prstGeom prst="rect">
            <a:avLst/>
          </a:prstGeom>
          <a:noFill/>
          <a:ln w="9525">
            <a:solidFill>
              <a:srgbClr val="1353A2"/>
            </a:solid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kumimoji="1" lang="zh-CN" altLang="zh-CN" sz="2000" dirty="0">
                <a:solidFill>
                  <a:schemeClr val="bg1">
                    <a:lumMod val="50000"/>
                  </a:schemeClr>
                </a:solidFill>
                <a:latin typeface="微软雅黑" pitchFamily="34" charset="-122"/>
                <a:ea typeface="微软雅黑" pitchFamily="34" charset="-122"/>
              </a:rPr>
              <a:t>运行游戏，可以看到英雄飞机成功地拾取了道具，游戏更新了拾取后的结果：拾取炸弹补给后，游戏窗口的炸弹数量加</a:t>
            </a:r>
            <a:r>
              <a:rPr kumimoji="1" lang="en-US" altLang="zh-CN" sz="2000" dirty="0">
                <a:solidFill>
                  <a:schemeClr val="bg1">
                    <a:lumMod val="50000"/>
                  </a:schemeClr>
                </a:solidFill>
                <a:latin typeface="微软雅黑" pitchFamily="34" charset="-122"/>
                <a:ea typeface="微软雅黑" pitchFamily="34" charset="-122"/>
              </a:rPr>
              <a:t>1</a:t>
            </a:r>
            <a:r>
              <a:rPr kumimoji="1" lang="zh-CN" altLang="zh-CN" sz="2000" dirty="0">
                <a:solidFill>
                  <a:schemeClr val="bg1">
                    <a:lumMod val="50000"/>
                  </a:schemeClr>
                </a:solidFill>
                <a:latin typeface="微软雅黑" pitchFamily="34" charset="-122"/>
                <a:ea typeface="微软雅黑" pitchFamily="34" charset="-122"/>
              </a:rPr>
              <a:t>；拾取子弹增强后，英雄飞机发射的子弹变成双排。</a:t>
            </a:r>
          </a:p>
        </p:txBody>
      </p:sp>
    </p:spTree>
    <p:extLst>
      <p:ext uri="{BB962C8B-B14F-4D97-AF65-F5344CB8AC3E}">
        <p14:creationId xmlns:p14="http://schemas.microsoft.com/office/powerpoint/2010/main" val="25223111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11.9    </a:t>
            </a:r>
            <a:r>
              <a:rPr lang="zh-CN" altLang="en-US" sz="2800" dirty="0">
                <a:solidFill>
                  <a:srgbClr val="595959"/>
                </a:solidFill>
                <a:latin typeface="Impact" pitchFamily="34" charset="0"/>
                <a:ea typeface="微软雅黑" pitchFamily="34" charset="-122"/>
              </a:rPr>
              <a:t>项目打包</a:t>
            </a:r>
          </a:p>
        </p:txBody>
      </p:sp>
      <p:sp>
        <p:nvSpPr>
          <p:cNvPr id="8" name="对角圆角矩形 7"/>
          <p:cNvSpPr/>
          <p:nvPr/>
        </p:nvSpPr>
        <p:spPr>
          <a:xfrm>
            <a:off x="4595695" y="2386145"/>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11.7    </a:t>
            </a:r>
            <a:r>
              <a:rPr lang="zh-CN" altLang="en-US" sz="2800" dirty="0">
                <a:solidFill>
                  <a:schemeClr val="tx1">
                    <a:lumMod val="65000"/>
                    <a:lumOff val="35000"/>
                  </a:schemeClr>
                </a:solidFill>
                <a:latin typeface="Impact" pitchFamily="34" charset="0"/>
                <a:ea typeface="微软雅黑" pitchFamily="34" charset="-122"/>
              </a:rPr>
              <a:t>碰撞检测</a:t>
            </a:r>
          </a:p>
        </p:txBody>
      </p:sp>
      <p:sp>
        <p:nvSpPr>
          <p:cNvPr id="10"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bg1"/>
                </a:solidFill>
                <a:latin typeface="Impact" pitchFamily="34" charset="0"/>
                <a:ea typeface="微软雅黑" pitchFamily="34" charset="-122"/>
              </a:rPr>
              <a:t>11.8   </a:t>
            </a:r>
            <a:r>
              <a:rPr lang="zh-CN" altLang="en-US" sz="2800" dirty="0">
                <a:solidFill>
                  <a:schemeClr val="bg1"/>
                </a:solidFill>
                <a:latin typeface="Impact" pitchFamily="34" charset="0"/>
                <a:ea typeface="微软雅黑" pitchFamily="34" charset="-122"/>
              </a:rPr>
              <a:t>音乐和音效</a:t>
            </a:r>
          </a:p>
        </p:txBody>
      </p:sp>
    </p:spTree>
    <p:extLst>
      <p:ext uri="{BB962C8B-B14F-4D97-AF65-F5344CB8AC3E}">
        <p14:creationId xmlns:p14="http://schemas.microsoft.com/office/powerpoint/2010/main" val="2447084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175832"/>
            <a:ext cx="10954603"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3.</a:t>
            </a:r>
            <a:r>
              <a:rPr kumimoji="1" lang="zh-CN" altLang="en-US" sz="2400" b="1" dirty="0">
                <a:solidFill>
                  <a:srgbClr val="1353A2"/>
                </a:solidFill>
                <a:latin typeface="微软雅黑" pitchFamily="34" charset="-122"/>
                <a:ea typeface="微软雅黑" pitchFamily="34" charset="-122"/>
              </a:rPr>
              <a:t>敌机</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飞机大战中的敌机具有以下</a:t>
            </a:r>
            <a:r>
              <a:rPr kumimoji="1" lang="zh-CN" altLang="en-US" sz="2400" dirty="0">
                <a:solidFill>
                  <a:srgbClr val="FF0000"/>
                </a:solidFill>
                <a:latin typeface="微软雅黑" pitchFamily="34" charset="-122"/>
                <a:ea typeface="微软雅黑" pitchFamily="34" charset="-122"/>
              </a:rPr>
              <a:t>行为</a:t>
            </a:r>
            <a:r>
              <a:rPr kumimoji="1" lang="zh-CN" altLang="en-US" sz="2400" dirty="0">
                <a:solidFill>
                  <a:schemeClr val="bg1">
                    <a:lumMod val="50000"/>
                  </a:schemeClr>
                </a:solidFill>
                <a:latin typeface="微软雅黑" pitchFamily="34" charset="-122"/>
                <a:ea typeface="微软雅黑" pitchFamily="34" charset="-122"/>
              </a:rPr>
              <a:t>：</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5</a:t>
            </a:r>
            <a:r>
              <a:rPr kumimoji="1" lang="zh-CN" altLang="en-US" sz="2400" dirty="0">
                <a:solidFill>
                  <a:schemeClr val="bg1">
                    <a:lumMod val="50000"/>
                  </a:schemeClr>
                </a:solidFill>
                <a:latin typeface="微软雅黑" pitchFamily="34" charset="-122"/>
                <a:ea typeface="微软雅黑" pitchFamily="34" charset="-122"/>
              </a:rPr>
              <a:t>）若敌机飞出了游戏窗口且飞行途中</a:t>
            </a:r>
            <a:r>
              <a:rPr kumimoji="1" lang="zh-CN" altLang="en-US" sz="2400" dirty="0">
                <a:solidFill>
                  <a:srgbClr val="FF0000"/>
                </a:solidFill>
                <a:latin typeface="微软雅黑" pitchFamily="34" charset="-122"/>
                <a:ea typeface="微软雅黑" pitchFamily="34" charset="-122"/>
              </a:rPr>
              <a:t>没有被击毁</a:t>
            </a:r>
            <a:r>
              <a:rPr kumimoji="1" lang="zh-CN" altLang="en-US" sz="2400" dirty="0">
                <a:solidFill>
                  <a:schemeClr val="bg1">
                    <a:lumMod val="50000"/>
                  </a:schemeClr>
                </a:solidFill>
                <a:latin typeface="微软雅黑" pitchFamily="34" charset="-122"/>
                <a:ea typeface="微软雅黑" pitchFamily="34" charset="-122"/>
              </a:rPr>
              <a:t>，该敌机被设为</a:t>
            </a:r>
            <a:r>
              <a:rPr kumimoji="1" lang="zh-CN" altLang="en-US" sz="2400" dirty="0">
                <a:solidFill>
                  <a:srgbClr val="FF0000"/>
                </a:solidFill>
                <a:latin typeface="微软雅黑" pitchFamily="34" charset="-122"/>
                <a:ea typeface="微软雅黑" pitchFamily="34" charset="-122"/>
              </a:rPr>
              <a:t>初始状态</a:t>
            </a:r>
            <a:r>
              <a:rPr kumimoji="1" lang="zh-CN" altLang="en-US"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值得一提的是，正在播放被撞毁动画的敌机是已经被摧毁的敌机，它既不能被子弹击中，也不能撞击英雄飞机。</a:t>
            </a:r>
          </a:p>
        </p:txBody>
      </p:sp>
    </p:spTree>
    <p:extLst>
      <p:ext uri="{BB962C8B-B14F-4D97-AF65-F5344CB8AC3E}">
        <p14:creationId xmlns:p14="http://schemas.microsoft.com/office/powerpoint/2010/main" val="31151093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11.8 </a:t>
            </a:r>
            <a:r>
              <a:rPr lang="zh-CN" altLang="en-US" sz="3200" dirty="0">
                <a:solidFill>
                  <a:srgbClr val="1353A2"/>
                </a:solidFill>
                <a:latin typeface="微软雅黑" pitchFamily="34" charset="-122"/>
                <a:ea typeface="微软雅黑" pitchFamily="34" charset="-122"/>
                <a:cs typeface="+mn-cs"/>
              </a:rPr>
              <a:t>音乐和音效</a:t>
            </a:r>
          </a:p>
        </p:txBody>
      </p:sp>
      <p:sp>
        <p:nvSpPr>
          <p:cNvPr id="2" name="矩形 1"/>
          <p:cNvSpPr/>
          <p:nvPr/>
        </p:nvSpPr>
        <p:spPr>
          <a:xfrm>
            <a:off x="586853" y="1112405"/>
            <a:ext cx="10986447" cy="1135054"/>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游戏又被称为第九种艺术，是各项艺术的集合体。在一个独立且完整的游戏世界中，</a:t>
            </a:r>
            <a:r>
              <a:rPr kumimoji="1" lang="zh-CN" altLang="en-US" sz="2400" dirty="0">
                <a:solidFill>
                  <a:srgbClr val="FF0000"/>
                </a:solidFill>
                <a:latin typeface="微软雅黑" pitchFamily="34" charset="-122"/>
                <a:ea typeface="微软雅黑" pitchFamily="34" charset="-122"/>
              </a:rPr>
              <a:t>音乐</a:t>
            </a:r>
            <a:r>
              <a:rPr kumimoji="1" lang="zh-CN" altLang="en-US" sz="2400" dirty="0">
                <a:solidFill>
                  <a:schemeClr val="bg1">
                    <a:lumMod val="50000"/>
                  </a:schemeClr>
                </a:solidFill>
                <a:latin typeface="微软雅黑" pitchFamily="34" charset="-122"/>
                <a:ea typeface="微软雅黑" pitchFamily="34" charset="-122"/>
              </a:rPr>
              <a:t>是不可或缺的因素。</a:t>
            </a:r>
            <a:endParaRPr kumimoji="1" lang="en-US" altLang="zh-CN" sz="2400" dirty="0">
              <a:solidFill>
                <a:schemeClr val="bg1">
                  <a:lumMod val="50000"/>
                </a:schemeClr>
              </a:solidFill>
              <a:latin typeface="微软雅黑" pitchFamily="34" charset="-122"/>
              <a:ea typeface="微软雅黑" pitchFamily="34" charset="-122"/>
            </a:endParaRPr>
          </a:p>
        </p:txBody>
      </p:sp>
      <p:pic>
        <p:nvPicPr>
          <p:cNvPr id="157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496" y="2589805"/>
            <a:ext cx="4477157" cy="25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7136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11.8.1 </a:t>
            </a:r>
            <a:r>
              <a:rPr lang="zh-CN" altLang="en-US" sz="3200" dirty="0">
                <a:solidFill>
                  <a:srgbClr val="1353A2"/>
                </a:solidFill>
                <a:latin typeface="微软雅黑" pitchFamily="34" charset="-122"/>
                <a:ea typeface="微软雅黑" pitchFamily="34" charset="-122"/>
                <a:cs typeface="+mn-cs"/>
              </a:rPr>
              <a:t>音乐播放器类的设计</a:t>
            </a:r>
          </a:p>
        </p:txBody>
      </p:sp>
      <p:sp>
        <p:nvSpPr>
          <p:cNvPr id="2" name="矩形 1"/>
          <p:cNvSpPr/>
          <p:nvPr/>
        </p:nvSpPr>
        <p:spPr>
          <a:xfrm>
            <a:off x="586854" y="1782291"/>
            <a:ext cx="5336274" cy="3970318"/>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游戏只有一首循环播放的背景</a:t>
            </a:r>
            <a:r>
              <a:rPr kumimoji="1" lang="zh-CN" altLang="en-US" sz="2400" dirty="0">
                <a:solidFill>
                  <a:srgbClr val="FF0000"/>
                </a:solidFill>
                <a:latin typeface="微软雅黑" pitchFamily="34" charset="-122"/>
                <a:ea typeface="微软雅黑" pitchFamily="34" charset="-122"/>
              </a:rPr>
              <a:t>音乐</a:t>
            </a:r>
            <a:r>
              <a:rPr kumimoji="1" lang="zh-CN" altLang="en-US" sz="2400" dirty="0">
                <a:solidFill>
                  <a:schemeClr val="bg1">
                    <a:lumMod val="50000"/>
                  </a:schemeClr>
                </a:solidFill>
                <a:latin typeface="微软雅黑" pitchFamily="34" charset="-122"/>
                <a:ea typeface="微软雅黑" pitchFamily="34" charset="-122"/>
              </a:rPr>
              <a:t>，但可以有多首游戏</a:t>
            </a:r>
            <a:r>
              <a:rPr kumimoji="1" lang="zh-CN" altLang="en-US" sz="2400" dirty="0">
                <a:solidFill>
                  <a:srgbClr val="FF0000"/>
                </a:solidFill>
                <a:latin typeface="微软雅黑" pitchFamily="34" charset="-122"/>
                <a:ea typeface="微软雅黑" pitchFamily="34" charset="-122"/>
              </a:rPr>
              <a:t>音效</a:t>
            </a:r>
            <a:r>
              <a:rPr kumimoji="1" lang="zh-CN" altLang="en-US" sz="2400" dirty="0">
                <a:solidFill>
                  <a:schemeClr val="bg1">
                    <a:lumMod val="50000"/>
                  </a:schemeClr>
                </a:solidFill>
                <a:latin typeface="微软雅黑" pitchFamily="34" charset="-122"/>
                <a:ea typeface="微软雅黑" pitchFamily="34" charset="-122"/>
              </a:rPr>
              <a:t>。每个音效都是一个单独的对象，它会在游戏需要时播放。</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飞机大战游戏需要使用的背景音乐和音效文件保存在 </a:t>
            </a:r>
            <a:r>
              <a:rPr kumimoji="1" lang="en-US" altLang="zh-CN" sz="2400" dirty="0">
                <a:solidFill>
                  <a:schemeClr val="bg1">
                    <a:lumMod val="50000"/>
                  </a:schemeClr>
                </a:solidFill>
                <a:latin typeface="微软雅黑" pitchFamily="34" charset="-122"/>
                <a:ea typeface="微软雅黑" pitchFamily="34" charset="-122"/>
              </a:rPr>
              <a:t>res/sound </a:t>
            </a:r>
            <a:r>
              <a:rPr kumimoji="1" lang="zh-CN" altLang="en-US" sz="2400" dirty="0">
                <a:solidFill>
                  <a:schemeClr val="bg1">
                    <a:lumMod val="50000"/>
                  </a:schemeClr>
                </a:solidFill>
                <a:latin typeface="微软雅黑" pitchFamily="34" charset="-122"/>
                <a:ea typeface="微软雅黑" pitchFamily="34" charset="-122"/>
              </a:rPr>
              <a:t>目录下，打开的</a:t>
            </a:r>
            <a:r>
              <a:rPr kumimoji="1" lang="en-US" altLang="zh-CN" sz="2400" dirty="0">
                <a:solidFill>
                  <a:schemeClr val="bg1">
                    <a:lumMod val="50000"/>
                  </a:schemeClr>
                </a:solidFill>
                <a:latin typeface="微软雅黑" pitchFamily="34" charset="-122"/>
                <a:ea typeface="微软雅黑" pitchFamily="34" charset="-122"/>
              </a:rPr>
              <a:t>sound </a:t>
            </a:r>
            <a:r>
              <a:rPr kumimoji="1" lang="zh-CN" altLang="en-US" sz="2400" dirty="0">
                <a:solidFill>
                  <a:schemeClr val="bg1">
                    <a:lumMod val="50000"/>
                  </a:schemeClr>
                </a:solidFill>
                <a:latin typeface="微软雅黑" pitchFamily="34" charset="-122"/>
                <a:ea typeface="微软雅黑" pitchFamily="34" charset="-122"/>
              </a:rPr>
              <a:t>目录如图所示。</a:t>
            </a:r>
            <a:endParaRPr kumimoji="1" lang="en-US" altLang="zh-CN" sz="2400" dirty="0">
              <a:solidFill>
                <a:schemeClr val="bg1">
                  <a:lumMod val="50000"/>
                </a:schemeClr>
              </a:solidFill>
              <a:latin typeface="微软雅黑" pitchFamily="34" charset="-122"/>
              <a:ea typeface="微软雅黑" pitchFamily="34" charset="-122"/>
            </a:endParaRPr>
          </a:p>
        </p:txBody>
      </p:sp>
      <p:pic>
        <p:nvPicPr>
          <p:cNvPr id="158722" name="图片 59" descr="E:\Python学科\Python店销书\修改后稿子\飞机大战讲义3.0\images\029_音乐和音效文件列表.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439" y="1356393"/>
            <a:ext cx="4325417" cy="482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679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11.8.1 </a:t>
            </a:r>
            <a:r>
              <a:rPr lang="zh-CN" altLang="en-US" sz="3200" dirty="0">
                <a:solidFill>
                  <a:srgbClr val="1353A2"/>
                </a:solidFill>
                <a:latin typeface="微软雅黑" pitchFamily="34" charset="-122"/>
                <a:ea typeface="微软雅黑" pitchFamily="34" charset="-122"/>
                <a:cs typeface="+mn-cs"/>
              </a:rPr>
              <a:t>音乐播放器类的设计</a:t>
            </a:r>
          </a:p>
        </p:txBody>
      </p:sp>
      <p:sp>
        <p:nvSpPr>
          <p:cNvPr id="2" name="矩形 1"/>
          <p:cNvSpPr/>
          <p:nvPr/>
        </p:nvSpPr>
        <p:spPr>
          <a:xfrm>
            <a:off x="586853" y="1112405"/>
            <a:ext cx="10986447" cy="1135054"/>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为了简化在游戏中对音乐和音效播放的控制，我们设计一个表示</a:t>
            </a:r>
            <a:r>
              <a:rPr kumimoji="1" lang="zh-CN" altLang="en-US" sz="2400" dirty="0">
                <a:solidFill>
                  <a:srgbClr val="FF0000"/>
                </a:solidFill>
                <a:latin typeface="微软雅黑" pitchFamily="34" charset="-122"/>
                <a:ea typeface="微软雅黑" pitchFamily="34" charset="-122"/>
              </a:rPr>
              <a:t>音乐播放器</a:t>
            </a:r>
            <a:r>
              <a:rPr kumimoji="1" lang="zh-CN" altLang="en-US" sz="2400" dirty="0">
                <a:solidFill>
                  <a:schemeClr val="bg1">
                    <a:lumMod val="50000"/>
                  </a:schemeClr>
                </a:solidFill>
                <a:latin typeface="微软雅黑" pitchFamily="34" charset="-122"/>
                <a:ea typeface="微软雅黑" pitchFamily="34" charset="-122"/>
              </a:rPr>
              <a:t>的类</a:t>
            </a:r>
            <a:r>
              <a:rPr kumimoji="1" lang="en-US" altLang="zh-CN" sz="2400" dirty="0">
                <a:solidFill>
                  <a:schemeClr val="bg1">
                    <a:lumMod val="50000"/>
                  </a:schemeClr>
                </a:solidFill>
                <a:latin typeface="微软雅黑" pitchFamily="34" charset="-122"/>
                <a:ea typeface="微软雅黑" pitchFamily="34" charset="-122"/>
              </a:rPr>
              <a:t>MusicPlayer</a:t>
            </a: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MusicPlayer</a:t>
            </a:r>
            <a:r>
              <a:rPr kumimoji="1" lang="zh-CN" altLang="en-US" sz="2400" dirty="0">
                <a:solidFill>
                  <a:srgbClr val="FF0000"/>
                </a:solidFill>
                <a:latin typeface="微软雅黑" pitchFamily="34" charset="-122"/>
                <a:ea typeface="微软雅黑" pitchFamily="34" charset="-122"/>
              </a:rPr>
              <a:t>类的类图</a:t>
            </a:r>
            <a:r>
              <a:rPr kumimoji="1" lang="zh-CN" altLang="en-US" sz="2400" dirty="0">
                <a:solidFill>
                  <a:schemeClr val="bg1">
                    <a:lumMod val="50000"/>
                  </a:schemeClr>
                </a:solidFill>
                <a:latin typeface="微软雅黑" pitchFamily="34" charset="-122"/>
                <a:ea typeface="微软雅黑" pitchFamily="34" charset="-122"/>
              </a:rPr>
              <a:t>如图所示。</a:t>
            </a:r>
            <a:endParaRPr kumimoji="1" lang="en-US" altLang="zh-CN" sz="2400" dirty="0">
              <a:solidFill>
                <a:schemeClr val="bg1">
                  <a:lumMod val="50000"/>
                </a:schemeClr>
              </a:solidFill>
              <a:latin typeface="微软雅黑" pitchFamily="34" charset="-122"/>
              <a:ea typeface="微软雅黑" pitchFamily="34" charset="-122"/>
            </a:endParaRPr>
          </a:p>
        </p:txBody>
      </p:sp>
      <p:pic>
        <p:nvPicPr>
          <p:cNvPr id="159746" name="图片 58" descr="E:\Python学科\Python店销书\修改后稿子\飞机大战讲义3.0\images\030_音乐播放器类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675" y="2497541"/>
            <a:ext cx="6837529" cy="18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2729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11.8.1 </a:t>
            </a:r>
            <a:r>
              <a:rPr lang="zh-CN" altLang="en-US" sz="3200" dirty="0">
                <a:solidFill>
                  <a:srgbClr val="1353A2"/>
                </a:solidFill>
                <a:latin typeface="微软雅黑" pitchFamily="34" charset="-122"/>
                <a:ea typeface="微软雅黑" pitchFamily="34" charset="-122"/>
                <a:cs typeface="+mn-cs"/>
              </a:rPr>
              <a:t>音乐播放器类的设计</a:t>
            </a:r>
          </a:p>
        </p:txBody>
      </p:sp>
      <p:sp>
        <p:nvSpPr>
          <p:cNvPr id="2" name="矩形 1"/>
          <p:cNvSpPr/>
          <p:nvPr/>
        </p:nvSpPr>
        <p:spPr>
          <a:xfrm>
            <a:off x="586853" y="1112405"/>
            <a:ext cx="10986447" cy="581057"/>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MusicPlayer</a:t>
            </a:r>
            <a:r>
              <a:rPr kumimoji="1" lang="zh-CN" altLang="en-US" sz="2400" dirty="0">
                <a:solidFill>
                  <a:srgbClr val="FF0000"/>
                </a:solidFill>
                <a:latin typeface="微软雅黑" pitchFamily="34" charset="-122"/>
                <a:ea typeface="微软雅黑" pitchFamily="34" charset="-122"/>
              </a:rPr>
              <a:t>类</a:t>
            </a:r>
            <a:r>
              <a:rPr kumimoji="1" lang="zh-CN" altLang="en-US" sz="2400" dirty="0">
                <a:solidFill>
                  <a:schemeClr val="bg1">
                    <a:lumMod val="50000"/>
                  </a:schemeClr>
                </a:solidFill>
                <a:latin typeface="微软雅黑" pitchFamily="34" charset="-122"/>
                <a:ea typeface="微软雅黑" pitchFamily="34" charset="-122"/>
              </a:rPr>
              <a:t>中还封装了多个</a:t>
            </a:r>
            <a:r>
              <a:rPr kumimoji="1" lang="zh-CN" altLang="en-US" sz="2400" dirty="0">
                <a:solidFill>
                  <a:srgbClr val="FF0000"/>
                </a:solidFill>
                <a:latin typeface="微软雅黑" pitchFamily="34" charset="-122"/>
                <a:ea typeface="微软雅黑" pitchFamily="34" charset="-122"/>
              </a:rPr>
              <a:t>方法</a:t>
            </a:r>
            <a:r>
              <a:rPr kumimoji="1" lang="zh-CN" altLang="en-US" sz="2400" dirty="0">
                <a:solidFill>
                  <a:schemeClr val="bg1">
                    <a:lumMod val="50000"/>
                  </a:schemeClr>
                </a:solidFill>
                <a:latin typeface="微软雅黑" pitchFamily="34" charset="-122"/>
                <a:ea typeface="微软雅黑" pitchFamily="34" charset="-122"/>
              </a:rPr>
              <a:t>，关于这些方法的说明如表所示。</a:t>
            </a:r>
            <a:endParaRPr kumimoji="1" lang="en-US" altLang="zh-CN" sz="2400" dirty="0">
              <a:solidFill>
                <a:schemeClr val="bg1">
                  <a:lumMod val="50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58814169"/>
              </p:ext>
            </p:extLst>
          </p:nvPr>
        </p:nvGraphicFramePr>
        <p:xfrm>
          <a:off x="586853" y="1979597"/>
          <a:ext cx="10959153" cy="2537812"/>
        </p:xfrm>
        <a:graphic>
          <a:graphicData uri="http://schemas.openxmlformats.org/drawingml/2006/table">
            <a:tbl>
              <a:tblPr>
                <a:tableStyleId>{5C22544A-7EE6-4342-B048-85BDC9FD1C3A}</a:tableStyleId>
              </a:tblPr>
              <a:tblGrid>
                <a:gridCol w="4434503">
                  <a:extLst>
                    <a:ext uri="{9D8B030D-6E8A-4147-A177-3AD203B41FA5}">
                      <a16:colId xmlns:a16="http://schemas.microsoft.com/office/drawing/2014/main" val="20000"/>
                    </a:ext>
                  </a:extLst>
                </a:gridCol>
                <a:gridCol w="6524650">
                  <a:extLst>
                    <a:ext uri="{9D8B030D-6E8A-4147-A177-3AD203B41FA5}">
                      <a16:colId xmlns:a16="http://schemas.microsoft.com/office/drawing/2014/main" val="20001"/>
                    </a:ext>
                  </a:extLst>
                </a:gridCol>
              </a:tblGrid>
              <a:tr h="398337">
                <a:tc>
                  <a:txBody>
                    <a:bodyPr/>
                    <a:lstStyle/>
                    <a:p>
                      <a:pPr algn="ctr">
                        <a:lnSpc>
                          <a:spcPct val="115000"/>
                        </a:lnSpc>
                        <a:spcAft>
                          <a:spcPts val="0"/>
                        </a:spcAft>
                      </a:pPr>
                      <a:r>
                        <a:rPr lang="zh-CN" sz="2200" b="1" kern="0" dirty="0">
                          <a:solidFill>
                            <a:schemeClr val="bg1"/>
                          </a:solidFill>
                          <a:effectLst/>
                        </a:rPr>
                        <a:t>方法</a:t>
                      </a:r>
                      <a:endParaRPr lang="zh-CN" sz="1900" b="1" kern="100" dirty="0">
                        <a:solidFill>
                          <a:schemeClr val="bg1"/>
                        </a:solidFill>
                        <a:effectLst/>
                        <a:latin typeface="Times New Roman"/>
                        <a:ea typeface="宋体"/>
                      </a:endParaRPr>
                    </a:p>
                  </a:txBody>
                  <a:tcPr marL="124697" marR="124697" marT="0" marB="0" anchor="ctr">
                    <a:solidFill>
                      <a:srgbClr val="1353A2"/>
                    </a:solidFill>
                  </a:tcPr>
                </a:tc>
                <a:tc>
                  <a:txBody>
                    <a:bodyPr/>
                    <a:lstStyle/>
                    <a:p>
                      <a:pPr algn="ctr">
                        <a:lnSpc>
                          <a:spcPct val="115000"/>
                        </a:lnSpc>
                        <a:spcAft>
                          <a:spcPts val="0"/>
                        </a:spcAft>
                      </a:pPr>
                      <a:r>
                        <a:rPr lang="zh-CN" sz="2200" b="1" kern="0" dirty="0">
                          <a:solidFill>
                            <a:schemeClr val="bg1"/>
                          </a:solidFill>
                          <a:effectLst/>
                        </a:rPr>
                        <a:t>说明</a:t>
                      </a:r>
                      <a:endParaRPr lang="zh-CN" sz="1900" b="1" kern="100" dirty="0">
                        <a:solidFill>
                          <a:schemeClr val="bg1"/>
                        </a:solidFill>
                        <a:effectLst/>
                        <a:latin typeface="Times New Roman"/>
                        <a:ea typeface="宋体"/>
                      </a:endParaRPr>
                    </a:p>
                  </a:txBody>
                  <a:tcPr marL="124697" marR="124697" marT="0" marB="0" anchor="ctr">
                    <a:solidFill>
                      <a:srgbClr val="1353A2"/>
                    </a:solidFill>
                  </a:tcPr>
                </a:tc>
                <a:extLst>
                  <a:ext uri="{0D108BD9-81ED-4DB2-BD59-A6C34878D82A}">
                    <a16:rowId xmlns:a16="http://schemas.microsoft.com/office/drawing/2014/main" val="10000"/>
                  </a:ext>
                </a:extLst>
              </a:tr>
              <a:tr h="944464">
                <a:tc>
                  <a:txBody>
                    <a:bodyPr/>
                    <a:lstStyle/>
                    <a:p>
                      <a:pPr algn="ctr">
                        <a:lnSpc>
                          <a:spcPct val="115000"/>
                        </a:lnSpc>
                        <a:spcAft>
                          <a:spcPts val="0"/>
                        </a:spcAft>
                      </a:pPr>
                      <a:r>
                        <a:rPr lang="en-US" sz="2200" kern="100" dirty="0">
                          <a:effectLst/>
                        </a:rPr>
                        <a:t>__init__(self, music_file)</a:t>
                      </a:r>
                      <a:endParaRPr lang="zh-CN" sz="1900" kern="100" dirty="0">
                        <a:effectLst/>
                        <a:latin typeface="Times New Roman"/>
                        <a:ea typeface="宋体"/>
                      </a:endParaRPr>
                    </a:p>
                  </a:txBody>
                  <a:tcPr marL="124697" marR="124697" marT="0" marB="0" anchor="ctr"/>
                </a:tc>
                <a:tc>
                  <a:txBody>
                    <a:bodyPr/>
                    <a:lstStyle/>
                    <a:p>
                      <a:pPr algn="l">
                        <a:lnSpc>
                          <a:spcPct val="115000"/>
                        </a:lnSpc>
                        <a:spcAft>
                          <a:spcPts val="0"/>
                        </a:spcAft>
                      </a:pPr>
                      <a:r>
                        <a:rPr lang="zh-CN" sz="2200" kern="100">
                          <a:effectLst/>
                        </a:rPr>
                        <a:t>参数</a:t>
                      </a:r>
                      <a:r>
                        <a:rPr lang="en-US" sz="2200" kern="100">
                          <a:effectLst/>
                        </a:rPr>
                        <a:t> music_file </a:t>
                      </a:r>
                      <a:r>
                        <a:rPr lang="zh-CN" sz="2200" kern="100">
                          <a:effectLst/>
                        </a:rPr>
                        <a:t>表示背景音乐文件名。</a:t>
                      </a:r>
                      <a:r>
                        <a:rPr lang="en-US" sz="2200" kern="100">
                          <a:effectLst/>
                        </a:rPr>
                        <a:t>res/sound</a:t>
                      </a:r>
                      <a:r>
                        <a:rPr lang="zh-CN" sz="2200" kern="100">
                          <a:effectLst/>
                        </a:rPr>
                        <a:t>目录下的其他文件都是音效文件</a:t>
                      </a:r>
                      <a:endParaRPr lang="zh-CN" sz="1900" kern="100">
                        <a:effectLst/>
                        <a:latin typeface="Times New Roman"/>
                        <a:ea typeface="宋体"/>
                      </a:endParaRPr>
                    </a:p>
                  </a:txBody>
                  <a:tcPr marL="124697" marR="124697" marT="0" marB="0" anchor="ctr"/>
                </a:tc>
                <a:extLst>
                  <a:ext uri="{0D108BD9-81ED-4DB2-BD59-A6C34878D82A}">
                    <a16:rowId xmlns:a16="http://schemas.microsoft.com/office/drawing/2014/main" val="10001"/>
                  </a:ext>
                </a:extLst>
              </a:tr>
              <a:tr h="398337">
                <a:tc>
                  <a:txBody>
                    <a:bodyPr/>
                    <a:lstStyle/>
                    <a:p>
                      <a:pPr algn="ctr">
                        <a:lnSpc>
                          <a:spcPct val="115000"/>
                        </a:lnSpc>
                        <a:spcAft>
                          <a:spcPts val="0"/>
                        </a:spcAft>
                      </a:pPr>
                      <a:r>
                        <a:rPr lang="en-US" sz="2200" kern="100">
                          <a:effectLst/>
                        </a:rPr>
                        <a:t>play_sound()</a:t>
                      </a:r>
                      <a:endParaRPr lang="zh-CN" sz="1900" kern="100">
                        <a:effectLst/>
                        <a:latin typeface="Times New Roman"/>
                        <a:ea typeface="宋体"/>
                      </a:endParaRPr>
                    </a:p>
                  </a:txBody>
                  <a:tcPr marL="124697" marR="124697" marT="0" marB="0" anchor="ctr"/>
                </a:tc>
                <a:tc>
                  <a:txBody>
                    <a:bodyPr/>
                    <a:lstStyle/>
                    <a:p>
                      <a:pPr algn="l">
                        <a:lnSpc>
                          <a:spcPct val="115000"/>
                        </a:lnSpc>
                        <a:spcAft>
                          <a:spcPts val="0"/>
                        </a:spcAft>
                      </a:pPr>
                      <a:r>
                        <a:rPr lang="zh-CN" sz="2200" kern="100">
                          <a:effectLst/>
                        </a:rPr>
                        <a:t>播放游戏音效</a:t>
                      </a:r>
                      <a:endParaRPr lang="zh-CN" sz="1900" kern="100">
                        <a:effectLst/>
                        <a:latin typeface="Times New Roman"/>
                        <a:ea typeface="宋体"/>
                      </a:endParaRPr>
                    </a:p>
                  </a:txBody>
                  <a:tcPr marL="124697" marR="124697" marT="0" marB="0" anchor="ctr"/>
                </a:tc>
                <a:extLst>
                  <a:ext uri="{0D108BD9-81ED-4DB2-BD59-A6C34878D82A}">
                    <a16:rowId xmlns:a16="http://schemas.microsoft.com/office/drawing/2014/main" val="10002"/>
                  </a:ext>
                </a:extLst>
              </a:tr>
              <a:tr h="398337">
                <a:tc>
                  <a:txBody>
                    <a:bodyPr/>
                    <a:lstStyle/>
                    <a:p>
                      <a:pPr algn="ctr">
                        <a:lnSpc>
                          <a:spcPct val="115000"/>
                        </a:lnSpc>
                        <a:spcAft>
                          <a:spcPts val="0"/>
                        </a:spcAft>
                      </a:pPr>
                      <a:r>
                        <a:rPr lang="en-US" sz="2200" kern="100">
                          <a:effectLst/>
                        </a:rPr>
                        <a:t>play_music()</a:t>
                      </a:r>
                      <a:endParaRPr lang="zh-CN" sz="1900" kern="100">
                        <a:effectLst/>
                        <a:latin typeface="Times New Roman"/>
                        <a:ea typeface="宋体"/>
                      </a:endParaRPr>
                    </a:p>
                  </a:txBody>
                  <a:tcPr marL="124697" marR="124697" marT="0" marB="0" anchor="ctr"/>
                </a:tc>
                <a:tc>
                  <a:txBody>
                    <a:bodyPr/>
                    <a:lstStyle/>
                    <a:p>
                      <a:pPr algn="l">
                        <a:lnSpc>
                          <a:spcPct val="115000"/>
                        </a:lnSpc>
                        <a:spcAft>
                          <a:spcPts val="0"/>
                        </a:spcAft>
                      </a:pPr>
                      <a:r>
                        <a:rPr lang="zh-CN" sz="2200" kern="100">
                          <a:effectLst/>
                        </a:rPr>
                        <a:t>静态方法，播放背景音乐</a:t>
                      </a:r>
                      <a:endParaRPr lang="zh-CN" sz="1900" kern="100">
                        <a:effectLst/>
                        <a:latin typeface="Times New Roman"/>
                        <a:ea typeface="宋体"/>
                      </a:endParaRPr>
                    </a:p>
                  </a:txBody>
                  <a:tcPr marL="124697" marR="124697" marT="0" marB="0" anchor="ctr"/>
                </a:tc>
                <a:extLst>
                  <a:ext uri="{0D108BD9-81ED-4DB2-BD59-A6C34878D82A}">
                    <a16:rowId xmlns:a16="http://schemas.microsoft.com/office/drawing/2014/main" val="10003"/>
                  </a:ext>
                </a:extLst>
              </a:tr>
              <a:tr h="398337">
                <a:tc>
                  <a:txBody>
                    <a:bodyPr/>
                    <a:lstStyle/>
                    <a:p>
                      <a:pPr algn="ctr">
                        <a:lnSpc>
                          <a:spcPct val="115000"/>
                        </a:lnSpc>
                        <a:spcAft>
                          <a:spcPts val="0"/>
                        </a:spcAft>
                      </a:pPr>
                      <a:r>
                        <a:rPr lang="en-US" sz="2200" kern="100">
                          <a:effectLst/>
                        </a:rPr>
                        <a:t>pause_music()</a:t>
                      </a:r>
                      <a:endParaRPr lang="zh-CN" sz="1900" kern="100">
                        <a:effectLst/>
                        <a:latin typeface="Times New Roman"/>
                        <a:ea typeface="宋体"/>
                      </a:endParaRPr>
                    </a:p>
                  </a:txBody>
                  <a:tcPr marL="124697" marR="124697" marT="0" marB="0" anchor="ctr"/>
                </a:tc>
                <a:tc>
                  <a:txBody>
                    <a:bodyPr/>
                    <a:lstStyle/>
                    <a:p>
                      <a:pPr algn="l">
                        <a:lnSpc>
                          <a:spcPct val="115000"/>
                        </a:lnSpc>
                        <a:spcAft>
                          <a:spcPts val="0"/>
                        </a:spcAft>
                      </a:pPr>
                      <a:r>
                        <a:rPr lang="zh-CN" sz="2200" kern="100" dirty="0">
                          <a:effectLst/>
                        </a:rPr>
                        <a:t>静态方法，暂停</a:t>
                      </a:r>
                      <a:r>
                        <a:rPr lang="en-US" sz="2200" kern="100" dirty="0">
                          <a:effectLst/>
                        </a:rPr>
                        <a:t>/</a:t>
                      </a:r>
                      <a:r>
                        <a:rPr lang="zh-CN" sz="2200" kern="100" dirty="0">
                          <a:effectLst/>
                        </a:rPr>
                        <a:t>恢复背景音乐</a:t>
                      </a:r>
                      <a:endParaRPr lang="zh-CN" sz="1900" kern="100" dirty="0">
                        <a:effectLst/>
                        <a:latin typeface="Times New Roman"/>
                        <a:ea typeface="宋体"/>
                      </a:endParaRPr>
                    </a:p>
                  </a:txBody>
                  <a:tcPr marL="124697" marR="124697"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461471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11.8.2 </a:t>
            </a:r>
            <a:r>
              <a:rPr lang="zh-CN" altLang="en-US" sz="3200" dirty="0">
                <a:solidFill>
                  <a:srgbClr val="1353A2"/>
                </a:solidFill>
                <a:latin typeface="微软雅黑" pitchFamily="34" charset="-122"/>
                <a:ea typeface="微软雅黑" pitchFamily="34" charset="-122"/>
                <a:cs typeface="+mn-cs"/>
              </a:rPr>
              <a:t>加载和播放背景音乐</a:t>
            </a:r>
          </a:p>
        </p:txBody>
      </p:sp>
      <p:sp>
        <p:nvSpPr>
          <p:cNvPr id="2" name="矩形 1"/>
          <p:cNvSpPr/>
          <p:nvPr/>
        </p:nvSpPr>
        <p:spPr>
          <a:xfrm>
            <a:off x="586853" y="1112405"/>
            <a:ext cx="10986447" cy="3416320"/>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game_music</a:t>
            </a:r>
            <a:r>
              <a:rPr kumimoji="1" lang="zh-CN" altLang="en-US" sz="2400" dirty="0">
                <a:solidFill>
                  <a:schemeClr val="bg1">
                    <a:lumMod val="50000"/>
                  </a:schemeClr>
                </a:solidFill>
                <a:latin typeface="微软雅黑" pitchFamily="34" charset="-122"/>
                <a:ea typeface="微软雅黑" pitchFamily="34" charset="-122"/>
              </a:rPr>
              <a:t>模块文件的顶部</a:t>
            </a:r>
            <a:r>
              <a:rPr kumimoji="1" lang="zh-CN" altLang="en-US" sz="2400" dirty="0">
                <a:solidFill>
                  <a:srgbClr val="FF0000"/>
                </a:solidFill>
                <a:latin typeface="微软雅黑" pitchFamily="34" charset="-122"/>
                <a:ea typeface="微软雅黑" pitchFamily="34" charset="-122"/>
              </a:rPr>
              <a:t>导入</a:t>
            </a:r>
            <a:r>
              <a:rPr kumimoji="1" lang="zh-CN" altLang="en-US" sz="2400" dirty="0">
                <a:solidFill>
                  <a:schemeClr val="bg1">
                    <a:lumMod val="50000"/>
                  </a:schemeClr>
                </a:solidFill>
                <a:latin typeface="微软雅黑" pitchFamily="34" charset="-122"/>
                <a:ea typeface="微软雅黑" pitchFamily="34" charset="-122"/>
              </a:rPr>
              <a:t>需要使用的</a:t>
            </a:r>
            <a:r>
              <a:rPr kumimoji="1" lang="zh-CN" altLang="en-US" sz="2400" dirty="0">
                <a:solidFill>
                  <a:srgbClr val="FF0000"/>
                </a:solidFill>
                <a:latin typeface="微软雅黑" pitchFamily="34" charset="-122"/>
                <a:ea typeface="微软雅黑" pitchFamily="34" charset="-122"/>
              </a:rPr>
              <a:t>模块</a:t>
            </a:r>
            <a:endParaRPr kumimoji="1" lang="en-US" altLang="zh-CN" sz="2400" dirty="0">
              <a:solidFill>
                <a:srgbClr val="FF0000"/>
              </a:solidFill>
              <a:latin typeface="微软雅黑" pitchFamily="34" charset="-122"/>
              <a:ea typeface="微软雅黑" pitchFamily="34" charset="-122"/>
            </a:endParaRPr>
          </a:p>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定义</a:t>
            </a:r>
            <a:r>
              <a:rPr kumimoji="1" lang="en-US" altLang="zh-CN" sz="2400" dirty="0">
                <a:solidFill>
                  <a:schemeClr val="bg1">
                    <a:lumMod val="50000"/>
                  </a:schemeClr>
                </a:solidFill>
                <a:latin typeface="微软雅黑" pitchFamily="34" charset="-122"/>
                <a:ea typeface="微软雅黑" pitchFamily="34" charset="-122"/>
              </a:rPr>
              <a:t>MusicPlayer</a:t>
            </a:r>
            <a:r>
              <a:rPr kumimoji="1" lang="zh-CN" altLang="en-US" sz="2400" dirty="0">
                <a:solidFill>
                  <a:schemeClr val="bg1">
                    <a:lumMod val="50000"/>
                  </a:schemeClr>
                </a:solidFill>
                <a:latin typeface="微软雅黑" pitchFamily="34" charset="-122"/>
                <a:ea typeface="微软雅黑" pitchFamily="34" charset="-122"/>
              </a:rPr>
              <a:t>类，并且</a:t>
            </a:r>
            <a:r>
              <a:rPr kumimoji="1" lang="zh-CN" altLang="en-US" sz="2400" dirty="0">
                <a:solidFill>
                  <a:srgbClr val="FF0000"/>
                </a:solidFill>
                <a:latin typeface="微软雅黑" pitchFamily="34" charset="-122"/>
                <a:ea typeface="微软雅黑" pitchFamily="34" charset="-122"/>
              </a:rPr>
              <a:t>实现加载及播放背景音乐相关的方法</a:t>
            </a:r>
            <a:endParaRPr kumimoji="1" lang="en-US" altLang="zh-CN" sz="2400" dirty="0">
              <a:solidFill>
                <a:srgbClr val="FF0000"/>
              </a:solidFill>
              <a:latin typeface="微软雅黑" pitchFamily="34" charset="-122"/>
              <a:ea typeface="微软雅黑" pitchFamily="34" charset="-122"/>
            </a:endParaRPr>
          </a:p>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类的构造方法的末尾</a:t>
            </a:r>
            <a:r>
              <a:rPr kumimoji="1" lang="zh-CN" altLang="en-US" sz="2400" dirty="0">
                <a:solidFill>
                  <a:srgbClr val="FF0000"/>
                </a:solidFill>
                <a:latin typeface="微软雅黑" pitchFamily="34" charset="-122"/>
                <a:ea typeface="微软雅黑" pitchFamily="34" charset="-122"/>
              </a:rPr>
              <a:t>删除</a:t>
            </a:r>
            <a:r>
              <a:rPr kumimoji="1" lang="zh-CN" altLang="en-US" sz="2400" dirty="0">
                <a:solidFill>
                  <a:schemeClr val="bg1">
                    <a:lumMod val="50000"/>
                  </a:schemeClr>
                </a:solidFill>
                <a:latin typeface="微软雅黑" pitchFamily="34" charset="-122"/>
                <a:ea typeface="微软雅黑" pitchFamily="34" charset="-122"/>
              </a:rPr>
              <a:t>之前的</a:t>
            </a:r>
            <a:r>
              <a:rPr kumimoji="1" lang="zh-CN" altLang="en-US" sz="2400" dirty="0">
                <a:solidFill>
                  <a:srgbClr val="FF0000"/>
                </a:solidFill>
                <a:latin typeface="微软雅黑" pitchFamily="34" charset="-122"/>
                <a:ea typeface="微软雅黑" pitchFamily="34" charset="-122"/>
              </a:rPr>
              <a:t>测试代码</a:t>
            </a:r>
            <a:r>
              <a:rPr kumimoji="1" lang="zh-CN" altLang="en-US" sz="2400" dirty="0">
                <a:solidFill>
                  <a:schemeClr val="bg1">
                    <a:lumMod val="50000"/>
                  </a:schemeClr>
                </a:solidFill>
                <a:latin typeface="微软雅黑" pitchFamily="34" charset="-122"/>
                <a:ea typeface="微软雅黑" pitchFamily="34" charset="-122"/>
              </a:rPr>
              <a:t>，</a:t>
            </a:r>
            <a:r>
              <a:rPr kumimoji="1" lang="zh-CN" altLang="en-US" sz="2400" dirty="0">
                <a:solidFill>
                  <a:srgbClr val="FF0000"/>
                </a:solidFill>
                <a:latin typeface="微软雅黑" pitchFamily="34" charset="-122"/>
                <a:ea typeface="微软雅黑" pitchFamily="34" charset="-122"/>
              </a:rPr>
              <a:t>创建音乐播放器并且循环播放背景音乐</a:t>
            </a:r>
            <a:endParaRPr kumimoji="1" lang="en-US" altLang="zh-CN" sz="2400" dirty="0">
              <a:solidFill>
                <a:srgbClr val="FF0000"/>
              </a:solidFill>
              <a:latin typeface="微软雅黑" pitchFamily="34" charset="-122"/>
              <a:ea typeface="微软雅黑" pitchFamily="34" charset="-122"/>
            </a:endParaRPr>
          </a:p>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修改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event_handler()</a:t>
            </a:r>
            <a:r>
              <a:rPr kumimoji="1" lang="zh-CN" altLang="en-US" sz="2400" dirty="0">
                <a:solidFill>
                  <a:schemeClr val="bg1">
                    <a:lumMod val="50000"/>
                  </a:schemeClr>
                </a:solidFill>
                <a:latin typeface="微软雅黑" pitchFamily="34" charset="-122"/>
                <a:ea typeface="微软雅黑" pitchFamily="34" charset="-122"/>
              </a:rPr>
              <a:t>方法，在监听到玩家按下空格键暂停或恢复游戏的同时，暂停或恢复游戏背景音乐的播放</a:t>
            </a:r>
            <a:endParaRPr kumimoji="1"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234932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11.8.3 </a:t>
            </a:r>
            <a:r>
              <a:rPr lang="zh-CN" altLang="en-US" sz="3200" dirty="0">
                <a:solidFill>
                  <a:srgbClr val="1353A2"/>
                </a:solidFill>
                <a:latin typeface="微软雅黑" pitchFamily="34" charset="-122"/>
                <a:ea typeface="微软雅黑" pitchFamily="34" charset="-122"/>
                <a:cs typeface="+mn-cs"/>
              </a:rPr>
              <a:t>加载和播放音效</a:t>
            </a:r>
          </a:p>
        </p:txBody>
      </p:sp>
      <p:sp>
        <p:nvSpPr>
          <p:cNvPr id="2" name="矩形 1"/>
          <p:cNvSpPr/>
          <p:nvPr/>
        </p:nvSpPr>
        <p:spPr>
          <a:xfrm>
            <a:off x="586853" y="1112405"/>
            <a:ext cx="10986447" cy="5078313"/>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MusicPlayer</a:t>
            </a:r>
            <a:r>
              <a:rPr kumimoji="1" lang="zh-CN" altLang="en-US" sz="2400" dirty="0">
                <a:solidFill>
                  <a:schemeClr val="bg1">
                    <a:lumMod val="50000"/>
                  </a:schemeClr>
                </a:solidFill>
                <a:latin typeface="微软雅黑" pitchFamily="34" charset="-122"/>
                <a:ea typeface="微软雅黑" pitchFamily="34" charset="-122"/>
              </a:rPr>
              <a:t>类的构造方法的末尾增加代码，从</a:t>
            </a:r>
            <a:r>
              <a:rPr kumimoji="1" lang="en-US" altLang="zh-CN" sz="2400" dirty="0">
                <a:solidFill>
                  <a:schemeClr val="bg1">
                    <a:lumMod val="50000"/>
                  </a:schemeClr>
                </a:solidFill>
                <a:latin typeface="微软雅黑" pitchFamily="34" charset="-122"/>
                <a:ea typeface="微软雅黑" pitchFamily="34" charset="-122"/>
              </a:rPr>
              <a:t>./res/sound</a:t>
            </a:r>
            <a:r>
              <a:rPr kumimoji="1" lang="zh-CN" altLang="en-US" sz="2400" dirty="0">
                <a:solidFill>
                  <a:schemeClr val="bg1">
                    <a:lumMod val="50000"/>
                  </a:schemeClr>
                </a:solidFill>
                <a:latin typeface="微软雅黑" pitchFamily="34" charset="-122"/>
                <a:ea typeface="微软雅黑" pitchFamily="34" charset="-122"/>
              </a:rPr>
              <a:t>目录加载所有的音频文件，并且将创建的声音对象添加到</a:t>
            </a:r>
            <a:r>
              <a:rPr kumimoji="1" lang="en-US" altLang="zh-CN" sz="2400" dirty="0">
                <a:solidFill>
                  <a:schemeClr val="bg1">
                    <a:lumMod val="50000"/>
                  </a:schemeClr>
                </a:solidFill>
                <a:latin typeface="微软雅黑" pitchFamily="34" charset="-122"/>
                <a:ea typeface="微软雅黑" pitchFamily="34" charset="-122"/>
              </a:rPr>
              <a:t>sound_dict</a:t>
            </a:r>
            <a:r>
              <a:rPr kumimoji="1" lang="zh-CN" altLang="en-US" sz="2400" dirty="0">
                <a:solidFill>
                  <a:schemeClr val="bg1">
                    <a:lumMod val="50000"/>
                  </a:schemeClr>
                </a:solidFill>
                <a:latin typeface="微软雅黑" pitchFamily="34" charset="-122"/>
                <a:ea typeface="微软雅黑" pitchFamily="34" charset="-122"/>
              </a:rPr>
              <a:t>音效字典中。</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MusicPlayer</a:t>
            </a:r>
            <a:r>
              <a:rPr kumimoji="1" lang="zh-CN" altLang="en-US" sz="2400" dirty="0">
                <a:solidFill>
                  <a:schemeClr val="bg1">
                    <a:lumMod val="50000"/>
                  </a:schemeClr>
                </a:solidFill>
                <a:latin typeface="微软雅黑" pitchFamily="34" charset="-122"/>
                <a:ea typeface="微软雅黑" pitchFamily="34" charset="-122"/>
              </a:rPr>
              <a:t>类中实现播放音效的</a:t>
            </a:r>
            <a:r>
              <a:rPr kumimoji="1" lang="en-US" altLang="zh-CN" sz="2400" dirty="0">
                <a:solidFill>
                  <a:schemeClr val="bg1">
                    <a:lumMod val="50000"/>
                  </a:schemeClr>
                </a:solidFill>
                <a:latin typeface="微软雅黑" pitchFamily="34" charset="-122"/>
                <a:ea typeface="微软雅黑" pitchFamily="34" charset="-122"/>
              </a:rPr>
              <a:t>play_sound()</a:t>
            </a:r>
            <a:r>
              <a:rPr kumimoji="1" lang="zh-CN" altLang="en-US" sz="2400" dirty="0">
                <a:solidFill>
                  <a:schemeClr val="bg1">
                    <a:lumMod val="50000"/>
                  </a:schemeClr>
                </a:solidFill>
                <a:latin typeface="微软雅黑" pitchFamily="34" charset="-122"/>
                <a:ea typeface="微软雅黑" pitchFamily="34" charset="-122"/>
              </a:rPr>
              <a:t>方法。</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类的指定位置逐一调用播放音效的方法。</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发射子弹</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引爆炸弹</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投放和拾取道具</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敌机爆炸和升级</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英雄爆炸</a:t>
            </a:r>
            <a:endParaRPr kumimoji="1"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75003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595695" y="3141002"/>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11.7    </a:t>
            </a:r>
            <a:r>
              <a:rPr lang="zh-CN" altLang="en-US" sz="2800" dirty="0">
                <a:solidFill>
                  <a:schemeClr val="tx1">
                    <a:lumMod val="65000"/>
                    <a:lumOff val="35000"/>
                  </a:schemeClr>
                </a:solidFill>
                <a:latin typeface="Impact" pitchFamily="34" charset="0"/>
                <a:ea typeface="微软雅黑" pitchFamily="34" charset="-122"/>
              </a:rPr>
              <a:t>碰撞检测</a:t>
            </a:r>
          </a:p>
        </p:txBody>
      </p:sp>
      <p:sp>
        <p:nvSpPr>
          <p:cNvPr id="10"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11.8   </a:t>
            </a:r>
            <a:r>
              <a:rPr lang="zh-CN" altLang="en-US" sz="2800" dirty="0">
                <a:solidFill>
                  <a:schemeClr val="tx1">
                    <a:lumMod val="65000"/>
                    <a:lumOff val="35000"/>
                  </a:schemeClr>
                </a:solidFill>
                <a:latin typeface="Impact" pitchFamily="34" charset="0"/>
                <a:ea typeface="微软雅黑" pitchFamily="34" charset="-122"/>
              </a:rPr>
              <a:t>音乐和音效</a:t>
            </a:r>
          </a:p>
        </p:txBody>
      </p:sp>
      <p:sp>
        <p:nvSpPr>
          <p:cNvPr id="11"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bg1"/>
                </a:solidFill>
                <a:latin typeface="Impact" pitchFamily="34" charset="0"/>
                <a:ea typeface="微软雅黑" pitchFamily="34" charset="-122"/>
              </a:rPr>
              <a:t>11.9    </a:t>
            </a:r>
            <a:r>
              <a:rPr lang="zh-CN" altLang="en-US" sz="2800" dirty="0">
                <a:solidFill>
                  <a:schemeClr val="bg1"/>
                </a:solidFill>
                <a:latin typeface="Impact" pitchFamily="34" charset="0"/>
                <a:ea typeface="微软雅黑" pitchFamily="34" charset="-122"/>
              </a:rPr>
              <a:t>项目打包</a:t>
            </a:r>
          </a:p>
        </p:txBody>
      </p:sp>
    </p:spTree>
    <p:extLst>
      <p:ext uri="{BB962C8B-B14F-4D97-AF65-F5344CB8AC3E}">
        <p14:creationId xmlns:p14="http://schemas.microsoft.com/office/powerpoint/2010/main" val="9367988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11.9 </a:t>
            </a:r>
            <a:r>
              <a:rPr lang="zh-CN" altLang="en-US" sz="3200" dirty="0">
                <a:solidFill>
                  <a:srgbClr val="1353A2"/>
                </a:solidFill>
                <a:latin typeface="微软雅黑" pitchFamily="34" charset="-122"/>
                <a:ea typeface="微软雅黑" pitchFamily="34" charset="-122"/>
                <a:cs typeface="+mn-cs"/>
              </a:rPr>
              <a:t>项目打包</a:t>
            </a:r>
          </a:p>
        </p:txBody>
      </p:sp>
      <p:sp>
        <p:nvSpPr>
          <p:cNvPr id="2" name="矩形 1"/>
          <p:cNvSpPr/>
          <p:nvPr/>
        </p:nvSpPr>
        <p:spPr>
          <a:xfrm>
            <a:off x="4299045" y="2903631"/>
            <a:ext cx="7397086" cy="1135054"/>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我们可以利用</a:t>
            </a:r>
            <a:r>
              <a:rPr kumimoji="1" lang="en-US" altLang="zh-CN" sz="2400" dirty="0">
                <a:solidFill>
                  <a:schemeClr val="bg1">
                    <a:lumMod val="50000"/>
                  </a:schemeClr>
                </a:solidFill>
                <a:latin typeface="微软雅黑" pitchFamily="34" charset="-122"/>
                <a:ea typeface="微软雅黑" pitchFamily="34" charset="-122"/>
              </a:rPr>
              <a:t>Python</a:t>
            </a:r>
            <a:r>
              <a:rPr kumimoji="1" lang="zh-CN" altLang="en-US" sz="2400" dirty="0">
                <a:solidFill>
                  <a:schemeClr val="bg1">
                    <a:lumMod val="50000"/>
                  </a:schemeClr>
                </a:solidFill>
                <a:latin typeface="微软雅黑" pitchFamily="34" charset="-122"/>
                <a:ea typeface="微软雅黑" pitchFamily="34" charset="-122"/>
              </a:rPr>
              <a:t>的第三方库</a:t>
            </a:r>
            <a:r>
              <a:rPr kumimoji="1" lang="en-US" altLang="zh-CN" sz="2400" dirty="0">
                <a:solidFill>
                  <a:schemeClr val="bg1">
                    <a:lumMod val="50000"/>
                  </a:schemeClr>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pyinstaller</a:t>
            </a:r>
            <a:r>
              <a:rPr kumimoji="1" lang="zh-CN" altLang="en-US" sz="2400" dirty="0">
                <a:solidFill>
                  <a:schemeClr val="bg1">
                    <a:lumMod val="50000"/>
                  </a:schemeClr>
                </a:solidFill>
                <a:latin typeface="微软雅黑" pitchFamily="34" charset="-122"/>
                <a:ea typeface="微软雅黑" pitchFamily="34" charset="-122"/>
              </a:rPr>
              <a:t>对我们编写的游戏（但不仅限于游戏）项目进行打包。</a:t>
            </a:r>
            <a:endParaRPr kumimoji="1" lang="en-US" altLang="zh-CN" sz="2400" dirty="0">
              <a:solidFill>
                <a:schemeClr val="bg1">
                  <a:lumMod val="50000"/>
                </a:schemeClr>
              </a:solidFill>
              <a:latin typeface="微软雅黑" pitchFamily="34" charset="-122"/>
              <a:ea typeface="微软雅黑" pitchFamily="34" charset="-122"/>
            </a:endParaRPr>
          </a:p>
        </p:txBody>
      </p:sp>
      <p:pic>
        <p:nvPicPr>
          <p:cNvPr id="164866" name="Picture 2" descr="https://timgsa.baidu.com/timg?image&amp;quality=80&amp;size=b9999_10000&amp;sec=1589371219043&amp;di=87dbeb0c41e6a029dd7cd8715f615b83&amp;imgtype=0&amp;src=http%3A%2F%2Fwww.62a.net%2Ftbimg%2Fimg%2Ftfscom%2Fi4%2F771666054%2FTB2RcTZt8yWBuNkSmFPXXXguVXa_%2521%25217716660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634" y="2022658"/>
            <a:ext cx="2962275"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627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11.9 </a:t>
            </a:r>
            <a:r>
              <a:rPr lang="zh-CN" altLang="en-US" sz="3200" dirty="0">
                <a:solidFill>
                  <a:srgbClr val="1353A2"/>
                </a:solidFill>
                <a:latin typeface="微软雅黑" pitchFamily="34" charset="-122"/>
                <a:ea typeface="微软雅黑" pitchFamily="34" charset="-122"/>
                <a:cs typeface="+mn-cs"/>
              </a:rPr>
              <a:t>项目打包</a:t>
            </a:r>
          </a:p>
        </p:txBody>
      </p:sp>
      <p:sp>
        <p:nvSpPr>
          <p:cNvPr id="2" name="矩形 1"/>
          <p:cNvSpPr/>
          <p:nvPr/>
        </p:nvSpPr>
        <p:spPr>
          <a:xfrm>
            <a:off x="600501" y="1176021"/>
            <a:ext cx="10986448" cy="3416320"/>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pyinstaller</a:t>
            </a:r>
            <a:r>
              <a:rPr kumimoji="1" lang="zh-CN" altLang="en-US" sz="2400" dirty="0">
                <a:solidFill>
                  <a:srgbClr val="FF0000"/>
                </a:solidFill>
                <a:latin typeface="微软雅黑" pitchFamily="34" charset="-122"/>
                <a:ea typeface="微软雅黑" pitchFamily="34" charset="-122"/>
              </a:rPr>
              <a:t>的安装和使用</a:t>
            </a:r>
            <a:endParaRPr kumimoji="1" lang="en-US" altLang="zh-CN" sz="2400" dirty="0">
              <a:solidFill>
                <a:srgbClr val="FF0000"/>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由于</a:t>
            </a:r>
            <a:r>
              <a:rPr kumimoji="1" lang="en-US" altLang="zh-CN" sz="2400" dirty="0">
                <a:solidFill>
                  <a:schemeClr val="bg1">
                    <a:lumMod val="50000"/>
                  </a:schemeClr>
                </a:solidFill>
                <a:latin typeface="微软雅黑" pitchFamily="34" charset="-122"/>
                <a:ea typeface="微软雅黑" pitchFamily="34" charset="-122"/>
              </a:rPr>
              <a:t>pyinstaller</a:t>
            </a:r>
            <a:r>
              <a:rPr kumimoji="1" lang="zh-CN" altLang="en-US" sz="2400" dirty="0">
                <a:solidFill>
                  <a:schemeClr val="bg1">
                    <a:lumMod val="50000"/>
                  </a:schemeClr>
                </a:solidFill>
                <a:latin typeface="微软雅黑" pitchFamily="34" charset="-122"/>
                <a:ea typeface="微软雅黑" pitchFamily="34" charset="-122"/>
              </a:rPr>
              <a:t>库依赖其他模块，建议采用</a:t>
            </a:r>
            <a:r>
              <a:rPr kumimoji="1" lang="en-US" altLang="zh-CN" sz="2400" dirty="0">
                <a:solidFill>
                  <a:schemeClr val="bg1">
                    <a:lumMod val="50000"/>
                  </a:schemeClr>
                </a:solidFill>
                <a:latin typeface="微软雅黑" pitchFamily="34" charset="-122"/>
                <a:ea typeface="微软雅黑" pitchFamily="34" charset="-122"/>
              </a:rPr>
              <a:t>pip</a:t>
            </a:r>
            <a:r>
              <a:rPr kumimoji="1" lang="zh-CN" altLang="en-US" sz="2400" dirty="0">
                <a:solidFill>
                  <a:schemeClr val="bg1">
                    <a:lumMod val="50000"/>
                  </a:schemeClr>
                </a:solidFill>
                <a:latin typeface="微软雅黑" pitchFamily="34" charset="-122"/>
                <a:ea typeface="微软雅黑" pitchFamily="34" charset="-122"/>
              </a:rPr>
              <a:t>命令在线安装，而非离线安装包方式安装。安装命令如下：</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400" dirty="0">
                <a:solidFill>
                  <a:srgbClr val="FF0000"/>
                </a:solidFill>
                <a:latin typeface="微软雅黑" pitchFamily="34" charset="-122"/>
                <a:ea typeface="微软雅黑" pitchFamily="34" charset="-122"/>
              </a:rPr>
              <a:t>pip install pyinstaller</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切换至程序所在的目录，可以通过</a:t>
            </a:r>
            <a:r>
              <a:rPr kumimoji="1" lang="en-US" altLang="zh-CN" sz="2400" dirty="0">
                <a:solidFill>
                  <a:schemeClr val="bg1">
                    <a:lumMod val="50000"/>
                  </a:schemeClr>
                </a:solidFill>
                <a:latin typeface="微软雅黑" pitchFamily="34" charset="-122"/>
                <a:ea typeface="微软雅黑" pitchFamily="34" charset="-122"/>
              </a:rPr>
              <a:t>pyinstaller</a:t>
            </a:r>
            <a:r>
              <a:rPr kumimoji="1" lang="zh-CN" altLang="en-US" sz="2400" dirty="0">
                <a:solidFill>
                  <a:schemeClr val="bg1">
                    <a:lumMod val="50000"/>
                  </a:schemeClr>
                </a:solidFill>
                <a:latin typeface="微软雅黑" pitchFamily="34" charset="-122"/>
                <a:ea typeface="微软雅黑" pitchFamily="34" charset="-122"/>
              </a:rPr>
              <a:t>命令打包程序，具体命令如下：</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400" dirty="0">
                <a:solidFill>
                  <a:srgbClr val="FF0000"/>
                </a:solidFill>
                <a:latin typeface="微软雅黑" pitchFamily="34" charset="-122"/>
                <a:ea typeface="微软雅黑" pitchFamily="34" charset="-122"/>
              </a:rPr>
              <a:t>pyinstaller </a:t>
            </a:r>
            <a:r>
              <a:rPr kumimoji="1" lang="zh-CN" altLang="en-US" sz="2400" dirty="0">
                <a:solidFill>
                  <a:srgbClr val="FF0000"/>
                </a:solidFill>
                <a:latin typeface="微软雅黑" pitchFamily="34" charset="-122"/>
                <a:ea typeface="微软雅黑" pitchFamily="34" charset="-122"/>
              </a:rPr>
              <a:t>选项 </a:t>
            </a:r>
            <a:r>
              <a:rPr kumimoji="1" lang="en-US" altLang="zh-CN" sz="2400" dirty="0">
                <a:solidFill>
                  <a:srgbClr val="FF0000"/>
                </a:solidFill>
                <a:latin typeface="微软雅黑" pitchFamily="34" charset="-122"/>
                <a:ea typeface="微软雅黑" pitchFamily="34" charset="-122"/>
              </a:rPr>
              <a:t>Python</a:t>
            </a:r>
            <a:r>
              <a:rPr kumimoji="1" lang="zh-CN" altLang="en-US" sz="2400" dirty="0">
                <a:solidFill>
                  <a:srgbClr val="FF0000"/>
                </a:solidFill>
                <a:latin typeface="微软雅黑" pitchFamily="34" charset="-122"/>
                <a:ea typeface="微软雅黑" pitchFamily="34" charset="-122"/>
              </a:rPr>
              <a:t>源文件</a:t>
            </a:r>
            <a:endParaRPr kumimoji="1" lang="en-US" altLang="zh-CN" sz="2400" dirty="0">
              <a:solidFill>
                <a:srgbClr val="FF0000"/>
              </a:solidFill>
              <a:latin typeface="微软雅黑" pitchFamily="34" charset="-122"/>
              <a:ea typeface="微软雅黑" pitchFamily="34" charset="-122"/>
            </a:endParaRPr>
          </a:p>
        </p:txBody>
      </p:sp>
      <p:sp>
        <p:nvSpPr>
          <p:cNvPr id="3" name="矩形 2"/>
          <p:cNvSpPr/>
          <p:nvPr/>
        </p:nvSpPr>
        <p:spPr>
          <a:xfrm>
            <a:off x="600501" y="4577725"/>
            <a:ext cx="10986448" cy="1135054"/>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zh-CN" sz="2400" dirty="0">
                <a:solidFill>
                  <a:schemeClr val="bg1">
                    <a:lumMod val="50000"/>
                  </a:schemeClr>
                </a:solidFill>
                <a:latin typeface="微软雅黑" pitchFamily="34" charset="-122"/>
                <a:ea typeface="微软雅黑" pitchFamily="34" charset="-122"/>
              </a:rPr>
              <a:t>以上命令的</a:t>
            </a:r>
            <a:r>
              <a:rPr kumimoji="1" lang="en-US" altLang="zh-CN" sz="2400" dirty="0">
                <a:solidFill>
                  <a:schemeClr val="bg1">
                    <a:lumMod val="50000"/>
                  </a:schemeClr>
                </a:solidFill>
                <a:latin typeface="微软雅黑" pitchFamily="34" charset="-122"/>
                <a:ea typeface="微软雅黑" pitchFamily="34" charset="-122"/>
              </a:rPr>
              <a:t>Python</a:t>
            </a:r>
            <a:r>
              <a:rPr kumimoji="1" lang="zh-CN" altLang="zh-CN" sz="2400" dirty="0">
                <a:solidFill>
                  <a:schemeClr val="bg1">
                    <a:lumMod val="50000"/>
                  </a:schemeClr>
                </a:solidFill>
                <a:latin typeface="微软雅黑" pitchFamily="34" charset="-122"/>
                <a:ea typeface="微软雅黑" pitchFamily="34" charset="-122"/>
              </a:rPr>
              <a:t>源文件表示程序的入口文件；选项表示一些控制生成软件包的辅助命令</a:t>
            </a:r>
            <a:r>
              <a:rPr kumimoji="1" lang="zh-CN" altLang="en-US" sz="2400" dirty="0">
                <a:solidFill>
                  <a:schemeClr val="bg1">
                    <a:lumMod val="50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21606315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11.9 </a:t>
            </a:r>
            <a:r>
              <a:rPr lang="zh-CN" altLang="en-US" sz="3200" dirty="0">
                <a:solidFill>
                  <a:srgbClr val="1353A2"/>
                </a:solidFill>
                <a:latin typeface="微软雅黑" pitchFamily="34" charset="-122"/>
                <a:ea typeface="微软雅黑" pitchFamily="34" charset="-122"/>
                <a:cs typeface="+mn-cs"/>
              </a:rPr>
              <a:t>项目打包</a:t>
            </a:r>
          </a:p>
        </p:txBody>
      </p:sp>
      <p:sp>
        <p:nvSpPr>
          <p:cNvPr id="2" name="矩形 1"/>
          <p:cNvSpPr/>
          <p:nvPr/>
        </p:nvSpPr>
        <p:spPr>
          <a:xfrm>
            <a:off x="600501" y="1176021"/>
            <a:ext cx="10986448" cy="1200329"/>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pyinstaller</a:t>
            </a:r>
            <a:r>
              <a:rPr kumimoji="1" lang="zh-CN" altLang="en-US" sz="2400" dirty="0">
                <a:solidFill>
                  <a:srgbClr val="FF0000"/>
                </a:solidFill>
                <a:latin typeface="微软雅黑" pitchFamily="34" charset="-122"/>
                <a:ea typeface="微软雅黑" pitchFamily="34" charset="-122"/>
              </a:rPr>
              <a:t>的安装和使用</a:t>
            </a:r>
            <a:endParaRPr kumimoji="1" lang="en-US" altLang="zh-CN" sz="2400" dirty="0">
              <a:solidFill>
                <a:srgbClr val="FF0000"/>
              </a:solidFill>
              <a:latin typeface="微软雅黑" pitchFamily="34" charset="-122"/>
              <a:ea typeface="微软雅黑" pitchFamily="34" charset="-122"/>
            </a:endParaRP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pyinstaller</a:t>
            </a:r>
            <a:r>
              <a:rPr kumimoji="1" lang="zh-CN" altLang="en-US" sz="2400" dirty="0">
                <a:solidFill>
                  <a:schemeClr val="bg1">
                    <a:lumMod val="50000"/>
                  </a:schemeClr>
                </a:solidFill>
                <a:latin typeface="微软雅黑" pitchFamily="34" charset="-122"/>
                <a:ea typeface="微软雅黑" pitchFamily="34" charset="-122"/>
              </a:rPr>
              <a:t>支持的常用选项如表所示。</a:t>
            </a:r>
            <a:endParaRPr kumimoji="1" lang="en-US" altLang="zh-CN" sz="2400" dirty="0">
              <a:solidFill>
                <a:schemeClr val="bg1">
                  <a:lumMod val="50000"/>
                </a:schemeClr>
              </a:solidFill>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978605480"/>
              </p:ext>
            </p:extLst>
          </p:nvPr>
        </p:nvGraphicFramePr>
        <p:xfrm>
          <a:off x="832513" y="2432581"/>
          <a:ext cx="10754436" cy="3842197"/>
        </p:xfrm>
        <a:graphic>
          <a:graphicData uri="http://schemas.openxmlformats.org/drawingml/2006/table">
            <a:tbl>
              <a:tblPr>
                <a:tableStyleId>{5C22544A-7EE6-4342-B048-85BDC9FD1C3A}</a:tableStyleId>
              </a:tblPr>
              <a:tblGrid>
                <a:gridCol w="2734401">
                  <a:extLst>
                    <a:ext uri="{9D8B030D-6E8A-4147-A177-3AD203B41FA5}">
                      <a16:colId xmlns:a16="http://schemas.microsoft.com/office/drawing/2014/main" val="20000"/>
                    </a:ext>
                  </a:extLst>
                </a:gridCol>
                <a:gridCol w="8020035">
                  <a:extLst>
                    <a:ext uri="{9D8B030D-6E8A-4147-A177-3AD203B41FA5}">
                      <a16:colId xmlns:a16="http://schemas.microsoft.com/office/drawing/2014/main" val="20001"/>
                    </a:ext>
                  </a:extLst>
                </a:gridCol>
              </a:tblGrid>
              <a:tr h="544271">
                <a:tc>
                  <a:txBody>
                    <a:bodyPr/>
                    <a:lstStyle/>
                    <a:p>
                      <a:pPr algn="ctr">
                        <a:lnSpc>
                          <a:spcPct val="115000"/>
                        </a:lnSpc>
                        <a:spcAft>
                          <a:spcPts val="0"/>
                        </a:spcAft>
                      </a:pPr>
                      <a:r>
                        <a:rPr lang="zh-CN" sz="2400" b="1" kern="0" dirty="0">
                          <a:solidFill>
                            <a:schemeClr val="bg1"/>
                          </a:solidFill>
                          <a:effectLst/>
                          <a:latin typeface="微软雅黑" panose="020B0503020204020204" pitchFamily="34" charset="-122"/>
                          <a:ea typeface="微软雅黑" panose="020B0503020204020204" pitchFamily="34" charset="-122"/>
                        </a:rPr>
                        <a:t>选项</a:t>
                      </a:r>
                      <a:endParaRPr lang="zh-CN" sz="2000" b="1" kern="100" dirty="0">
                        <a:solidFill>
                          <a:schemeClr val="bg1"/>
                        </a:solidFill>
                        <a:effectLst/>
                        <a:latin typeface="微软雅黑" panose="020B0503020204020204" pitchFamily="34" charset="-122"/>
                        <a:ea typeface="微软雅黑" panose="020B0503020204020204" pitchFamily="34" charset="-122"/>
                      </a:endParaRPr>
                    </a:p>
                  </a:txBody>
                  <a:tcPr marL="125412" marR="125412" marT="0" marB="0" anchor="ctr">
                    <a:solidFill>
                      <a:srgbClr val="1353A2"/>
                    </a:solidFill>
                  </a:tcPr>
                </a:tc>
                <a:tc>
                  <a:txBody>
                    <a:bodyPr/>
                    <a:lstStyle/>
                    <a:p>
                      <a:pPr algn="ctr">
                        <a:lnSpc>
                          <a:spcPct val="115000"/>
                        </a:lnSpc>
                        <a:spcAft>
                          <a:spcPts val="0"/>
                        </a:spcAft>
                      </a:pPr>
                      <a:r>
                        <a:rPr lang="zh-CN" sz="2400" b="1" kern="0" dirty="0">
                          <a:solidFill>
                            <a:schemeClr val="bg1"/>
                          </a:solidFill>
                          <a:effectLst/>
                          <a:latin typeface="微软雅黑" panose="020B0503020204020204" pitchFamily="34" charset="-122"/>
                          <a:ea typeface="微软雅黑" panose="020B0503020204020204" pitchFamily="34" charset="-122"/>
                        </a:rPr>
                        <a:t>说明</a:t>
                      </a:r>
                      <a:endParaRPr lang="zh-CN" sz="2000" b="1" kern="100" dirty="0">
                        <a:solidFill>
                          <a:schemeClr val="bg1"/>
                        </a:solidFill>
                        <a:effectLst/>
                        <a:latin typeface="微软雅黑" panose="020B0503020204020204" pitchFamily="34" charset="-122"/>
                        <a:ea typeface="微软雅黑" panose="020B0503020204020204" pitchFamily="34" charset="-122"/>
                      </a:endParaRPr>
                    </a:p>
                  </a:txBody>
                  <a:tcPr marL="125412" marR="125412" marT="0" marB="0" anchor="ctr">
                    <a:solidFill>
                      <a:srgbClr val="1353A2"/>
                    </a:solidFill>
                  </a:tcPr>
                </a:tc>
                <a:extLst>
                  <a:ext uri="{0D108BD9-81ED-4DB2-BD59-A6C34878D82A}">
                    <a16:rowId xmlns:a16="http://schemas.microsoft.com/office/drawing/2014/main" val="10000"/>
                  </a:ext>
                </a:extLst>
              </a:tr>
              <a:tr h="313415">
                <a:tc>
                  <a:txBody>
                    <a:bodyPr/>
                    <a:lstStyle/>
                    <a:p>
                      <a:pPr algn="ctr">
                        <a:lnSpc>
                          <a:spcPct val="115000"/>
                        </a:lnSpc>
                        <a:spcAft>
                          <a:spcPts val="0"/>
                        </a:spcAft>
                      </a:pPr>
                      <a:r>
                        <a:rPr lang="en-US" sz="2000" kern="100" dirty="0">
                          <a:effectLst/>
                          <a:latin typeface="微软雅黑" panose="020B0503020204020204" pitchFamily="34" charset="-122"/>
                          <a:ea typeface="微软雅黑" panose="020B0503020204020204" pitchFamily="34" charset="-122"/>
                        </a:rPr>
                        <a:t>-F/--onefile</a:t>
                      </a:r>
                      <a:endParaRPr lang="zh-CN" sz="1800" kern="100" dirty="0">
                        <a:effectLst/>
                        <a:latin typeface="微软雅黑" panose="020B0503020204020204" pitchFamily="34" charset="-122"/>
                        <a:ea typeface="微软雅黑" panose="020B0503020204020204" pitchFamily="34" charset="-122"/>
                      </a:endParaRPr>
                    </a:p>
                  </a:txBody>
                  <a:tcPr marL="125412" marR="125412" marT="0" marB="0" anchor="ctr"/>
                </a:tc>
                <a:tc>
                  <a:txBody>
                    <a:bodyPr/>
                    <a:lstStyle/>
                    <a:p>
                      <a:pPr algn="l">
                        <a:lnSpc>
                          <a:spcPct val="115000"/>
                        </a:lnSpc>
                        <a:spcAft>
                          <a:spcPts val="0"/>
                        </a:spcAft>
                      </a:pPr>
                      <a:r>
                        <a:rPr lang="zh-CN" sz="2000" kern="100" dirty="0">
                          <a:effectLst/>
                          <a:latin typeface="微软雅黑" panose="020B0503020204020204" pitchFamily="34" charset="-122"/>
                          <a:ea typeface="微软雅黑" panose="020B0503020204020204" pitchFamily="34" charset="-122"/>
                        </a:rPr>
                        <a:t>将项目打包为单个可执行程序文件</a:t>
                      </a:r>
                      <a:endParaRPr lang="zh-CN" sz="1800" kern="100" dirty="0">
                        <a:effectLst/>
                        <a:latin typeface="微软雅黑" panose="020B0503020204020204" pitchFamily="34" charset="-122"/>
                        <a:ea typeface="微软雅黑" panose="020B0503020204020204" pitchFamily="34" charset="-122"/>
                      </a:endParaRPr>
                    </a:p>
                  </a:txBody>
                  <a:tcPr marL="125412" marR="125412" marT="0" marB="0" anchor="ctr"/>
                </a:tc>
                <a:extLst>
                  <a:ext uri="{0D108BD9-81ED-4DB2-BD59-A6C34878D82A}">
                    <a16:rowId xmlns:a16="http://schemas.microsoft.com/office/drawing/2014/main" val="10001"/>
                  </a:ext>
                </a:extLst>
              </a:tr>
              <a:tr h="597403">
                <a:tc>
                  <a:txBody>
                    <a:bodyPr/>
                    <a:lstStyle/>
                    <a:p>
                      <a:pPr algn="ctr">
                        <a:lnSpc>
                          <a:spcPct val="115000"/>
                        </a:lnSpc>
                        <a:spcAft>
                          <a:spcPts val="0"/>
                        </a:spcAft>
                      </a:pPr>
                      <a:r>
                        <a:rPr lang="en-US" sz="2000" kern="100" dirty="0">
                          <a:effectLst/>
                          <a:latin typeface="微软雅黑" panose="020B0503020204020204" pitchFamily="34" charset="-122"/>
                          <a:ea typeface="微软雅黑" panose="020B0503020204020204" pitchFamily="34" charset="-122"/>
                        </a:rPr>
                        <a:t>-D/--onedir</a:t>
                      </a:r>
                      <a:endParaRPr lang="zh-CN" sz="1800" kern="100" dirty="0">
                        <a:effectLst/>
                        <a:latin typeface="微软雅黑" panose="020B0503020204020204" pitchFamily="34" charset="-122"/>
                        <a:ea typeface="微软雅黑" panose="020B0503020204020204" pitchFamily="34" charset="-122"/>
                      </a:endParaRPr>
                    </a:p>
                  </a:txBody>
                  <a:tcPr marL="125412" marR="125412" marT="0" marB="0" anchor="ctr"/>
                </a:tc>
                <a:tc>
                  <a:txBody>
                    <a:bodyPr/>
                    <a:lstStyle/>
                    <a:p>
                      <a:pPr algn="l">
                        <a:lnSpc>
                          <a:spcPct val="115000"/>
                        </a:lnSpc>
                        <a:spcAft>
                          <a:spcPts val="0"/>
                        </a:spcAft>
                      </a:pPr>
                      <a:r>
                        <a:rPr lang="zh-CN" sz="2000" kern="100">
                          <a:effectLst/>
                          <a:latin typeface="微软雅黑" panose="020B0503020204020204" pitchFamily="34" charset="-122"/>
                          <a:ea typeface="微软雅黑" panose="020B0503020204020204" pitchFamily="34" charset="-122"/>
                        </a:rPr>
                        <a:t>将项目打包为一个包含可执行程序的目录（包含多个文件）</a:t>
                      </a:r>
                      <a:endParaRPr lang="zh-CN" sz="1800" kern="100">
                        <a:effectLst/>
                        <a:latin typeface="微软雅黑" panose="020B0503020204020204" pitchFamily="34" charset="-122"/>
                        <a:ea typeface="微软雅黑" panose="020B0503020204020204" pitchFamily="34" charset="-122"/>
                      </a:endParaRPr>
                    </a:p>
                  </a:txBody>
                  <a:tcPr marL="125412" marR="125412" marT="0" marB="0" anchor="ctr"/>
                </a:tc>
                <a:extLst>
                  <a:ext uri="{0D108BD9-81ED-4DB2-BD59-A6C34878D82A}">
                    <a16:rowId xmlns:a16="http://schemas.microsoft.com/office/drawing/2014/main" val="10002"/>
                  </a:ext>
                </a:extLst>
              </a:tr>
              <a:tr h="325650">
                <a:tc>
                  <a:txBody>
                    <a:bodyPr/>
                    <a:lstStyle/>
                    <a:p>
                      <a:pPr algn="ctr">
                        <a:lnSpc>
                          <a:spcPct val="115000"/>
                        </a:lnSpc>
                        <a:spcAft>
                          <a:spcPts val="0"/>
                        </a:spcAft>
                      </a:pPr>
                      <a:r>
                        <a:rPr lang="en-US" sz="2000" kern="100">
                          <a:effectLst/>
                          <a:latin typeface="微软雅黑" panose="020B0503020204020204" pitchFamily="34" charset="-122"/>
                          <a:ea typeface="微软雅黑" panose="020B0503020204020204" pitchFamily="34" charset="-122"/>
                        </a:rPr>
                        <a:t>-d/--debug</a:t>
                      </a:r>
                      <a:endParaRPr lang="zh-CN" sz="1800" kern="100">
                        <a:effectLst/>
                        <a:latin typeface="微软雅黑" panose="020B0503020204020204" pitchFamily="34" charset="-122"/>
                        <a:ea typeface="微软雅黑" panose="020B0503020204020204" pitchFamily="34" charset="-122"/>
                      </a:endParaRPr>
                    </a:p>
                  </a:txBody>
                  <a:tcPr marL="125412" marR="125412" marT="0" marB="0" anchor="ctr"/>
                </a:tc>
                <a:tc>
                  <a:txBody>
                    <a:bodyPr/>
                    <a:lstStyle/>
                    <a:p>
                      <a:pPr algn="l">
                        <a:lnSpc>
                          <a:spcPct val="115000"/>
                        </a:lnSpc>
                        <a:spcAft>
                          <a:spcPts val="0"/>
                        </a:spcAft>
                      </a:pPr>
                      <a:r>
                        <a:rPr lang="zh-CN" sz="2000" kern="100">
                          <a:effectLst/>
                          <a:latin typeface="微软雅黑" panose="020B0503020204020204" pitchFamily="34" charset="-122"/>
                          <a:ea typeface="微软雅黑" panose="020B0503020204020204" pitchFamily="34" charset="-122"/>
                        </a:rPr>
                        <a:t>将项目打包为</a:t>
                      </a:r>
                      <a:r>
                        <a:rPr lang="en-US" sz="2000" kern="100">
                          <a:effectLst/>
                          <a:latin typeface="微软雅黑" panose="020B0503020204020204" pitchFamily="34" charset="-122"/>
                          <a:ea typeface="微软雅黑" panose="020B0503020204020204" pitchFamily="34" charset="-122"/>
                        </a:rPr>
                        <a:t>debug</a:t>
                      </a:r>
                      <a:r>
                        <a:rPr lang="zh-CN" sz="2000" kern="100">
                          <a:effectLst/>
                          <a:latin typeface="微软雅黑" panose="020B0503020204020204" pitchFamily="34" charset="-122"/>
                          <a:ea typeface="微软雅黑" panose="020B0503020204020204" pitchFamily="34" charset="-122"/>
                        </a:rPr>
                        <a:t>版本的可执行文件</a:t>
                      </a:r>
                      <a:endParaRPr lang="zh-CN" sz="1800" kern="100">
                        <a:effectLst/>
                        <a:latin typeface="微软雅黑" panose="020B0503020204020204" pitchFamily="34" charset="-122"/>
                        <a:ea typeface="微软雅黑" panose="020B0503020204020204" pitchFamily="34" charset="-122"/>
                      </a:endParaRPr>
                    </a:p>
                  </a:txBody>
                  <a:tcPr marL="125412" marR="125412" marT="0" marB="0" anchor="ctr"/>
                </a:tc>
                <a:extLst>
                  <a:ext uri="{0D108BD9-81ED-4DB2-BD59-A6C34878D82A}">
                    <a16:rowId xmlns:a16="http://schemas.microsoft.com/office/drawing/2014/main" val="10003"/>
                  </a:ext>
                </a:extLst>
              </a:tr>
              <a:tr h="626831">
                <a:tc>
                  <a:txBody>
                    <a:bodyPr/>
                    <a:lstStyle/>
                    <a:p>
                      <a:pPr algn="ctr">
                        <a:lnSpc>
                          <a:spcPct val="115000"/>
                        </a:lnSpc>
                        <a:spcAft>
                          <a:spcPts val="0"/>
                        </a:spcAft>
                      </a:pPr>
                      <a:r>
                        <a:rPr lang="en-US" sz="2000" kern="100">
                          <a:effectLst/>
                          <a:latin typeface="微软雅黑" panose="020B0503020204020204" pitchFamily="34" charset="-122"/>
                          <a:ea typeface="微软雅黑" panose="020B0503020204020204" pitchFamily="34" charset="-122"/>
                        </a:rPr>
                        <a:t>-w/--windowed/--noconsolc</a:t>
                      </a:r>
                      <a:endParaRPr lang="zh-CN" sz="1800" kern="100">
                        <a:effectLst/>
                        <a:latin typeface="微软雅黑" panose="020B0503020204020204" pitchFamily="34" charset="-122"/>
                        <a:ea typeface="微软雅黑" panose="020B0503020204020204" pitchFamily="34" charset="-122"/>
                      </a:endParaRPr>
                    </a:p>
                  </a:txBody>
                  <a:tcPr marL="125412" marR="125412" marT="0" marB="0" anchor="ctr"/>
                </a:tc>
                <a:tc>
                  <a:txBody>
                    <a:bodyPr/>
                    <a:lstStyle/>
                    <a:p>
                      <a:pPr algn="l">
                        <a:lnSpc>
                          <a:spcPct val="115000"/>
                        </a:lnSpc>
                        <a:spcAft>
                          <a:spcPts val="0"/>
                        </a:spcAft>
                      </a:pPr>
                      <a:r>
                        <a:rPr lang="zh-CN" sz="2000" kern="100">
                          <a:effectLst/>
                          <a:latin typeface="微软雅黑" panose="020B0503020204020204" pitchFamily="34" charset="-122"/>
                          <a:ea typeface="微软雅黑" panose="020B0503020204020204" pitchFamily="34" charset="-122"/>
                        </a:rPr>
                        <a:t>指定程序运行时不显示命令行窗口（仅对</a:t>
                      </a:r>
                      <a:r>
                        <a:rPr lang="en-US" sz="2000" kern="100">
                          <a:effectLst/>
                          <a:latin typeface="微软雅黑" panose="020B0503020204020204" pitchFamily="34" charset="-122"/>
                          <a:ea typeface="微软雅黑" panose="020B0503020204020204" pitchFamily="34" charset="-122"/>
                        </a:rPr>
                        <a:t>Windows</a:t>
                      </a:r>
                      <a:r>
                        <a:rPr lang="zh-CN" sz="2000" kern="100">
                          <a:effectLst/>
                          <a:latin typeface="微软雅黑" panose="020B0503020204020204" pitchFamily="34" charset="-122"/>
                          <a:ea typeface="微软雅黑" panose="020B0503020204020204" pitchFamily="34" charset="-122"/>
                        </a:rPr>
                        <a:t>有效）</a:t>
                      </a:r>
                      <a:endParaRPr lang="zh-CN" sz="1800" kern="100">
                        <a:effectLst/>
                        <a:latin typeface="微软雅黑" panose="020B0503020204020204" pitchFamily="34" charset="-122"/>
                        <a:ea typeface="微软雅黑" panose="020B0503020204020204" pitchFamily="34" charset="-122"/>
                      </a:endParaRPr>
                    </a:p>
                  </a:txBody>
                  <a:tcPr marL="125412" marR="125412" marT="0" marB="0" anchor="ctr"/>
                </a:tc>
                <a:extLst>
                  <a:ext uri="{0D108BD9-81ED-4DB2-BD59-A6C34878D82A}">
                    <a16:rowId xmlns:a16="http://schemas.microsoft.com/office/drawing/2014/main" val="10004"/>
                  </a:ext>
                </a:extLst>
              </a:tr>
              <a:tr h="626831">
                <a:tc>
                  <a:txBody>
                    <a:bodyPr/>
                    <a:lstStyle/>
                    <a:p>
                      <a:pPr algn="ctr">
                        <a:lnSpc>
                          <a:spcPct val="115000"/>
                        </a:lnSpc>
                        <a:spcAft>
                          <a:spcPts val="0"/>
                        </a:spcAft>
                      </a:pPr>
                      <a:r>
                        <a:rPr lang="en-US" sz="2000" kern="100">
                          <a:effectLst/>
                          <a:latin typeface="微软雅黑" panose="020B0503020204020204" pitchFamily="34" charset="-122"/>
                          <a:ea typeface="微软雅黑" panose="020B0503020204020204" pitchFamily="34" charset="-122"/>
                        </a:rPr>
                        <a:t>-c/--nowindowed/--console</a:t>
                      </a:r>
                      <a:endParaRPr lang="zh-CN" sz="1800" kern="100">
                        <a:effectLst/>
                        <a:latin typeface="微软雅黑" panose="020B0503020204020204" pitchFamily="34" charset="-122"/>
                        <a:ea typeface="微软雅黑" panose="020B0503020204020204" pitchFamily="34" charset="-122"/>
                      </a:endParaRPr>
                    </a:p>
                  </a:txBody>
                  <a:tcPr marL="125412" marR="125412" marT="0" marB="0" anchor="ctr"/>
                </a:tc>
                <a:tc>
                  <a:txBody>
                    <a:bodyPr/>
                    <a:lstStyle/>
                    <a:p>
                      <a:pPr algn="l">
                        <a:lnSpc>
                          <a:spcPct val="115000"/>
                        </a:lnSpc>
                        <a:spcAft>
                          <a:spcPts val="0"/>
                        </a:spcAft>
                      </a:pPr>
                      <a:r>
                        <a:rPr lang="zh-CN" sz="2000" kern="100">
                          <a:effectLst/>
                          <a:latin typeface="微软雅黑" panose="020B0503020204020204" pitchFamily="34" charset="-122"/>
                          <a:ea typeface="微软雅黑" panose="020B0503020204020204" pitchFamily="34" charset="-122"/>
                        </a:rPr>
                        <a:t>指定使用命令行窗口运行程序（仅对</a:t>
                      </a:r>
                      <a:r>
                        <a:rPr lang="en-US" sz="2000" kern="100">
                          <a:effectLst/>
                          <a:latin typeface="微软雅黑" panose="020B0503020204020204" pitchFamily="34" charset="-122"/>
                          <a:ea typeface="微软雅黑" panose="020B0503020204020204" pitchFamily="34" charset="-122"/>
                        </a:rPr>
                        <a:t>Windows</a:t>
                      </a:r>
                      <a:r>
                        <a:rPr lang="zh-CN" sz="2000" kern="100">
                          <a:effectLst/>
                          <a:latin typeface="微软雅黑" panose="020B0503020204020204" pitchFamily="34" charset="-122"/>
                          <a:ea typeface="微软雅黑" panose="020B0503020204020204" pitchFamily="34" charset="-122"/>
                        </a:rPr>
                        <a:t>有效）</a:t>
                      </a:r>
                      <a:endParaRPr lang="zh-CN" sz="1800" kern="100">
                        <a:effectLst/>
                        <a:latin typeface="微软雅黑" panose="020B0503020204020204" pitchFamily="34" charset="-122"/>
                        <a:ea typeface="微软雅黑" panose="020B0503020204020204" pitchFamily="34" charset="-122"/>
                      </a:endParaRPr>
                    </a:p>
                  </a:txBody>
                  <a:tcPr marL="125412" marR="125412" marT="0" marB="0" anchor="ctr"/>
                </a:tc>
                <a:extLst>
                  <a:ext uri="{0D108BD9-81ED-4DB2-BD59-A6C34878D82A}">
                    <a16:rowId xmlns:a16="http://schemas.microsoft.com/office/drawing/2014/main" val="10005"/>
                  </a:ext>
                </a:extLst>
              </a:tr>
              <a:tr h="597403">
                <a:tc>
                  <a:txBody>
                    <a:bodyPr/>
                    <a:lstStyle/>
                    <a:p>
                      <a:pPr algn="ctr">
                        <a:lnSpc>
                          <a:spcPct val="115000"/>
                        </a:lnSpc>
                        <a:spcAft>
                          <a:spcPts val="0"/>
                        </a:spcAft>
                      </a:pPr>
                      <a:r>
                        <a:rPr lang="en-US" sz="2000" kern="100">
                          <a:effectLst/>
                          <a:latin typeface="微软雅黑" panose="020B0503020204020204" pitchFamily="34" charset="-122"/>
                          <a:ea typeface="微软雅黑" panose="020B0503020204020204" pitchFamily="34" charset="-122"/>
                        </a:rPr>
                        <a:t>-o DIR/--out=DIR</a:t>
                      </a:r>
                      <a:endParaRPr lang="zh-CN" sz="1800" kern="100">
                        <a:effectLst/>
                        <a:latin typeface="微软雅黑" panose="020B0503020204020204" pitchFamily="34" charset="-122"/>
                        <a:ea typeface="微软雅黑" panose="020B0503020204020204" pitchFamily="34" charset="-122"/>
                      </a:endParaRPr>
                    </a:p>
                  </a:txBody>
                  <a:tcPr marL="125412" marR="125412" marT="0" marB="0" anchor="ctr"/>
                </a:tc>
                <a:tc>
                  <a:txBody>
                    <a:bodyPr/>
                    <a:lstStyle/>
                    <a:p>
                      <a:pPr algn="l">
                        <a:lnSpc>
                          <a:spcPct val="115000"/>
                        </a:lnSpc>
                        <a:spcAft>
                          <a:spcPts val="0"/>
                        </a:spcAft>
                      </a:pPr>
                      <a:r>
                        <a:rPr lang="zh-CN" sz="2000" kern="100" dirty="0">
                          <a:effectLst/>
                          <a:latin typeface="微软雅黑" panose="020B0503020204020204" pitchFamily="34" charset="-122"/>
                          <a:ea typeface="微软雅黑" panose="020B0503020204020204" pitchFamily="34" charset="-122"/>
                        </a:rPr>
                        <a:t>指定</a:t>
                      </a:r>
                      <a:r>
                        <a:rPr lang="en-US" sz="2000" kern="100" dirty="0">
                          <a:effectLst/>
                          <a:latin typeface="微软雅黑" panose="020B0503020204020204" pitchFamily="34" charset="-122"/>
                          <a:ea typeface="微软雅黑" panose="020B0503020204020204" pitchFamily="34" charset="-122"/>
                        </a:rPr>
                        <a:t>spec</a:t>
                      </a:r>
                      <a:r>
                        <a:rPr lang="zh-CN" sz="2000" kern="100" dirty="0">
                          <a:effectLst/>
                          <a:latin typeface="微软雅黑" panose="020B0503020204020204" pitchFamily="34" charset="-122"/>
                          <a:ea typeface="微软雅黑" panose="020B0503020204020204" pitchFamily="34" charset="-122"/>
                        </a:rPr>
                        <a:t>文件的生成目录。若没有指定，则默认为当前目录</a:t>
                      </a:r>
                      <a:endParaRPr lang="zh-CN" sz="1800" kern="100" dirty="0">
                        <a:effectLst/>
                        <a:latin typeface="微软雅黑" panose="020B0503020204020204" pitchFamily="34" charset="-122"/>
                        <a:ea typeface="微软雅黑" panose="020B0503020204020204" pitchFamily="34" charset="-122"/>
                      </a:endParaRPr>
                    </a:p>
                  </a:txBody>
                  <a:tcPr marL="125412" marR="125412"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4246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175832"/>
            <a:ext cx="10954603"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4.</a:t>
            </a:r>
            <a:r>
              <a:rPr kumimoji="1" lang="zh-CN" altLang="en-US" sz="2400" b="1" dirty="0">
                <a:solidFill>
                  <a:srgbClr val="1353A2"/>
                </a:solidFill>
                <a:latin typeface="微软雅黑" pitchFamily="34" charset="-122"/>
                <a:ea typeface="微软雅黑" pitchFamily="34" charset="-122"/>
              </a:rPr>
              <a:t>道具</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在游戏过程中，道具每隔</a:t>
            </a:r>
            <a:r>
              <a:rPr kumimoji="1" lang="en-US" altLang="zh-CN" sz="2400" dirty="0">
                <a:solidFill>
                  <a:schemeClr val="bg1">
                    <a:lumMod val="50000"/>
                  </a:schemeClr>
                </a:solidFill>
                <a:latin typeface="微软雅黑" pitchFamily="34" charset="-122"/>
                <a:ea typeface="微软雅黑" pitchFamily="34" charset="-122"/>
              </a:rPr>
              <a:t>30</a:t>
            </a:r>
            <a:r>
              <a:rPr kumimoji="1" lang="zh-CN" altLang="en-US" sz="2400" dirty="0">
                <a:solidFill>
                  <a:schemeClr val="bg1">
                    <a:lumMod val="50000"/>
                  </a:schemeClr>
                </a:solidFill>
                <a:latin typeface="微软雅黑" pitchFamily="34" charset="-122"/>
                <a:ea typeface="微软雅黑" pitchFamily="34" charset="-122"/>
              </a:rPr>
              <a:t>秒会从游戏窗口上方的随机位置向下飞出，一旦飞出的过程中碰撞英雄飞机，就会被英雄飞机拾取。飞机大战游戏有两种道具：</a:t>
            </a:r>
            <a:r>
              <a:rPr kumimoji="1" lang="zh-CN" altLang="en-US" sz="2400" dirty="0">
                <a:solidFill>
                  <a:srgbClr val="FF0000"/>
                </a:solidFill>
                <a:latin typeface="微软雅黑" pitchFamily="34" charset="-122"/>
                <a:ea typeface="微软雅黑" pitchFamily="34" charset="-122"/>
              </a:rPr>
              <a:t>炸弹补给</a:t>
            </a:r>
            <a:r>
              <a:rPr kumimoji="1" lang="zh-CN" altLang="en-US" sz="2400" dirty="0">
                <a:solidFill>
                  <a:schemeClr val="bg1">
                    <a:lumMod val="50000"/>
                  </a:schemeClr>
                </a:solidFill>
                <a:latin typeface="微软雅黑" pitchFamily="34" charset="-122"/>
                <a:ea typeface="微软雅黑" pitchFamily="34" charset="-122"/>
              </a:rPr>
              <a:t>和</a:t>
            </a:r>
            <a:r>
              <a:rPr kumimoji="1" lang="zh-CN" altLang="en-US" sz="2400" dirty="0">
                <a:solidFill>
                  <a:srgbClr val="FF0000"/>
                </a:solidFill>
                <a:latin typeface="微软雅黑" pitchFamily="34" charset="-122"/>
                <a:ea typeface="微软雅黑" pitchFamily="34" charset="-122"/>
              </a:rPr>
              <a:t>子弹增强</a:t>
            </a:r>
            <a:r>
              <a:rPr kumimoji="1" lang="zh-CN" altLang="en-US" sz="2400" dirty="0">
                <a:solidFill>
                  <a:schemeClr val="bg1">
                    <a:lumMod val="50000"/>
                  </a:schemeClr>
                </a:solidFill>
                <a:latin typeface="微软雅黑" pitchFamily="34" charset="-122"/>
                <a:ea typeface="微软雅黑" pitchFamily="34" charset="-122"/>
              </a:rPr>
              <a:t>，关于这两种道具的</a:t>
            </a:r>
            <a:r>
              <a:rPr kumimoji="1" lang="zh-CN" altLang="en-US" sz="2400" dirty="0">
                <a:solidFill>
                  <a:srgbClr val="FF0000"/>
                </a:solidFill>
                <a:latin typeface="微软雅黑" pitchFamily="34" charset="-122"/>
                <a:ea typeface="微软雅黑" pitchFamily="34" charset="-122"/>
              </a:rPr>
              <a:t>功能描述</a:t>
            </a:r>
            <a:r>
              <a:rPr kumimoji="1" lang="zh-CN" altLang="en-US" sz="2400" dirty="0">
                <a:solidFill>
                  <a:schemeClr val="bg1">
                    <a:lumMod val="50000"/>
                  </a:schemeClr>
                </a:solidFill>
                <a:latin typeface="微软雅黑" pitchFamily="34" charset="-122"/>
                <a:ea typeface="微软雅黑" pitchFamily="34" charset="-122"/>
              </a:rPr>
              <a:t>如表所示。</a:t>
            </a:r>
          </a:p>
        </p:txBody>
      </p:sp>
      <p:graphicFrame>
        <p:nvGraphicFramePr>
          <p:cNvPr id="3" name="表格 2"/>
          <p:cNvGraphicFramePr>
            <a:graphicFrameLocks noGrp="1"/>
          </p:cNvGraphicFramePr>
          <p:nvPr>
            <p:extLst>
              <p:ext uri="{D42A27DB-BD31-4B8C-83A1-F6EECF244321}">
                <p14:modId xmlns:p14="http://schemas.microsoft.com/office/powerpoint/2010/main" val="1486447331"/>
              </p:ext>
            </p:extLst>
          </p:nvPr>
        </p:nvGraphicFramePr>
        <p:xfrm>
          <a:off x="1146412" y="3566044"/>
          <a:ext cx="10085695" cy="1747257"/>
        </p:xfrm>
        <a:graphic>
          <a:graphicData uri="http://schemas.openxmlformats.org/drawingml/2006/table">
            <a:tbl>
              <a:tblPr>
                <a:tableStyleId>{5C22544A-7EE6-4342-B048-85BDC9FD1C3A}</a:tableStyleId>
              </a:tblPr>
              <a:tblGrid>
                <a:gridCol w="1160060">
                  <a:extLst>
                    <a:ext uri="{9D8B030D-6E8A-4147-A177-3AD203B41FA5}">
                      <a16:colId xmlns:a16="http://schemas.microsoft.com/office/drawing/2014/main" val="20000"/>
                    </a:ext>
                  </a:extLst>
                </a:gridCol>
                <a:gridCol w="6728346">
                  <a:extLst>
                    <a:ext uri="{9D8B030D-6E8A-4147-A177-3AD203B41FA5}">
                      <a16:colId xmlns:a16="http://schemas.microsoft.com/office/drawing/2014/main" val="20001"/>
                    </a:ext>
                  </a:extLst>
                </a:gridCol>
                <a:gridCol w="846161">
                  <a:extLst>
                    <a:ext uri="{9D8B030D-6E8A-4147-A177-3AD203B41FA5}">
                      <a16:colId xmlns:a16="http://schemas.microsoft.com/office/drawing/2014/main" val="20002"/>
                    </a:ext>
                  </a:extLst>
                </a:gridCol>
                <a:gridCol w="1351128">
                  <a:extLst>
                    <a:ext uri="{9D8B030D-6E8A-4147-A177-3AD203B41FA5}">
                      <a16:colId xmlns:a16="http://schemas.microsoft.com/office/drawing/2014/main" val="20003"/>
                    </a:ext>
                  </a:extLst>
                </a:gridCol>
              </a:tblGrid>
              <a:tr h="722253">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道具名称</a:t>
                      </a:r>
                    </a:p>
                  </a:txBody>
                  <a:tcPr marL="68580" marR="68580" marT="0" marB="0" anchor="ctr">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功能描述</a:t>
                      </a:r>
                    </a:p>
                  </a:txBody>
                  <a:tcPr marL="68580" marR="68580" marT="0" marB="0" anchor="ctr">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速度</a:t>
                      </a:r>
                    </a:p>
                  </a:txBody>
                  <a:tcPr marL="68580" marR="68580" marT="0" marB="0" anchor="ctr">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播放音效</a:t>
                      </a:r>
                    </a:p>
                  </a:txBody>
                  <a:tcPr marL="68580" marR="68580" marT="0" marB="0" anchor="ctr">
                    <a:solidFill>
                      <a:srgbClr val="1353A2"/>
                    </a:solidFill>
                  </a:tcPr>
                </a:tc>
                <a:extLst>
                  <a:ext uri="{0D108BD9-81ED-4DB2-BD59-A6C34878D82A}">
                    <a16:rowId xmlns:a16="http://schemas.microsoft.com/office/drawing/2014/main" val="10000"/>
                  </a:ext>
                </a:extLst>
              </a:tr>
              <a:tr h="586854">
                <a:tc>
                  <a:txBody>
                    <a:bodyPr/>
                    <a:lstStyle/>
                    <a:p>
                      <a:pPr marL="0" indent="21590" algn="l" defTabSz="914400" rtl="0" eaLnBrk="1" latinLnBrk="0" hangingPunct="1">
                        <a:lnSpc>
                          <a:spcPct val="150000"/>
                        </a:lnSpc>
                        <a:spcAft>
                          <a:spcPts val="0"/>
                        </a:spcAft>
                      </a:pPr>
                      <a:r>
                        <a:rPr lang="zh-CN" sz="1800" kern="100">
                          <a:solidFill>
                            <a:schemeClr val="dk1"/>
                          </a:solidFill>
                          <a:effectLst/>
                          <a:latin typeface="微软雅黑" panose="020B0503020204020204" pitchFamily="34" charset="-122"/>
                          <a:ea typeface="微软雅黑" panose="020B0503020204020204" pitchFamily="34" charset="-122"/>
                          <a:cs typeface="+mn-cs"/>
                        </a:rPr>
                        <a:t>炸弹补给</a:t>
                      </a:r>
                    </a:p>
                  </a:txBody>
                  <a:tcPr marL="68580" marR="68580" marT="0" marB="0" anchor="ctr"/>
                </a:tc>
                <a:tc>
                  <a:txBody>
                    <a:bodyPr/>
                    <a:lstStyle/>
                    <a:p>
                      <a:pPr marL="0" indent="21590" algn="l"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英雄飞机拾取后，炸弹数量加</a:t>
                      </a:r>
                      <a:r>
                        <a:rPr lang="en-US" sz="1800" kern="100" dirty="0">
                          <a:solidFill>
                            <a:schemeClr val="dk1"/>
                          </a:solidFill>
                          <a:effectLst/>
                          <a:latin typeface="微软雅黑" panose="020B0503020204020204" pitchFamily="34" charset="-122"/>
                          <a:ea typeface="微软雅黑" panose="020B0503020204020204" pitchFamily="34" charset="-122"/>
                          <a:cs typeface="+mn-cs"/>
                        </a:rPr>
                        <a:t>1</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5</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ctr"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是</a:t>
                      </a:r>
                    </a:p>
                  </a:txBody>
                  <a:tcPr marL="68580" marR="68580" marT="0" marB="0" anchor="ctr"/>
                </a:tc>
                <a:extLst>
                  <a:ext uri="{0D108BD9-81ED-4DB2-BD59-A6C34878D82A}">
                    <a16:rowId xmlns:a16="http://schemas.microsoft.com/office/drawing/2014/main" val="10001"/>
                  </a:ext>
                </a:extLst>
              </a:tr>
              <a:tr h="438150">
                <a:tc>
                  <a:txBody>
                    <a:bodyPr/>
                    <a:lstStyle/>
                    <a:p>
                      <a:pPr marL="0" indent="21590" algn="l" defTabSz="914400" rtl="0" eaLnBrk="1" latinLnBrk="0" hangingPunct="1">
                        <a:lnSpc>
                          <a:spcPct val="150000"/>
                        </a:lnSpc>
                        <a:spcAft>
                          <a:spcPts val="0"/>
                        </a:spcAft>
                      </a:pPr>
                      <a:r>
                        <a:rPr lang="zh-CN" sz="1800" kern="100">
                          <a:solidFill>
                            <a:schemeClr val="dk1"/>
                          </a:solidFill>
                          <a:effectLst/>
                          <a:latin typeface="微软雅黑" panose="020B0503020204020204" pitchFamily="34" charset="-122"/>
                          <a:ea typeface="微软雅黑" panose="020B0503020204020204" pitchFamily="34" charset="-122"/>
                          <a:cs typeface="+mn-cs"/>
                        </a:rPr>
                        <a:t>子弹增强</a:t>
                      </a:r>
                    </a:p>
                  </a:txBody>
                  <a:tcPr marL="68580" marR="68580" marT="0" marB="0" anchor="ctr"/>
                </a:tc>
                <a:tc>
                  <a:txBody>
                    <a:bodyPr/>
                    <a:lstStyle/>
                    <a:p>
                      <a:pPr marL="0" indent="21590" algn="l"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英雄飞机拾取后，发射的子弹由单排改为双排，且持续时长</a:t>
                      </a:r>
                      <a:r>
                        <a:rPr lang="en-US" sz="1800" kern="100" dirty="0">
                          <a:solidFill>
                            <a:schemeClr val="dk1"/>
                          </a:solidFill>
                          <a:effectLst/>
                          <a:latin typeface="微软雅黑" panose="020B0503020204020204" pitchFamily="34" charset="-122"/>
                          <a:ea typeface="微软雅黑" panose="020B0503020204020204" pitchFamily="34" charset="-122"/>
                          <a:cs typeface="+mn-cs"/>
                        </a:rPr>
                        <a:t>20</a:t>
                      </a:r>
                      <a:r>
                        <a:rPr lang="zh-CN" sz="1800" kern="100" dirty="0">
                          <a:solidFill>
                            <a:schemeClr val="dk1"/>
                          </a:solidFill>
                          <a:effectLst/>
                          <a:latin typeface="微软雅黑" panose="020B0503020204020204" pitchFamily="34" charset="-122"/>
                          <a:ea typeface="微软雅黑" panose="020B0503020204020204" pitchFamily="34" charset="-122"/>
                          <a:cs typeface="+mn-cs"/>
                        </a:rPr>
                        <a:t>秒</a:t>
                      </a: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5</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ctr"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是</a:t>
                      </a:r>
                    </a:p>
                  </a:txBody>
                  <a:tcPr marL="68580" marR="6858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943749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11.9 </a:t>
            </a:r>
            <a:r>
              <a:rPr lang="zh-CN" altLang="en-US" sz="3200" dirty="0">
                <a:solidFill>
                  <a:srgbClr val="1353A2"/>
                </a:solidFill>
                <a:latin typeface="微软雅黑" pitchFamily="34" charset="-122"/>
                <a:ea typeface="微软雅黑" pitchFamily="34" charset="-122"/>
                <a:cs typeface="+mn-cs"/>
              </a:rPr>
              <a:t>项目打包</a:t>
            </a:r>
          </a:p>
        </p:txBody>
      </p:sp>
      <p:sp>
        <p:nvSpPr>
          <p:cNvPr id="2" name="矩形 1"/>
          <p:cNvSpPr/>
          <p:nvPr/>
        </p:nvSpPr>
        <p:spPr>
          <a:xfrm>
            <a:off x="600501" y="1176021"/>
            <a:ext cx="10986448" cy="3416320"/>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pyinstaller</a:t>
            </a:r>
            <a:r>
              <a:rPr kumimoji="1" lang="zh-CN" altLang="en-US" sz="2400" dirty="0">
                <a:solidFill>
                  <a:srgbClr val="FF0000"/>
                </a:solidFill>
                <a:latin typeface="微软雅黑" pitchFamily="34" charset="-122"/>
                <a:ea typeface="微软雅黑" pitchFamily="34" charset="-122"/>
              </a:rPr>
              <a:t>的安装和使用</a:t>
            </a:r>
            <a:endParaRPr kumimoji="1" lang="en-US" altLang="zh-CN" sz="2400" dirty="0">
              <a:solidFill>
                <a:srgbClr val="FF0000"/>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pyinstaller </a:t>
            </a:r>
            <a:r>
              <a:rPr kumimoji="1" lang="zh-CN" altLang="en-US" sz="2400" dirty="0">
                <a:solidFill>
                  <a:schemeClr val="bg1">
                    <a:lumMod val="50000"/>
                  </a:schemeClr>
                </a:solidFill>
                <a:latin typeface="微软雅黑" pitchFamily="34" charset="-122"/>
                <a:ea typeface="微软雅黑" pitchFamily="34" charset="-122"/>
              </a:rPr>
              <a:t>选项 </a:t>
            </a:r>
            <a:r>
              <a:rPr kumimoji="1" lang="en-US" altLang="zh-CN" sz="2400" dirty="0">
                <a:solidFill>
                  <a:schemeClr val="bg1">
                    <a:lumMod val="50000"/>
                  </a:schemeClr>
                </a:solidFill>
                <a:latin typeface="微软雅黑" pitchFamily="34" charset="-122"/>
                <a:ea typeface="微软雅黑" pitchFamily="34" charset="-122"/>
              </a:rPr>
              <a:t>Python</a:t>
            </a:r>
            <a:r>
              <a:rPr kumimoji="1" lang="zh-CN" altLang="en-US" sz="2400" dirty="0">
                <a:solidFill>
                  <a:schemeClr val="bg1">
                    <a:lumMod val="50000"/>
                  </a:schemeClr>
                </a:solidFill>
                <a:latin typeface="微软雅黑" pitchFamily="34" charset="-122"/>
                <a:ea typeface="微软雅黑" pitchFamily="34" charset="-122"/>
              </a:rPr>
              <a:t>源文件”命令执行完成后，可以看到源文件所在的目录中增加了两个目录：</a:t>
            </a:r>
            <a:r>
              <a:rPr kumimoji="1" lang="en-US" altLang="zh-CN" sz="2400" dirty="0">
                <a:solidFill>
                  <a:schemeClr val="bg1">
                    <a:lumMod val="50000"/>
                  </a:schemeClr>
                </a:solidFill>
                <a:latin typeface="微软雅黑" pitchFamily="34" charset="-122"/>
                <a:ea typeface="微软雅黑" pitchFamily="34" charset="-122"/>
              </a:rPr>
              <a:t>build</a:t>
            </a:r>
            <a:r>
              <a:rPr kumimoji="1" lang="zh-CN" altLang="en-US" sz="2400" dirty="0">
                <a:solidFill>
                  <a:schemeClr val="bg1">
                    <a:lumMod val="50000"/>
                  </a:schemeClr>
                </a:solidFill>
                <a:latin typeface="微软雅黑" pitchFamily="34" charset="-122"/>
                <a:ea typeface="微软雅黑" pitchFamily="34" charset="-122"/>
              </a:rPr>
              <a:t>和</a:t>
            </a:r>
            <a:r>
              <a:rPr kumimoji="1" lang="en-US" altLang="zh-CN" sz="2400" dirty="0">
                <a:solidFill>
                  <a:schemeClr val="bg1">
                    <a:lumMod val="50000"/>
                  </a:schemeClr>
                </a:solidFill>
                <a:latin typeface="微软雅黑" pitchFamily="34" charset="-122"/>
                <a:ea typeface="微软雅黑" pitchFamily="34" charset="-122"/>
              </a:rPr>
              <a:t>dist</a:t>
            </a:r>
            <a:r>
              <a:rPr kumimoji="1" lang="zh-CN" altLang="en-US" sz="2400" dirty="0">
                <a:solidFill>
                  <a:schemeClr val="bg1">
                    <a:lumMod val="50000"/>
                  </a:schemeClr>
                </a:solidFill>
                <a:latin typeface="微软雅黑" pitchFamily="34" charset="-122"/>
                <a:ea typeface="微软雅黑" pitchFamily="34" charset="-122"/>
              </a:rPr>
              <a:t>。其中：</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en-US" altLang="zh-CN" sz="2400" dirty="0">
                <a:solidFill>
                  <a:srgbClr val="FF0000"/>
                </a:solidFill>
                <a:latin typeface="微软雅黑" pitchFamily="34" charset="-122"/>
                <a:ea typeface="微软雅黑" pitchFamily="34" charset="-122"/>
              </a:rPr>
              <a:t>build</a:t>
            </a:r>
            <a:r>
              <a:rPr kumimoji="1" lang="zh-CN" altLang="en-US" sz="2400" dirty="0">
                <a:solidFill>
                  <a:schemeClr val="bg1">
                    <a:lumMod val="50000"/>
                  </a:schemeClr>
                </a:solidFill>
                <a:latin typeface="微软雅黑" pitchFamily="34" charset="-122"/>
                <a:ea typeface="微软雅黑" pitchFamily="34" charset="-122"/>
              </a:rPr>
              <a:t>目录是存储临时文件的目录，可以安全地删除；</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en-US" altLang="zh-CN" sz="2400" dirty="0">
                <a:solidFill>
                  <a:srgbClr val="FF0000"/>
                </a:solidFill>
                <a:latin typeface="微软雅黑" pitchFamily="34" charset="-122"/>
                <a:ea typeface="微软雅黑" pitchFamily="34" charset="-122"/>
              </a:rPr>
              <a:t>dist</a:t>
            </a:r>
            <a:r>
              <a:rPr kumimoji="1" lang="zh-CN" altLang="en-US" sz="2400" dirty="0">
                <a:solidFill>
                  <a:schemeClr val="bg1">
                    <a:lumMod val="50000"/>
                  </a:schemeClr>
                </a:solidFill>
                <a:latin typeface="微软雅黑" pitchFamily="34" charset="-122"/>
                <a:ea typeface="微软雅黑" pitchFamily="34" charset="-122"/>
              </a:rPr>
              <a:t>目录中包含一个与源文件同名的目录，该同名目录中包含了可执行的软件，以及可执行文件的动态链接库。</a:t>
            </a:r>
            <a:endParaRPr kumimoji="1"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140626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11.9 </a:t>
            </a:r>
            <a:r>
              <a:rPr lang="zh-CN" altLang="en-US" sz="3200" dirty="0">
                <a:solidFill>
                  <a:srgbClr val="1353A2"/>
                </a:solidFill>
                <a:latin typeface="微软雅黑" pitchFamily="34" charset="-122"/>
                <a:ea typeface="微软雅黑" pitchFamily="34" charset="-122"/>
                <a:cs typeface="+mn-cs"/>
              </a:rPr>
              <a:t>项目打包</a:t>
            </a:r>
          </a:p>
        </p:txBody>
      </p:sp>
      <p:sp>
        <p:nvSpPr>
          <p:cNvPr id="2" name="矩形 1"/>
          <p:cNvSpPr/>
          <p:nvPr/>
        </p:nvSpPr>
        <p:spPr>
          <a:xfrm>
            <a:off x="600501" y="1176021"/>
            <a:ext cx="10986448" cy="2243050"/>
          </a:xfrm>
          <a:prstGeom prst="rect">
            <a:avLst/>
          </a:prstGeom>
          <a:noFill/>
          <a:ln w="9525">
            <a:noFill/>
            <a:miter lim="800000"/>
            <a:headEnd/>
            <a:tailEnd/>
          </a:ln>
          <a:effectLst/>
          <a:extLst>
            <a:ext uri="{909E8E84-426E-40DD-AFC4-6F175D3DCCD1}">
              <a14:hiddenFill xmlns:a14="http://schemas.microsoft.com/office/drawing/2010/main">
                <a:solidFill>
                  <a:srgbClr val="FFFFFF">
                    <a:alpha val="30196"/>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．使用</a:t>
            </a:r>
            <a:r>
              <a:rPr kumimoji="1" lang="en-US" altLang="zh-CN" sz="2400" dirty="0">
                <a:solidFill>
                  <a:srgbClr val="FF0000"/>
                </a:solidFill>
                <a:latin typeface="微软雅黑" pitchFamily="34" charset="-122"/>
                <a:ea typeface="微软雅黑" pitchFamily="34" charset="-122"/>
              </a:rPr>
              <a:t>pyinstaller</a:t>
            </a:r>
            <a:r>
              <a:rPr kumimoji="1" lang="zh-CN" altLang="en-US" sz="2400" dirty="0">
                <a:solidFill>
                  <a:srgbClr val="FF0000"/>
                </a:solidFill>
                <a:latin typeface="微软雅黑" pitchFamily="34" charset="-122"/>
                <a:ea typeface="微软雅黑" pitchFamily="34" charset="-122"/>
              </a:rPr>
              <a:t>打包游戏项目</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在飞机大战目录中打开命令行窗口，使用</a:t>
            </a:r>
            <a:r>
              <a:rPr kumimoji="1" lang="en-US" altLang="zh-CN" sz="2400" dirty="0">
                <a:solidFill>
                  <a:schemeClr val="bg1">
                    <a:lumMod val="50000"/>
                  </a:schemeClr>
                </a:solidFill>
                <a:latin typeface="微软雅黑" pitchFamily="34" charset="-122"/>
                <a:ea typeface="微软雅黑" pitchFamily="34" charset="-122"/>
              </a:rPr>
              <a:t>pyinstaller</a:t>
            </a:r>
            <a:r>
              <a:rPr kumimoji="1" lang="zh-CN" altLang="en-US" sz="2400" dirty="0">
                <a:solidFill>
                  <a:schemeClr val="bg1">
                    <a:lumMod val="50000"/>
                  </a:schemeClr>
                </a:solidFill>
                <a:latin typeface="微软雅黑" pitchFamily="34" charset="-122"/>
                <a:ea typeface="微软雅黑" pitchFamily="34" charset="-122"/>
              </a:rPr>
              <a:t>命令打包程序的入门文件</a:t>
            </a:r>
            <a:r>
              <a:rPr kumimoji="1" lang="en-US" altLang="zh-CN" sz="2400" dirty="0">
                <a:solidFill>
                  <a:schemeClr val="bg1">
                    <a:lumMod val="50000"/>
                  </a:schemeClr>
                </a:solidFill>
                <a:latin typeface="微软雅黑" pitchFamily="34" charset="-122"/>
                <a:ea typeface="微软雅黑" pitchFamily="34" charset="-122"/>
              </a:rPr>
              <a:t>game.py</a:t>
            </a:r>
            <a:r>
              <a:rPr kumimoji="1" lang="zh-CN" altLang="en-US" sz="2400" dirty="0">
                <a:solidFill>
                  <a:schemeClr val="bg1">
                    <a:lumMod val="50000"/>
                  </a:schemeClr>
                </a:solidFill>
                <a:latin typeface="微软雅黑" pitchFamily="34" charset="-122"/>
                <a:ea typeface="微软雅黑" pitchFamily="34" charset="-122"/>
              </a:rPr>
              <a:t>：</a:t>
            </a:r>
          </a:p>
          <a:p>
            <a:pPr defTabSz="720725">
              <a:lnSpc>
                <a:spcPct val="150000"/>
              </a:lnSpc>
            </a:pPr>
            <a:r>
              <a:rPr kumimoji="1" lang="en-US" altLang="zh-CN" sz="2400" dirty="0">
                <a:solidFill>
                  <a:srgbClr val="FF0000"/>
                </a:solidFill>
                <a:latin typeface="微软雅黑" pitchFamily="34" charset="-122"/>
                <a:ea typeface="微软雅黑" pitchFamily="34" charset="-122"/>
              </a:rPr>
              <a:t>pyinstaller -Fw game.py</a:t>
            </a:r>
          </a:p>
        </p:txBody>
      </p:sp>
      <p:pic>
        <p:nvPicPr>
          <p:cNvPr id="171010" name="图片 56" descr="企业微信截图_15858951359106"/>
          <p:cNvPicPr>
            <a:picLocks noChangeAspect="1" noChangeArrowheads="1"/>
          </p:cNvPicPr>
          <p:nvPr/>
        </p:nvPicPr>
        <p:blipFill>
          <a:blip r:embed="rId3">
            <a:extLst>
              <a:ext uri="{28A0092B-C50C-407E-A947-70E740481C1C}">
                <a14:useLocalDpi xmlns:a14="http://schemas.microsoft.com/office/drawing/2010/main" val="0"/>
              </a:ext>
            </a:extLst>
          </a:blip>
          <a:srcRect l="23619" t="8098" b="28815"/>
          <a:stretch>
            <a:fillRect/>
          </a:stretch>
        </p:blipFill>
        <p:spPr bwMode="auto">
          <a:xfrm>
            <a:off x="600501" y="3541900"/>
            <a:ext cx="6823880" cy="26313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矩形 2"/>
          <p:cNvSpPr/>
          <p:nvPr/>
        </p:nvSpPr>
        <p:spPr>
          <a:xfrm>
            <a:off x="7424381" y="3538864"/>
            <a:ext cx="4036015" cy="2585323"/>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zh-CN" dirty="0">
                <a:solidFill>
                  <a:srgbClr val="1353A2"/>
                </a:solidFill>
                <a:latin typeface="微软雅黑" panose="020B0503020204020204" pitchFamily="34" charset="-122"/>
                <a:ea typeface="微软雅黑" panose="020B0503020204020204" pitchFamily="34" charset="-122"/>
              </a:rPr>
              <a:t>此时，大家只需要将</a:t>
            </a:r>
            <a:r>
              <a:rPr lang="en-US" altLang="zh-CN" dirty="0">
                <a:solidFill>
                  <a:srgbClr val="1353A2"/>
                </a:solidFill>
                <a:latin typeface="微软雅黑" panose="020B0503020204020204" pitchFamily="34" charset="-122"/>
                <a:ea typeface="微软雅黑" panose="020B0503020204020204" pitchFamily="34" charset="-122"/>
              </a:rPr>
              <a:t>game.exe</a:t>
            </a:r>
            <a:r>
              <a:rPr lang="zh-CN" altLang="zh-CN" dirty="0">
                <a:solidFill>
                  <a:srgbClr val="1353A2"/>
                </a:solidFill>
                <a:latin typeface="微软雅黑" panose="020B0503020204020204" pitchFamily="34" charset="-122"/>
                <a:ea typeface="微软雅黑" panose="020B0503020204020204" pitchFamily="34" charset="-122"/>
              </a:rPr>
              <a:t>文件和</a:t>
            </a:r>
            <a:r>
              <a:rPr lang="en-US" altLang="zh-CN" dirty="0">
                <a:solidFill>
                  <a:srgbClr val="1353A2"/>
                </a:solidFill>
                <a:latin typeface="微软雅黑" panose="020B0503020204020204" pitchFamily="34" charset="-122"/>
                <a:ea typeface="微软雅黑" panose="020B0503020204020204" pitchFamily="34" charset="-122"/>
              </a:rPr>
              <a:t>res</a:t>
            </a:r>
            <a:r>
              <a:rPr lang="zh-CN" altLang="zh-CN" dirty="0">
                <a:solidFill>
                  <a:srgbClr val="1353A2"/>
                </a:solidFill>
                <a:latin typeface="微软雅黑" panose="020B0503020204020204" pitchFamily="34" charset="-122"/>
                <a:ea typeface="微软雅黑" panose="020B0503020204020204" pitchFamily="34" charset="-122"/>
              </a:rPr>
              <a:t>目录置于同一目录中，双击</a:t>
            </a:r>
            <a:r>
              <a:rPr lang="en-US" altLang="zh-CN" dirty="0">
                <a:solidFill>
                  <a:srgbClr val="1353A2"/>
                </a:solidFill>
                <a:latin typeface="微软雅黑" panose="020B0503020204020204" pitchFamily="34" charset="-122"/>
                <a:ea typeface="微软雅黑" panose="020B0503020204020204" pitchFamily="34" charset="-122"/>
              </a:rPr>
              <a:t>game.exe</a:t>
            </a:r>
            <a:r>
              <a:rPr lang="zh-CN" altLang="zh-CN" dirty="0">
                <a:solidFill>
                  <a:srgbClr val="1353A2"/>
                </a:solidFill>
                <a:latin typeface="微软雅黑" panose="020B0503020204020204" pitchFamily="34" charset="-122"/>
                <a:ea typeface="微软雅黑" panose="020B0503020204020204" pitchFamily="34" charset="-122"/>
              </a:rPr>
              <a:t>便可启动游戏；</a:t>
            </a:r>
            <a:endParaRPr lang="en-US" altLang="zh-CN" dirty="0">
              <a:solidFill>
                <a:srgbClr val="1353A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zh-CN" dirty="0">
                <a:solidFill>
                  <a:srgbClr val="1353A2"/>
                </a:solidFill>
                <a:latin typeface="微软雅黑" panose="020B0503020204020204" pitchFamily="34" charset="-122"/>
                <a:ea typeface="微软雅黑" panose="020B0503020204020204" pitchFamily="34" charset="-122"/>
              </a:rPr>
              <a:t>亦可将</a:t>
            </a:r>
            <a:r>
              <a:rPr lang="en-US" altLang="zh-CN" dirty="0">
                <a:solidFill>
                  <a:srgbClr val="1353A2"/>
                </a:solidFill>
                <a:latin typeface="微软雅黑" panose="020B0503020204020204" pitchFamily="34" charset="-122"/>
                <a:ea typeface="微软雅黑" panose="020B0503020204020204" pitchFamily="34" charset="-122"/>
              </a:rPr>
              <a:t>game.exe</a:t>
            </a:r>
            <a:r>
              <a:rPr lang="zh-CN" altLang="zh-CN" dirty="0">
                <a:solidFill>
                  <a:srgbClr val="1353A2"/>
                </a:solidFill>
                <a:latin typeface="微软雅黑" panose="020B0503020204020204" pitchFamily="34" charset="-122"/>
                <a:ea typeface="微软雅黑" panose="020B0503020204020204" pitchFamily="34" charset="-122"/>
              </a:rPr>
              <a:t>与</a:t>
            </a:r>
            <a:r>
              <a:rPr lang="en-US" altLang="zh-CN" dirty="0">
                <a:solidFill>
                  <a:srgbClr val="1353A2"/>
                </a:solidFill>
                <a:latin typeface="微软雅黑" panose="020B0503020204020204" pitchFamily="34" charset="-122"/>
                <a:ea typeface="微软雅黑" panose="020B0503020204020204" pitchFamily="34" charset="-122"/>
              </a:rPr>
              <a:t>res</a:t>
            </a:r>
            <a:r>
              <a:rPr lang="zh-CN" altLang="zh-CN" dirty="0">
                <a:solidFill>
                  <a:srgbClr val="1353A2"/>
                </a:solidFill>
                <a:latin typeface="微软雅黑" panose="020B0503020204020204" pitchFamily="34" charset="-122"/>
                <a:ea typeface="微软雅黑" panose="020B0503020204020204" pitchFamily="34" charset="-122"/>
              </a:rPr>
              <a:t>目录一同压缩，分享给其他人，在其他设备上运行游戏。</a:t>
            </a:r>
          </a:p>
        </p:txBody>
      </p:sp>
    </p:spTree>
    <p:extLst>
      <p:ext uri="{BB962C8B-B14F-4D97-AF65-F5344CB8AC3E}">
        <p14:creationId xmlns:p14="http://schemas.microsoft.com/office/powerpoint/2010/main" val="300820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barn(inVertical)">
                                      <p:cBhvr>
                                        <p:cTn id="7" dur="500"/>
                                        <p:tgtEl>
                                          <p:spTgt spid="1710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29840" y="559724"/>
            <a:ext cx="5804771" cy="535531"/>
          </a:xfrm>
          <a:noFill/>
          <a:effectLst>
            <a:reflection blurRad="6350" stA="50000" endA="300" endPos="38500" dist="50800" dir="5400000" sy="-100000" algn="bl" rotWithShape="0"/>
          </a:effectLst>
        </p:spPr>
        <p:txBody>
          <a:bodyPr wrap="square" rtlCol="0">
            <a:spAutoFit/>
          </a:bodyPr>
          <a:lstStyle/>
          <a:p>
            <a:r>
              <a:rPr lang="en-US" altLang="zh-CN" sz="3200" dirty="0">
                <a:solidFill>
                  <a:srgbClr val="1353A2"/>
                </a:solidFill>
                <a:latin typeface="微软雅黑" pitchFamily="34" charset="-122"/>
                <a:ea typeface="微软雅黑" pitchFamily="34" charset="-122"/>
                <a:cs typeface="+mn-cs"/>
              </a:rPr>
              <a:t>11.10 </a:t>
            </a:r>
            <a:r>
              <a:rPr lang="zh-CN" altLang="en-US" sz="3200" dirty="0">
                <a:solidFill>
                  <a:srgbClr val="1353A2"/>
                </a:solidFill>
                <a:latin typeface="微软雅黑" pitchFamily="34" charset="-122"/>
                <a:ea typeface="微软雅黑" pitchFamily="34" charset="-122"/>
                <a:cs typeface="+mn-cs"/>
              </a:rPr>
              <a:t>本章小结</a:t>
            </a:r>
          </a:p>
        </p:txBody>
      </p:sp>
      <p:sp>
        <p:nvSpPr>
          <p:cNvPr id="5" name="矩形 4"/>
          <p:cNvSpPr/>
          <p:nvPr/>
        </p:nvSpPr>
        <p:spPr>
          <a:xfrm>
            <a:off x="4384713" y="1890895"/>
            <a:ext cx="6751678" cy="37457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rPr>
              <a:t>本章</a:t>
            </a:r>
            <a:r>
              <a:rPr lang="zh-CN" altLang="en-US" sz="2400" dirty="0">
                <a:solidFill>
                  <a:srgbClr val="FF0000"/>
                </a:solidFill>
                <a:latin typeface="微软雅黑" panose="020B0503020204020204" pitchFamily="34" charset="-122"/>
                <a:ea typeface="微软雅黑" panose="020B0503020204020204" pitchFamily="34" charset="-122"/>
              </a:rPr>
              <a:t>围绕</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着</a:t>
            </a:r>
            <a:r>
              <a:rPr lang="zh-CN" altLang="en-US" sz="2400" dirty="0">
                <a:solidFill>
                  <a:srgbClr val="FF0000"/>
                </a:solidFill>
                <a:latin typeface="微软雅黑" panose="020B0503020204020204" pitchFamily="34" charset="-122"/>
                <a:ea typeface="微软雅黑" panose="020B0503020204020204" pitchFamily="34" charset="-122"/>
              </a:rPr>
              <a:t>面向对象的编程思想</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，分游戏简介、项目准备、游戏框架搭建、游戏背景和英雄飞机、指示器面板、逐帧动画和飞机类、碰撞检测、音乐和音效、项目打包这些部分</a:t>
            </a:r>
            <a:r>
              <a:rPr lang="zh-CN" altLang="en-US" sz="2400" dirty="0">
                <a:solidFill>
                  <a:srgbClr val="FF0000"/>
                </a:solidFill>
                <a:latin typeface="微软雅黑" panose="020B0503020204020204" pitchFamily="34" charset="-122"/>
                <a:ea typeface="微软雅黑" panose="020B0503020204020204" pitchFamily="34" charset="-122"/>
              </a:rPr>
              <a:t>开发和打包</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了一个具备完整功能的</a:t>
            </a:r>
            <a:r>
              <a:rPr lang="zh-CN" altLang="en-US" sz="2400" dirty="0">
                <a:solidFill>
                  <a:srgbClr val="FF0000"/>
                </a:solidFill>
                <a:latin typeface="微软雅黑" panose="020B0503020204020204" pitchFamily="34" charset="-122"/>
                <a:ea typeface="微软雅黑" panose="020B0503020204020204" pitchFamily="34" charset="-122"/>
              </a:rPr>
              <a:t>飞机大战游戏</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。通过对本章的学习，希望读者可以灵活地运用面向编程的编程技巧，并能将其运用到实际开发中。</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15" y="1890895"/>
            <a:ext cx="2041794" cy="3578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37563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lstStyle/>
          <a:p>
            <a:r>
              <a:rPr lang="zh-CN" altLang="en-US" dirty="0">
                <a:solidFill>
                  <a:schemeClr val="bg1"/>
                </a:solidFill>
              </a:rPr>
              <a:t>e</a:t>
            </a:r>
            <a:r>
              <a:rPr lang="en-US" altLang="zh-CN" dirty="0">
                <a:solidFill>
                  <a:schemeClr val="bg1"/>
                </a:solidFill>
              </a:rPr>
              <a:t>nd</a:t>
            </a:r>
            <a:endParaRPr lang="zh-CN" altLang="en-US" dirty="0">
              <a:solidFill>
                <a:schemeClr val="bg1"/>
              </a:solidFill>
            </a:endParaRPr>
          </a:p>
        </p:txBody>
      </p:sp>
    </p:spTree>
    <p:extLst>
      <p:ext uri="{BB962C8B-B14F-4D97-AF65-F5344CB8AC3E}">
        <p14:creationId xmlns:p14="http://schemas.microsoft.com/office/powerpoint/2010/main" val="2607474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175832"/>
            <a:ext cx="10954603"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5.</a:t>
            </a:r>
            <a:r>
              <a:rPr kumimoji="1" lang="zh-CN" altLang="en-US" sz="2400" b="1" dirty="0">
                <a:solidFill>
                  <a:srgbClr val="1353A2"/>
                </a:solidFill>
                <a:latin typeface="微软雅黑" pitchFamily="34" charset="-122"/>
                <a:ea typeface="微软雅黑" pitchFamily="34" charset="-122"/>
              </a:rPr>
              <a:t>分数和奖励</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当英雄飞机通过子弹或炸弹击毁敌机时，会获得与敌机分值相对应的分数，并将获得的分数实时地显示在游戏窗口的左上方。同一局游戏的分数会不断累加，并在下一局开始时</a:t>
            </a:r>
            <a:r>
              <a:rPr kumimoji="1" lang="zh-CN" altLang="en-US" sz="2400" dirty="0">
                <a:solidFill>
                  <a:srgbClr val="FF0000"/>
                </a:solidFill>
                <a:latin typeface="微软雅黑" pitchFamily="34" charset="-122"/>
                <a:ea typeface="微软雅黑" pitchFamily="34" charset="-122"/>
              </a:rPr>
              <a:t>自动清零</a:t>
            </a:r>
            <a:r>
              <a:rPr kumimoji="1" lang="zh-CN" altLang="en-US" sz="2400" dirty="0">
                <a:solidFill>
                  <a:schemeClr val="bg1">
                    <a:lumMod val="50000"/>
                  </a:schemeClr>
                </a:solidFill>
                <a:latin typeface="微软雅黑" pitchFamily="34" charset="-122"/>
                <a:ea typeface="微软雅黑" pitchFamily="34" charset="-122"/>
              </a:rPr>
              <a:t>。</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系统会记录玩家历次游戏所得到的</a:t>
            </a:r>
            <a:r>
              <a:rPr kumimoji="1" lang="zh-CN" altLang="en-US" sz="2400" dirty="0">
                <a:solidFill>
                  <a:srgbClr val="FF0000"/>
                </a:solidFill>
                <a:latin typeface="微软雅黑" pitchFamily="34" charset="-122"/>
                <a:ea typeface="微软雅黑" pitchFamily="34" charset="-122"/>
              </a:rPr>
              <a:t>最高分</a:t>
            </a:r>
            <a:r>
              <a:rPr kumimoji="1" lang="zh-CN" altLang="en-US" sz="2400" dirty="0">
                <a:solidFill>
                  <a:schemeClr val="bg1">
                    <a:lumMod val="50000"/>
                  </a:schemeClr>
                </a:solidFill>
                <a:latin typeface="微软雅黑" pitchFamily="34" charset="-122"/>
                <a:ea typeface="微软雅黑" pitchFamily="34" charset="-122"/>
              </a:rPr>
              <a:t>，并在游戏暂停和结束时显示在游戏窗口上。</a:t>
            </a:r>
          </a:p>
        </p:txBody>
      </p:sp>
    </p:spTree>
    <p:extLst>
      <p:ext uri="{BB962C8B-B14F-4D97-AF65-F5344CB8AC3E}">
        <p14:creationId xmlns:p14="http://schemas.microsoft.com/office/powerpoint/2010/main" val="152256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1175832"/>
            <a:ext cx="10954603"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6.</a:t>
            </a:r>
            <a:r>
              <a:rPr kumimoji="1" lang="zh-CN" altLang="en-US" sz="2400" b="1" dirty="0">
                <a:solidFill>
                  <a:srgbClr val="1353A2"/>
                </a:solidFill>
                <a:latin typeface="微软雅黑" pitchFamily="34" charset="-122"/>
                <a:ea typeface="微软雅黑" pitchFamily="34" charset="-122"/>
              </a:rPr>
              <a:t>关卡设定</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飞机大战游戏一共设立了</a:t>
            </a:r>
            <a:r>
              <a:rPr kumimoji="1" lang="en-US" altLang="zh-CN" sz="2400" dirty="0">
                <a:solidFill>
                  <a:srgbClr val="FF0000"/>
                </a:solidFill>
                <a:latin typeface="微软雅黑" pitchFamily="34" charset="-122"/>
                <a:ea typeface="微软雅黑" pitchFamily="34" charset="-122"/>
              </a:rPr>
              <a:t>3</a:t>
            </a:r>
            <a:r>
              <a:rPr kumimoji="1" lang="zh-CN" altLang="en-US" sz="2400" dirty="0">
                <a:solidFill>
                  <a:srgbClr val="FF0000"/>
                </a:solidFill>
                <a:latin typeface="微软雅黑" pitchFamily="34" charset="-122"/>
                <a:ea typeface="微软雅黑" pitchFamily="34" charset="-122"/>
              </a:rPr>
              <a:t>个关卡</a:t>
            </a:r>
            <a:r>
              <a:rPr kumimoji="1" lang="zh-CN" altLang="en-US" sz="2400" dirty="0">
                <a:solidFill>
                  <a:schemeClr val="bg1">
                    <a:lumMod val="50000"/>
                  </a:schemeClr>
                </a:solidFill>
                <a:latin typeface="微软雅黑" pitchFamily="34" charset="-122"/>
                <a:ea typeface="微软雅黑" pitchFamily="34" charset="-122"/>
              </a:rPr>
              <a:t>，依次是关卡</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、关卡</a:t>
            </a:r>
            <a:r>
              <a:rPr kumimoji="1" lang="en-US" altLang="zh-CN" sz="2400" dirty="0">
                <a:solidFill>
                  <a:schemeClr val="bg1">
                    <a:lumMod val="50000"/>
                  </a:schemeClr>
                </a:solidFill>
                <a:latin typeface="微软雅黑" pitchFamily="34" charset="-122"/>
                <a:ea typeface="微软雅黑" pitchFamily="34" charset="-122"/>
              </a:rPr>
              <a:t>2</a:t>
            </a:r>
            <a:r>
              <a:rPr kumimoji="1" lang="zh-CN" altLang="en-US" sz="2400" dirty="0">
                <a:solidFill>
                  <a:schemeClr val="bg1">
                    <a:lumMod val="50000"/>
                  </a:schemeClr>
                </a:solidFill>
                <a:latin typeface="微软雅黑" pitchFamily="34" charset="-122"/>
                <a:ea typeface="微软雅黑" pitchFamily="34" charset="-122"/>
              </a:rPr>
              <a:t>和关卡</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，其中关卡</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为起始关卡。在英雄飞机的得分超过当前关卡的预设分值之后，游戏会自动进入下一个关卡。</a:t>
            </a:r>
            <a:r>
              <a:rPr kumimoji="1" lang="zh-CN" altLang="en-US" sz="2400" dirty="0">
                <a:solidFill>
                  <a:srgbClr val="FF0000"/>
                </a:solidFill>
                <a:latin typeface="微软雅黑" pitchFamily="34" charset="-122"/>
                <a:ea typeface="微软雅黑" pitchFamily="34" charset="-122"/>
              </a:rPr>
              <a:t>关卡越高难度越高</a:t>
            </a:r>
            <a:r>
              <a:rPr kumimoji="1" lang="zh-CN" altLang="en-US" sz="2400" dirty="0">
                <a:solidFill>
                  <a:schemeClr val="bg1">
                    <a:lumMod val="50000"/>
                  </a:schemeClr>
                </a:solidFill>
                <a:latin typeface="微软雅黑" pitchFamily="34" charset="-122"/>
                <a:ea typeface="微软雅黑" pitchFamily="34" charset="-122"/>
              </a:rPr>
              <a:t>，</a:t>
            </a:r>
            <a:r>
              <a:rPr kumimoji="1" lang="zh-CN" altLang="en-US" sz="2400" dirty="0">
                <a:solidFill>
                  <a:srgbClr val="FF0000"/>
                </a:solidFill>
                <a:latin typeface="微软雅黑" pitchFamily="34" charset="-122"/>
                <a:ea typeface="微软雅黑" pitchFamily="34" charset="-122"/>
              </a:rPr>
              <a:t>敌机数量和种类越多，速度也更快</a:t>
            </a: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3 </a:t>
            </a:r>
            <a:r>
              <a:rPr kumimoji="1" lang="zh-CN" altLang="en-US" sz="2400" dirty="0">
                <a:solidFill>
                  <a:schemeClr val="bg1">
                    <a:lumMod val="50000"/>
                  </a:schemeClr>
                </a:solidFill>
                <a:latin typeface="微软雅黑" pitchFamily="34" charset="-122"/>
                <a:ea typeface="微软雅黑" pitchFamily="34" charset="-122"/>
              </a:rPr>
              <a:t>个关卡的具体设定如表所示。</a:t>
            </a:r>
          </a:p>
        </p:txBody>
      </p:sp>
      <p:graphicFrame>
        <p:nvGraphicFramePr>
          <p:cNvPr id="5" name="表格 4"/>
          <p:cNvGraphicFramePr>
            <a:graphicFrameLocks noGrp="1"/>
          </p:cNvGraphicFramePr>
          <p:nvPr>
            <p:extLst>
              <p:ext uri="{D42A27DB-BD31-4B8C-83A1-F6EECF244321}">
                <p14:modId xmlns:p14="http://schemas.microsoft.com/office/powerpoint/2010/main" val="1301011555"/>
              </p:ext>
            </p:extLst>
          </p:nvPr>
        </p:nvGraphicFramePr>
        <p:xfrm>
          <a:off x="2329840" y="4038154"/>
          <a:ext cx="7601802" cy="2057400"/>
        </p:xfrm>
        <a:graphic>
          <a:graphicData uri="http://schemas.openxmlformats.org/drawingml/2006/table">
            <a:tbl>
              <a:tblPr>
                <a:tableStyleId>{5C22544A-7EE6-4342-B048-85BDC9FD1C3A}</a:tableStyleId>
              </a:tblPr>
              <a:tblGrid>
                <a:gridCol w="1351128">
                  <a:extLst>
                    <a:ext uri="{9D8B030D-6E8A-4147-A177-3AD203B41FA5}">
                      <a16:colId xmlns:a16="http://schemas.microsoft.com/office/drawing/2014/main" val="20000"/>
                    </a:ext>
                  </a:extLst>
                </a:gridCol>
                <a:gridCol w="1446662">
                  <a:extLst>
                    <a:ext uri="{9D8B030D-6E8A-4147-A177-3AD203B41FA5}">
                      <a16:colId xmlns:a16="http://schemas.microsoft.com/office/drawing/2014/main" val="20001"/>
                    </a:ext>
                  </a:extLst>
                </a:gridCol>
                <a:gridCol w="1610436">
                  <a:extLst>
                    <a:ext uri="{9D8B030D-6E8A-4147-A177-3AD203B41FA5}">
                      <a16:colId xmlns:a16="http://schemas.microsoft.com/office/drawing/2014/main" val="20002"/>
                    </a:ext>
                  </a:extLst>
                </a:gridCol>
                <a:gridCol w="1356655">
                  <a:extLst>
                    <a:ext uri="{9D8B030D-6E8A-4147-A177-3AD203B41FA5}">
                      <a16:colId xmlns:a16="http://schemas.microsoft.com/office/drawing/2014/main" val="20003"/>
                    </a:ext>
                  </a:extLst>
                </a:gridCol>
                <a:gridCol w="1836921">
                  <a:extLst>
                    <a:ext uri="{9D8B030D-6E8A-4147-A177-3AD203B41FA5}">
                      <a16:colId xmlns:a16="http://schemas.microsoft.com/office/drawing/2014/main" val="20004"/>
                    </a:ext>
                  </a:extLst>
                </a:gridCol>
              </a:tblGrid>
              <a:tr h="219075">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关卡名称</a:t>
                      </a:r>
                    </a:p>
                  </a:txBody>
                  <a:tcPr marL="68580" marR="68580" marT="0" marB="0" anchor="ctr">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分值范围</a:t>
                      </a:r>
                    </a:p>
                  </a:txBody>
                  <a:tcPr marL="68580" marR="68580" marT="0" marB="0" anchor="ctr">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小敌机数量</a:t>
                      </a:r>
                    </a:p>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（速度）</a:t>
                      </a:r>
                    </a:p>
                  </a:txBody>
                  <a:tcPr marL="68580" marR="68580" marT="0" marB="0" anchor="ctr">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中敌机数量</a:t>
                      </a:r>
                    </a:p>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（速度）</a:t>
                      </a:r>
                    </a:p>
                  </a:txBody>
                  <a:tcPr marL="68580" marR="68580" marT="0" marB="0" anchor="ctr">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大敌机数量</a:t>
                      </a:r>
                    </a:p>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（速度）</a:t>
                      </a:r>
                    </a:p>
                  </a:txBody>
                  <a:tcPr marL="68580" marR="68580" marT="0" marB="0" anchor="ctr">
                    <a:solidFill>
                      <a:srgbClr val="1353A2"/>
                    </a:solidFill>
                  </a:tcPr>
                </a:tc>
                <a:extLst>
                  <a:ext uri="{0D108BD9-81ED-4DB2-BD59-A6C34878D82A}">
                    <a16:rowId xmlns:a16="http://schemas.microsoft.com/office/drawing/2014/main" val="10000"/>
                  </a:ext>
                </a:extLst>
              </a:tr>
              <a:tr h="219075">
                <a:tc>
                  <a:txBody>
                    <a:bodyPr/>
                    <a:lstStyle/>
                    <a:p>
                      <a:pPr marL="0" indent="21590" algn="ctr" defTabSz="914400" rtl="0" eaLnBrk="1" latinLnBrk="0" hangingPunct="1">
                        <a:lnSpc>
                          <a:spcPct val="150000"/>
                        </a:lnSpc>
                        <a:spcAft>
                          <a:spcPts val="0"/>
                        </a:spcAft>
                      </a:pPr>
                      <a:r>
                        <a:rPr lang="zh-CN" sz="1800" kern="100">
                          <a:solidFill>
                            <a:schemeClr val="dk1"/>
                          </a:solidFill>
                          <a:effectLst/>
                          <a:latin typeface="微软雅黑" panose="020B0503020204020204" pitchFamily="34" charset="-122"/>
                          <a:ea typeface="微软雅黑" panose="020B0503020204020204" pitchFamily="34" charset="-122"/>
                          <a:cs typeface="+mn-cs"/>
                        </a:rPr>
                        <a:t>关卡</a:t>
                      </a:r>
                      <a:r>
                        <a:rPr lang="en-US" sz="1800" kern="100">
                          <a:solidFill>
                            <a:schemeClr val="dk1"/>
                          </a:solidFill>
                          <a:effectLst/>
                          <a:latin typeface="微软雅黑" panose="020B0503020204020204" pitchFamily="34" charset="-122"/>
                          <a:ea typeface="微软雅黑" panose="020B0503020204020204" pitchFamily="34" charset="-122"/>
                          <a:cs typeface="+mn-cs"/>
                        </a:rPr>
                        <a:t> 1</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&lt; 10000</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16</a:t>
                      </a:r>
                      <a:r>
                        <a:rPr lang="zh-CN" sz="1800" kern="100">
                          <a:solidFill>
                            <a:schemeClr val="dk1"/>
                          </a:solidFill>
                          <a:effectLst/>
                          <a:latin typeface="微软雅黑" panose="020B0503020204020204" pitchFamily="34" charset="-122"/>
                          <a:ea typeface="微软雅黑" panose="020B0503020204020204" pitchFamily="34" charset="-122"/>
                          <a:cs typeface="+mn-cs"/>
                        </a:rPr>
                        <a:t>（</a:t>
                      </a:r>
                      <a:r>
                        <a:rPr lang="en-US" sz="1800" kern="100">
                          <a:solidFill>
                            <a:schemeClr val="dk1"/>
                          </a:solidFill>
                          <a:effectLst/>
                          <a:latin typeface="微软雅黑" panose="020B0503020204020204" pitchFamily="34" charset="-122"/>
                          <a:ea typeface="微软雅黑" panose="020B0503020204020204" pitchFamily="34" charset="-122"/>
                          <a:cs typeface="+mn-cs"/>
                        </a:rPr>
                        <a:t>1 ~ 3</a:t>
                      </a:r>
                      <a:r>
                        <a:rPr lang="zh-CN" sz="1800" kern="100">
                          <a:solidFill>
                            <a:schemeClr val="dk1"/>
                          </a:solidFill>
                          <a:effectLst/>
                          <a:latin typeface="微软雅黑" panose="020B0503020204020204" pitchFamily="34" charset="-122"/>
                          <a:ea typeface="微软雅黑" panose="020B0503020204020204" pitchFamily="34" charset="-122"/>
                          <a:cs typeface="+mn-cs"/>
                        </a:rPr>
                        <a:t>）</a:t>
                      </a: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0</a:t>
                      </a:r>
                      <a:r>
                        <a:rPr lang="zh-CN" sz="1800" kern="100" dirty="0">
                          <a:solidFill>
                            <a:schemeClr val="dk1"/>
                          </a:solidFill>
                          <a:effectLst/>
                          <a:latin typeface="微软雅黑" panose="020B0503020204020204" pitchFamily="34" charset="-122"/>
                          <a:ea typeface="微软雅黑" panose="020B0503020204020204" pitchFamily="34" charset="-122"/>
                          <a:cs typeface="+mn-cs"/>
                        </a:rPr>
                        <a:t>（</a:t>
                      </a:r>
                      <a:r>
                        <a:rPr lang="en-US" sz="1800" kern="100" dirty="0">
                          <a:solidFill>
                            <a:schemeClr val="dk1"/>
                          </a:solidFill>
                          <a:effectLst/>
                          <a:latin typeface="微软雅黑" panose="020B0503020204020204" pitchFamily="34" charset="-122"/>
                          <a:ea typeface="微软雅黑" panose="020B0503020204020204" pitchFamily="34" charset="-122"/>
                          <a:cs typeface="+mn-cs"/>
                        </a:rPr>
                        <a:t>1</a:t>
                      </a:r>
                      <a:r>
                        <a:rPr lang="zh-CN" sz="1800" kern="100" dirty="0">
                          <a:solidFill>
                            <a:schemeClr val="dk1"/>
                          </a:solidFill>
                          <a:effectLst/>
                          <a:latin typeface="微软雅黑" panose="020B0503020204020204" pitchFamily="34" charset="-122"/>
                          <a:ea typeface="微软雅黑" panose="020B0503020204020204" pitchFamily="34" charset="-122"/>
                          <a:cs typeface="+mn-cs"/>
                        </a:rPr>
                        <a:t>）</a:t>
                      </a: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0</a:t>
                      </a:r>
                      <a:r>
                        <a:rPr lang="zh-CN" sz="1800" kern="100" dirty="0">
                          <a:solidFill>
                            <a:schemeClr val="dk1"/>
                          </a:solidFill>
                          <a:effectLst/>
                          <a:latin typeface="微软雅黑" panose="020B0503020204020204" pitchFamily="34" charset="-122"/>
                          <a:ea typeface="微软雅黑" panose="020B0503020204020204" pitchFamily="34" charset="-122"/>
                          <a:cs typeface="+mn-cs"/>
                        </a:rPr>
                        <a:t>（</a:t>
                      </a:r>
                      <a:r>
                        <a:rPr lang="en-US" sz="1800" kern="100" dirty="0">
                          <a:solidFill>
                            <a:schemeClr val="dk1"/>
                          </a:solidFill>
                          <a:effectLst/>
                          <a:latin typeface="微软雅黑" panose="020B0503020204020204" pitchFamily="34" charset="-122"/>
                          <a:ea typeface="微软雅黑" panose="020B0503020204020204" pitchFamily="34" charset="-122"/>
                          <a:cs typeface="+mn-cs"/>
                        </a:rPr>
                        <a:t>1</a:t>
                      </a:r>
                      <a:r>
                        <a:rPr lang="zh-CN" sz="1800" kern="100" dirty="0">
                          <a:solidFill>
                            <a:schemeClr val="dk1"/>
                          </a:solidFill>
                          <a:effectLst/>
                          <a:latin typeface="微软雅黑" panose="020B0503020204020204" pitchFamily="34" charset="-122"/>
                          <a:ea typeface="微软雅黑" panose="020B0503020204020204" pitchFamily="34" charset="-122"/>
                          <a:cs typeface="+mn-cs"/>
                        </a:rPr>
                        <a:t>）</a:t>
                      </a:r>
                    </a:p>
                  </a:txBody>
                  <a:tcPr marL="68580" marR="68580" marT="0" marB="0" anchor="ctr"/>
                </a:tc>
                <a:extLst>
                  <a:ext uri="{0D108BD9-81ED-4DB2-BD59-A6C34878D82A}">
                    <a16:rowId xmlns:a16="http://schemas.microsoft.com/office/drawing/2014/main" val="10001"/>
                  </a:ext>
                </a:extLst>
              </a:tr>
              <a:tr h="219075">
                <a:tc>
                  <a:txBody>
                    <a:bodyPr/>
                    <a:lstStyle/>
                    <a:p>
                      <a:pPr marL="0" indent="21590" algn="ctr" defTabSz="914400" rtl="0" eaLnBrk="1" latinLnBrk="0" hangingPunct="1">
                        <a:lnSpc>
                          <a:spcPct val="150000"/>
                        </a:lnSpc>
                        <a:spcAft>
                          <a:spcPts val="0"/>
                        </a:spcAft>
                      </a:pPr>
                      <a:r>
                        <a:rPr lang="zh-CN" sz="1800" kern="100">
                          <a:solidFill>
                            <a:schemeClr val="dk1"/>
                          </a:solidFill>
                          <a:effectLst/>
                          <a:latin typeface="微软雅黑" panose="020B0503020204020204" pitchFamily="34" charset="-122"/>
                          <a:ea typeface="微软雅黑" panose="020B0503020204020204" pitchFamily="34" charset="-122"/>
                          <a:cs typeface="+mn-cs"/>
                        </a:rPr>
                        <a:t>关卡</a:t>
                      </a:r>
                      <a:r>
                        <a:rPr lang="en-US" sz="1800" kern="100">
                          <a:solidFill>
                            <a:schemeClr val="dk1"/>
                          </a:solidFill>
                          <a:effectLst/>
                          <a:latin typeface="微软雅黑" panose="020B0503020204020204" pitchFamily="34" charset="-122"/>
                          <a:ea typeface="微软雅黑" panose="020B0503020204020204" pitchFamily="34" charset="-122"/>
                          <a:cs typeface="+mn-cs"/>
                        </a:rPr>
                        <a:t> 2</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&lt; 50000</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24</a:t>
                      </a:r>
                      <a:r>
                        <a:rPr lang="zh-CN" sz="1800" kern="100">
                          <a:solidFill>
                            <a:schemeClr val="dk1"/>
                          </a:solidFill>
                          <a:effectLst/>
                          <a:latin typeface="微软雅黑" panose="020B0503020204020204" pitchFamily="34" charset="-122"/>
                          <a:ea typeface="微软雅黑" panose="020B0503020204020204" pitchFamily="34" charset="-122"/>
                          <a:cs typeface="+mn-cs"/>
                        </a:rPr>
                        <a:t>（</a:t>
                      </a:r>
                      <a:r>
                        <a:rPr lang="en-US" sz="1800" kern="100">
                          <a:solidFill>
                            <a:schemeClr val="dk1"/>
                          </a:solidFill>
                          <a:effectLst/>
                          <a:latin typeface="微软雅黑" panose="020B0503020204020204" pitchFamily="34" charset="-122"/>
                          <a:ea typeface="微软雅黑" panose="020B0503020204020204" pitchFamily="34" charset="-122"/>
                          <a:cs typeface="+mn-cs"/>
                        </a:rPr>
                        <a:t>1 ~ 5</a:t>
                      </a:r>
                      <a:r>
                        <a:rPr lang="zh-CN" sz="1800" kern="100">
                          <a:solidFill>
                            <a:schemeClr val="dk1"/>
                          </a:solidFill>
                          <a:effectLst/>
                          <a:latin typeface="微软雅黑" panose="020B0503020204020204" pitchFamily="34" charset="-122"/>
                          <a:ea typeface="微软雅黑" panose="020B0503020204020204" pitchFamily="34" charset="-122"/>
                          <a:cs typeface="+mn-cs"/>
                        </a:rPr>
                        <a:t>）</a:t>
                      </a: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2</a:t>
                      </a:r>
                      <a:r>
                        <a:rPr lang="zh-CN" sz="1800" kern="100">
                          <a:solidFill>
                            <a:schemeClr val="dk1"/>
                          </a:solidFill>
                          <a:effectLst/>
                          <a:latin typeface="微软雅黑" panose="020B0503020204020204" pitchFamily="34" charset="-122"/>
                          <a:ea typeface="微软雅黑" panose="020B0503020204020204" pitchFamily="34" charset="-122"/>
                          <a:cs typeface="+mn-cs"/>
                        </a:rPr>
                        <a:t>（</a:t>
                      </a:r>
                      <a:r>
                        <a:rPr lang="en-US" sz="1800" kern="100">
                          <a:solidFill>
                            <a:schemeClr val="dk1"/>
                          </a:solidFill>
                          <a:effectLst/>
                          <a:latin typeface="微软雅黑" panose="020B0503020204020204" pitchFamily="34" charset="-122"/>
                          <a:ea typeface="微软雅黑" panose="020B0503020204020204" pitchFamily="34" charset="-122"/>
                          <a:cs typeface="+mn-cs"/>
                        </a:rPr>
                        <a:t>1</a:t>
                      </a:r>
                      <a:r>
                        <a:rPr lang="zh-CN" sz="1800" kern="100">
                          <a:solidFill>
                            <a:schemeClr val="dk1"/>
                          </a:solidFill>
                          <a:effectLst/>
                          <a:latin typeface="微软雅黑" panose="020B0503020204020204" pitchFamily="34" charset="-122"/>
                          <a:ea typeface="微软雅黑" panose="020B0503020204020204" pitchFamily="34" charset="-122"/>
                          <a:cs typeface="+mn-cs"/>
                        </a:rPr>
                        <a:t>）</a:t>
                      </a: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0</a:t>
                      </a:r>
                      <a:r>
                        <a:rPr lang="zh-CN" sz="1800" kern="100" dirty="0">
                          <a:solidFill>
                            <a:schemeClr val="dk1"/>
                          </a:solidFill>
                          <a:effectLst/>
                          <a:latin typeface="微软雅黑" panose="020B0503020204020204" pitchFamily="34" charset="-122"/>
                          <a:ea typeface="微软雅黑" panose="020B0503020204020204" pitchFamily="34" charset="-122"/>
                          <a:cs typeface="+mn-cs"/>
                        </a:rPr>
                        <a:t>（</a:t>
                      </a:r>
                      <a:r>
                        <a:rPr lang="en-US" sz="1800" kern="100" dirty="0">
                          <a:solidFill>
                            <a:schemeClr val="dk1"/>
                          </a:solidFill>
                          <a:effectLst/>
                          <a:latin typeface="微软雅黑" panose="020B0503020204020204" pitchFamily="34" charset="-122"/>
                          <a:ea typeface="微软雅黑" panose="020B0503020204020204" pitchFamily="34" charset="-122"/>
                          <a:cs typeface="+mn-cs"/>
                        </a:rPr>
                        <a:t>1</a:t>
                      </a:r>
                      <a:r>
                        <a:rPr lang="zh-CN" sz="1800" kern="100" dirty="0">
                          <a:solidFill>
                            <a:schemeClr val="dk1"/>
                          </a:solidFill>
                          <a:effectLst/>
                          <a:latin typeface="微软雅黑" panose="020B0503020204020204" pitchFamily="34" charset="-122"/>
                          <a:ea typeface="微软雅黑" panose="020B0503020204020204" pitchFamily="34" charset="-122"/>
                          <a:cs typeface="+mn-cs"/>
                        </a:rPr>
                        <a:t>）</a:t>
                      </a:r>
                    </a:p>
                  </a:txBody>
                  <a:tcPr marL="68580" marR="68580" marT="0" marB="0" anchor="ctr"/>
                </a:tc>
                <a:extLst>
                  <a:ext uri="{0D108BD9-81ED-4DB2-BD59-A6C34878D82A}">
                    <a16:rowId xmlns:a16="http://schemas.microsoft.com/office/drawing/2014/main" val="10002"/>
                  </a:ext>
                </a:extLst>
              </a:tr>
              <a:tr h="219075">
                <a:tc>
                  <a:txBody>
                    <a:bodyPr/>
                    <a:lstStyle/>
                    <a:p>
                      <a:pPr marL="0" indent="21590" algn="ctr" defTabSz="914400" rtl="0" eaLnBrk="1" latinLnBrk="0" hangingPunct="1">
                        <a:lnSpc>
                          <a:spcPct val="150000"/>
                        </a:lnSpc>
                        <a:spcAft>
                          <a:spcPts val="0"/>
                        </a:spcAft>
                      </a:pPr>
                      <a:r>
                        <a:rPr lang="zh-CN" sz="1800" kern="100">
                          <a:solidFill>
                            <a:schemeClr val="dk1"/>
                          </a:solidFill>
                          <a:effectLst/>
                          <a:latin typeface="微软雅黑" panose="020B0503020204020204" pitchFamily="34" charset="-122"/>
                          <a:ea typeface="微软雅黑" panose="020B0503020204020204" pitchFamily="34" charset="-122"/>
                          <a:cs typeface="+mn-cs"/>
                        </a:rPr>
                        <a:t>关卡</a:t>
                      </a:r>
                      <a:r>
                        <a:rPr lang="en-US" sz="1800" kern="100">
                          <a:solidFill>
                            <a:schemeClr val="dk1"/>
                          </a:solidFill>
                          <a:effectLst/>
                          <a:latin typeface="微软雅黑" panose="020B0503020204020204" pitchFamily="34" charset="-122"/>
                          <a:ea typeface="微软雅黑" panose="020B0503020204020204" pitchFamily="34" charset="-122"/>
                          <a:cs typeface="+mn-cs"/>
                        </a:rPr>
                        <a:t> 3</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&gt;= 50000</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32</a:t>
                      </a:r>
                      <a:r>
                        <a:rPr lang="zh-CN" sz="1800" kern="100">
                          <a:solidFill>
                            <a:schemeClr val="dk1"/>
                          </a:solidFill>
                          <a:effectLst/>
                          <a:latin typeface="微软雅黑" panose="020B0503020204020204" pitchFamily="34" charset="-122"/>
                          <a:ea typeface="微软雅黑" panose="020B0503020204020204" pitchFamily="34" charset="-122"/>
                          <a:cs typeface="+mn-cs"/>
                        </a:rPr>
                        <a:t>（</a:t>
                      </a:r>
                      <a:r>
                        <a:rPr lang="en-US" sz="1800" kern="100">
                          <a:solidFill>
                            <a:schemeClr val="dk1"/>
                          </a:solidFill>
                          <a:effectLst/>
                          <a:latin typeface="微软雅黑" panose="020B0503020204020204" pitchFamily="34" charset="-122"/>
                          <a:ea typeface="微软雅黑" panose="020B0503020204020204" pitchFamily="34" charset="-122"/>
                          <a:cs typeface="+mn-cs"/>
                        </a:rPr>
                        <a:t>1 ~ 7</a:t>
                      </a:r>
                      <a:r>
                        <a:rPr lang="zh-CN" sz="1800" kern="100">
                          <a:solidFill>
                            <a:schemeClr val="dk1"/>
                          </a:solidFill>
                          <a:effectLst/>
                          <a:latin typeface="微软雅黑" panose="020B0503020204020204" pitchFamily="34" charset="-122"/>
                          <a:ea typeface="微软雅黑" panose="020B0503020204020204" pitchFamily="34" charset="-122"/>
                          <a:cs typeface="+mn-cs"/>
                        </a:rPr>
                        <a:t>）</a:t>
                      </a: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4</a:t>
                      </a:r>
                      <a:r>
                        <a:rPr lang="zh-CN" sz="1800" kern="100">
                          <a:solidFill>
                            <a:schemeClr val="dk1"/>
                          </a:solidFill>
                          <a:effectLst/>
                          <a:latin typeface="微软雅黑" panose="020B0503020204020204" pitchFamily="34" charset="-122"/>
                          <a:ea typeface="微软雅黑" panose="020B0503020204020204" pitchFamily="34" charset="-122"/>
                          <a:cs typeface="+mn-cs"/>
                        </a:rPr>
                        <a:t>（</a:t>
                      </a:r>
                      <a:r>
                        <a:rPr lang="en-US" sz="1800" kern="100">
                          <a:solidFill>
                            <a:schemeClr val="dk1"/>
                          </a:solidFill>
                          <a:effectLst/>
                          <a:latin typeface="微软雅黑" panose="020B0503020204020204" pitchFamily="34" charset="-122"/>
                          <a:ea typeface="微软雅黑" panose="020B0503020204020204" pitchFamily="34" charset="-122"/>
                          <a:cs typeface="+mn-cs"/>
                        </a:rPr>
                        <a:t>1 ~ 3</a:t>
                      </a:r>
                      <a:r>
                        <a:rPr lang="zh-CN" sz="1800" kern="100">
                          <a:solidFill>
                            <a:schemeClr val="dk1"/>
                          </a:solidFill>
                          <a:effectLst/>
                          <a:latin typeface="微软雅黑" panose="020B0503020204020204" pitchFamily="34" charset="-122"/>
                          <a:ea typeface="微软雅黑" panose="020B0503020204020204" pitchFamily="34" charset="-122"/>
                          <a:cs typeface="+mn-cs"/>
                        </a:rPr>
                        <a:t>）</a:t>
                      </a:r>
                    </a:p>
                  </a:txBody>
                  <a:tcPr marL="68580" marR="68580" marT="0" marB="0" anchor="ctr"/>
                </a:tc>
                <a:tc>
                  <a:txBody>
                    <a:bodyPr/>
                    <a:lstStyle/>
                    <a:p>
                      <a:pPr marL="0" indent="21590" algn="ctr"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2</a:t>
                      </a:r>
                      <a:r>
                        <a:rPr lang="zh-CN" sz="1800" kern="100" dirty="0">
                          <a:solidFill>
                            <a:schemeClr val="dk1"/>
                          </a:solidFill>
                          <a:effectLst/>
                          <a:latin typeface="微软雅黑" panose="020B0503020204020204" pitchFamily="34" charset="-122"/>
                          <a:ea typeface="微软雅黑" panose="020B0503020204020204" pitchFamily="34" charset="-122"/>
                          <a:cs typeface="+mn-cs"/>
                        </a:rPr>
                        <a:t>（</a:t>
                      </a:r>
                      <a:r>
                        <a:rPr lang="en-US" sz="1800" kern="100" dirty="0">
                          <a:solidFill>
                            <a:schemeClr val="dk1"/>
                          </a:solidFill>
                          <a:effectLst/>
                          <a:latin typeface="微软雅黑" panose="020B0503020204020204" pitchFamily="34" charset="-122"/>
                          <a:ea typeface="微软雅黑" panose="020B0503020204020204" pitchFamily="34" charset="-122"/>
                          <a:cs typeface="+mn-cs"/>
                        </a:rPr>
                        <a:t>1</a:t>
                      </a:r>
                      <a:r>
                        <a:rPr lang="zh-CN" sz="1800" kern="100" dirty="0">
                          <a:solidFill>
                            <a:schemeClr val="dk1"/>
                          </a:solidFill>
                          <a:effectLst/>
                          <a:latin typeface="微软雅黑" panose="020B0503020204020204" pitchFamily="34" charset="-122"/>
                          <a:ea typeface="微软雅黑" panose="020B0503020204020204" pitchFamily="34" charset="-122"/>
                          <a:cs typeface="+mn-cs"/>
                        </a:rPr>
                        <a:t>）</a:t>
                      </a: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263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9"/>
          <p:cNvGrpSpPr>
            <a:grpSpLocks/>
          </p:cNvGrpSpPr>
          <p:nvPr/>
        </p:nvGrpSpPr>
        <p:grpSpPr bwMode="auto">
          <a:xfrm>
            <a:off x="3246438" y="1743075"/>
            <a:ext cx="5407025" cy="3732213"/>
            <a:chOff x="1809684" y="1771915"/>
            <a:chExt cx="5633372" cy="3890359"/>
          </a:xfrm>
        </p:grpSpPr>
        <p:sp>
          <p:nvSpPr>
            <p:cNvPr id="7170" name="弧形 80"/>
            <p:cNvSpPr>
              <a:spLocks noChangeArrowheads="1"/>
            </p:cNvSpPr>
            <p:nvPr/>
          </p:nvSpPr>
          <p:spPr bwMode="auto">
            <a:xfrm rot="5400000">
              <a:off x="3976670" y="3085281"/>
              <a:ext cx="1313885" cy="1314895"/>
            </a:xfrm>
            <a:custGeom>
              <a:avLst/>
              <a:gdLst>
                <a:gd name="T0" fmla="*/ 660347 w 1313885"/>
                <a:gd name="T1" fmla="*/ 1314886 h 1314895"/>
                <a:gd name="T2" fmla="*/ 50918 w 1313885"/>
                <a:gd name="T3" fmla="*/ 911233 h 1314895"/>
                <a:gd name="T4" fmla="*/ 191035 w 1313885"/>
                <a:gd name="T5" fmla="*/ 193946 h 1314895"/>
                <a:gd name="T6" fmla="*/ 907723 w 1313885"/>
                <a:gd name="T7" fmla="*/ 49788 h 1314895"/>
                <a:gd name="T8" fmla="*/ 1313886 w 1313885"/>
                <a:gd name="T9" fmla="*/ 657448 h 1314895"/>
                <a:gd name="T10" fmla="*/ 656943 w 1313885"/>
                <a:gd name="T11" fmla="*/ 657448 h 1314895"/>
                <a:gd name="T12" fmla="*/ 660347 w 1313885"/>
                <a:gd name="T13" fmla="*/ 1314886 h 1314895"/>
                <a:gd name="T14" fmla="*/ 660347 w 1313885"/>
                <a:gd name="T15" fmla="*/ 1314886 h 1314895"/>
                <a:gd name="T16" fmla="*/ 50918 w 1313885"/>
                <a:gd name="T17" fmla="*/ 911233 h 1314895"/>
                <a:gd name="T18" fmla="*/ 191035 w 1313885"/>
                <a:gd name="T19" fmla="*/ 193946 h 1314895"/>
                <a:gd name="T20" fmla="*/ 907723 w 1313885"/>
                <a:gd name="T21" fmla="*/ 49788 h 1314895"/>
                <a:gd name="T22" fmla="*/ 1313886 w 1313885"/>
                <a:gd name="T23" fmla="*/ 657448 h 1314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3885" h="1314895" stroke="0">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lnTo>
                    <a:pt x="656943" y="657448"/>
                  </a:lnTo>
                  <a:cubicBezTo>
                    <a:pt x="658078" y="876594"/>
                    <a:pt x="659212" y="1095740"/>
                    <a:pt x="660347" y="1314886"/>
                  </a:cubicBezTo>
                  <a:close/>
                </a:path>
                <a:path w="1313885" h="1314895" fill="none">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path>
              </a:pathLst>
            </a:custGeom>
            <a:noFill/>
            <a:ln w="57150">
              <a:solidFill>
                <a:srgbClr val="D5F4FF"/>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1" name="弧形 81"/>
            <p:cNvSpPr>
              <a:spLocks noChangeArrowheads="1"/>
            </p:cNvSpPr>
            <p:nvPr/>
          </p:nvSpPr>
          <p:spPr bwMode="auto">
            <a:xfrm>
              <a:off x="4091957" y="3203290"/>
              <a:ext cx="1083341" cy="1083872"/>
            </a:xfrm>
            <a:custGeom>
              <a:avLst/>
              <a:gdLst>
                <a:gd name="T0" fmla="*/ 31 w 1083341"/>
                <a:gd name="T1" fmla="*/ 547729 h 1083872"/>
                <a:gd name="T2" fmla="*/ 267398 w 1083341"/>
                <a:gd name="T3" fmla="*/ 74608 h 1083872"/>
                <a:gd name="T4" fmla="*/ 810932 w 1083341"/>
                <a:gd name="T5" fmla="*/ 71700 h 1083872"/>
                <a:gd name="T6" fmla="*/ 1083342 w 1083341"/>
                <a:gd name="T7" fmla="*/ 541937 h 1083872"/>
                <a:gd name="T8" fmla="*/ 541671 w 1083341"/>
                <a:gd name="T9" fmla="*/ 541936 h 1083872"/>
                <a:gd name="T10" fmla="*/ 31 w 1083341"/>
                <a:gd name="T11" fmla="*/ 547729 h 1083872"/>
                <a:gd name="T12" fmla="*/ 31 w 1083341"/>
                <a:gd name="T13" fmla="*/ 547729 h 1083872"/>
                <a:gd name="T14" fmla="*/ 267398 w 1083341"/>
                <a:gd name="T15" fmla="*/ 74608 h 1083872"/>
                <a:gd name="T16" fmla="*/ 810932 w 1083341"/>
                <a:gd name="T17" fmla="*/ 71700 h 1083872"/>
                <a:gd name="T18" fmla="*/ 1083342 w 1083341"/>
                <a:gd name="T19" fmla="*/ 541937 h 108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3341" h="1083872" stroke="0">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lnTo>
                    <a:pt x="541671" y="541936"/>
                  </a:lnTo>
                  <a:lnTo>
                    <a:pt x="31" y="547729"/>
                  </a:lnTo>
                  <a:close/>
                </a:path>
                <a:path w="1083341" h="1083872" fill="none">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path>
              </a:pathLst>
            </a:custGeom>
            <a:noFill/>
            <a:ln w="57150">
              <a:solidFill>
                <a:srgbClr val="D5F4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2" name="弧形 82"/>
            <p:cNvSpPr>
              <a:spLocks noChangeArrowheads="1"/>
            </p:cNvSpPr>
            <p:nvPr/>
          </p:nvSpPr>
          <p:spPr bwMode="auto">
            <a:xfrm rot="-5400000">
              <a:off x="4171955" y="3346629"/>
              <a:ext cx="898538" cy="823670"/>
            </a:xfrm>
            <a:custGeom>
              <a:avLst/>
              <a:gdLst>
                <a:gd name="T0" fmla="*/ 455476 w 898538"/>
                <a:gd name="T1" fmla="*/ 39 h 823670"/>
                <a:gd name="T2" fmla="*/ 898538 w 898538"/>
                <a:gd name="T3" fmla="*/ 411835 h 823670"/>
                <a:gd name="T4" fmla="*/ 449269 w 898538"/>
                <a:gd name="T5" fmla="*/ 411835 h 823670"/>
                <a:gd name="T6" fmla="*/ 455476 w 898538"/>
                <a:gd name="T7" fmla="*/ 39 h 823670"/>
                <a:gd name="T8" fmla="*/ 455476 w 898538"/>
                <a:gd name="T9" fmla="*/ 39 h 823670"/>
                <a:gd name="T10" fmla="*/ 898538 w 898538"/>
                <a:gd name="T11" fmla="*/ 411835 h 823670"/>
              </a:gdLst>
              <a:ahLst/>
              <a:cxnLst>
                <a:cxn ang="0">
                  <a:pos x="T0" y="T1"/>
                </a:cxn>
                <a:cxn ang="0">
                  <a:pos x="T2" y="T3"/>
                </a:cxn>
                <a:cxn ang="0">
                  <a:pos x="T4" y="T5"/>
                </a:cxn>
                <a:cxn ang="0">
                  <a:pos x="T6" y="T7"/>
                </a:cxn>
                <a:cxn ang="0">
                  <a:pos x="T8" y="T9"/>
                </a:cxn>
                <a:cxn ang="0">
                  <a:pos x="T10" y="T11"/>
                </a:cxn>
              </a:cxnLst>
              <a:rect l="0" t="0" r="r" b="b"/>
              <a:pathLst>
                <a:path w="898538" h="823670" stroke="0">
                  <a:moveTo>
                    <a:pt x="455476" y="39"/>
                  </a:moveTo>
                  <a:cubicBezTo>
                    <a:pt x="701156" y="3151"/>
                    <a:pt x="898538" y="186603"/>
                    <a:pt x="898538" y="411835"/>
                  </a:cubicBezTo>
                  <a:lnTo>
                    <a:pt x="449269" y="411835"/>
                  </a:lnTo>
                  <a:lnTo>
                    <a:pt x="455476" y="39"/>
                  </a:lnTo>
                  <a:close/>
                </a:path>
                <a:path w="898538" h="823670" fill="none">
                  <a:moveTo>
                    <a:pt x="455476" y="39"/>
                  </a:moveTo>
                  <a:cubicBezTo>
                    <a:pt x="701156" y="3151"/>
                    <a:pt x="898538" y="186603"/>
                    <a:pt x="898538" y="411835"/>
                  </a:cubicBezTo>
                </a:path>
              </a:pathLst>
            </a:custGeom>
            <a:noFill/>
            <a:ln w="57150">
              <a:solidFill>
                <a:srgbClr val="D5F4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173" name="组合 3"/>
            <p:cNvGrpSpPr>
              <a:grpSpLocks/>
            </p:cNvGrpSpPr>
            <p:nvPr/>
          </p:nvGrpSpPr>
          <p:grpSpPr bwMode="auto">
            <a:xfrm>
              <a:off x="1809684" y="1771915"/>
              <a:ext cx="5633372" cy="3890359"/>
              <a:chOff x="1809685" y="1771917"/>
              <a:chExt cx="5633374" cy="3890364"/>
            </a:xfrm>
          </p:grpSpPr>
          <p:graphicFrame>
            <p:nvGraphicFramePr>
              <p:cNvPr id="7174" name="图表 2"/>
              <p:cNvGraphicFramePr>
                <a:graphicFrameLocks/>
              </p:cNvGraphicFramePr>
              <p:nvPr/>
            </p:nvGraphicFramePr>
            <p:xfrm>
              <a:off x="1809685" y="1771917"/>
              <a:ext cx="5633374" cy="3890364"/>
            </p:xfrm>
            <a:graphic>
              <a:graphicData uri="http://schemas.openxmlformats.org/presentationml/2006/ole">
                <mc:AlternateContent xmlns:mc="http://schemas.openxmlformats.org/markup-compatibility/2006">
                  <mc:Choice xmlns:v="urn:schemas-microsoft-com:vml" Requires="v">
                    <p:oleObj spid="_x0000_s1252" r:id="rId4" imgW="5394240" imgH="3720960" progId="Excel.Sheet.8">
                      <p:embed/>
                    </p:oleObj>
                  </mc:Choice>
                  <mc:Fallback>
                    <p:oleObj r:id="rId4" imgW="5394240" imgH="3720960"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685" y="1771917"/>
                            <a:ext cx="5633374" cy="389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Box 88"/>
              <p:cNvSpPr txBox="1"/>
              <p:nvPr/>
            </p:nvSpPr>
            <p:spPr>
              <a:xfrm rot="18892830">
                <a:off x="3398053" y="2555554"/>
                <a:ext cx="1040850" cy="416797"/>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charset="-122"/>
                    <a:ea typeface="微软雅黑" panose="020B0503020204020204" charset="-122"/>
                  </a:rPr>
                  <a:t>了解</a:t>
                </a:r>
              </a:p>
            </p:txBody>
          </p:sp>
          <p:sp>
            <p:nvSpPr>
              <p:cNvPr id="11" name="TextBox 43"/>
              <p:cNvSpPr txBox="1"/>
              <p:nvPr/>
            </p:nvSpPr>
            <p:spPr>
              <a:xfrm rot="3026289">
                <a:off x="3312874" y="4518938"/>
                <a:ext cx="1042505" cy="416797"/>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charset="-122"/>
                    <a:ea typeface="微软雅黑" panose="020B0503020204020204" charset="-122"/>
                  </a:rPr>
                  <a:t>掌握</a:t>
                </a:r>
              </a:p>
            </p:txBody>
          </p:sp>
        </p:grpSp>
        <p:sp>
          <p:nvSpPr>
            <p:cNvPr id="7" name="TextBox 84"/>
            <p:cNvSpPr txBox="1"/>
            <p:nvPr/>
          </p:nvSpPr>
          <p:spPr>
            <a:xfrm rot="3181581" flipH="1">
              <a:off x="5144630" y="2802079"/>
              <a:ext cx="1040849" cy="416859"/>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charset="-122"/>
                  <a:ea typeface="微软雅黑" panose="020B0503020204020204" charset="-122"/>
                </a:rPr>
                <a:t>理解</a:t>
              </a:r>
            </a:p>
          </p:txBody>
        </p:sp>
        <p:sp>
          <p:nvSpPr>
            <p:cNvPr id="8" name="TextBox 86"/>
            <p:cNvSpPr txBox="1"/>
            <p:nvPr/>
          </p:nvSpPr>
          <p:spPr>
            <a:xfrm rot="8102442" flipH="1" flipV="1">
              <a:off x="5094439" y="4217631"/>
              <a:ext cx="1040337" cy="417064"/>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charset="-122"/>
                  <a:ea typeface="微软雅黑" panose="020B0503020204020204" charset="-122"/>
                </a:rPr>
                <a:t>掌握</a:t>
              </a:r>
            </a:p>
          </p:txBody>
        </p:sp>
      </p:grpSp>
      <p:sp>
        <p:nvSpPr>
          <p:cNvPr id="12" name="标题 1"/>
          <p:cNvSpPr>
            <a:spLocks noChangeArrowheads="1"/>
          </p:cNvSpPr>
          <p:nvPr/>
        </p:nvSpPr>
        <p:spPr bwMode="auto">
          <a:xfrm>
            <a:off x="2330725" y="265724"/>
            <a:ext cx="5148262"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en-US" altLang="zh-CN" sz="4000" dirty="0">
                <a:solidFill>
                  <a:srgbClr val="1353A2"/>
                </a:solidFill>
                <a:latin typeface="微软雅黑" panose="020B0503020204020204" charset="-122"/>
                <a:ea typeface="微软雅黑" panose="020B0503020204020204" charset="-122"/>
                <a:sym typeface="Wingdings" panose="05000000000000000000" charset="0"/>
              </a:rPr>
              <a:t></a:t>
            </a:r>
            <a:r>
              <a:rPr lang="zh-CN" altLang="en-US" sz="4000" dirty="0">
                <a:solidFill>
                  <a:srgbClr val="1353A2"/>
                </a:solidFill>
                <a:latin typeface="微软雅黑" panose="020B0503020204020204" charset="-122"/>
                <a:ea typeface="微软雅黑" panose="020B0503020204020204" charset="-122"/>
                <a:sym typeface="宋体" panose="02010600030101010101" pitchFamily="2" charset="-122"/>
              </a:rPr>
              <a:t> 学习目标</a:t>
            </a:r>
          </a:p>
        </p:txBody>
      </p:sp>
      <p:grpSp>
        <p:nvGrpSpPr>
          <p:cNvPr id="13" name="组合 9"/>
          <p:cNvGrpSpPr>
            <a:grpSpLocks/>
          </p:cNvGrpSpPr>
          <p:nvPr/>
        </p:nvGrpSpPr>
        <p:grpSpPr bwMode="auto">
          <a:xfrm>
            <a:off x="1882775" y="1450556"/>
            <a:ext cx="3779464" cy="1152940"/>
            <a:chOff x="153988" y="1603559"/>
            <a:chExt cx="3777763" cy="1152211"/>
          </a:xfrm>
        </p:grpSpPr>
        <p:sp>
          <p:nvSpPr>
            <p:cNvPr id="7181" name="矩形 5"/>
            <p:cNvSpPr>
              <a:spLocks noChangeArrowheads="1"/>
            </p:cNvSpPr>
            <p:nvPr/>
          </p:nvSpPr>
          <p:spPr bwMode="auto">
            <a:xfrm>
              <a:off x="751248" y="1603559"/>
              <a:ext cx="3180503" cy="55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457200">
                <a:lnSpc>
                  <a:spcPts val="3600"/>
                </a:lnSpc>
              </a:pPr>
              <a:r>
                <a:rPr lang="zh-CN" altLang="en-US" sz="2000" b="1" dirty="0">
                  <a:latin typeface="微软雅黑" pitchFamily="34" charset="-122"/>
                  <a:ea typeface="微软雅黑" pitchFamily="34" charset="-122"/>
                </a:rPr>
                <a:t>了解 </a:t>
              </a:r>
              <a:r>
                <a:rPr lang="zh-CN" altLang="en-US" sz="2000" b="1" dirty="0">
                  <a:solidFill>
                    <a:srgbClr val="1369B2"/>
                  </a:solidFill>
                  <a:latin typeface="微软雅黑" pitchFamily="34" charset="-122"/>
                  <a:ea typeface="微软雅黑" pitchFamily="34" charset="-122"/>
                </a:rPr>
                <a:t>飞机大战游戏的规则</a:t>
              </a:r>
            </a:p>
          </p:txBody>
        </p:sp>
        <p:grpSp>
          <p:nvGrpSpPr>
            <p:cNvPr id="7182" name="组合 16"/>
            <p:cNvGrpSpPr>
              <a:grpSpLocks/>
            </p:cNvGrpSpPr>
            <p:nvPr/>
          </p:nvGrpSpPr>
          <p:grpSpPr bwMode="auto">
            <a:xfrm>
              <a:off x="466536" y="2103548"/>
              <a:ext cx="2179369" cy="652222"/>
              <a:chOff x="860198" y="2352244"/>
              <a:chExt cx="2178276" cy="652213"/>
            </a:xfrm>
          </p:grpSpPr>
          <p:cxnSp>
            <p:nvCxnSpPr>
              <p:cNvPr id="7183" name="直接连接符 7"/>
              <p:cNvCxnSpPr>
                <a:cxnSpLocks noChangeShapeType="1"/>
              </p:cNvCxnSpPr>
              <p:nvPr/>
            </p:nvCxnSpPr>
            <p:spPr bwMode="auto">
              <a:xfrm>
                <a:off x="860311" y="2351794"/>
                <a:ext cx="372783" cy="652663"/>
              </a:xfrm>
              <a:prstGeom prst="line">
                <a:avLst/>
              </a:prstGeom>
              <a:noFill/>
              <a:ln w="28575">
                <a:solidFill>
                  <a:srgbClr val="1369B2"/>
                </a:solidFill>
                <a:round/>
                <a:headEnd/>
                <a:tailEnd/>
              </a:ln>
              <a:extLst>
                <a:ext uri="{909E8E84-426E-40DD-AFC4-6F175D3DCCD1}">
                  <a14:hiddenFill xmlns:a14="http://schemas.microsoft.com/office/drawing/2010/main">
                    <a:noFill/>
                  </a14:hiddenFill>
                </a:ext>
              </a:extLst>
            </p:spPr>
          </p:cxnSp>
          <p:cxnSp>
            <p:nvCxnSpPr>
              <p:cNvPr id="7184" name="直接连接符 10"/>
              <p:cNvCxnSpPr>
                <a:cxnSpLocks noChangeShapeType="1"/>
              </p:cNvCxnSpPr>
              <p:nvPr/>
            </p:nvCxnSpPr>
            <p:spPr bwMode="auto">
              <a:xfrm>
                <a:off x="1223576" y="3004457"/>
                <a:ext cx="1814742" cy="0"/>
              </a:xfrm>
              <a:prstGeom prst="line">
                <a:avLst/>
              </a:prstGeom>
              <a:noFill/>
              <a:ln w="28575">
                <a:solidFill>
                  <a:srgbClr val="1369B2"/>
                </a:solidFill>
                <a:round/>
                <a:headEnd/>
                <a:tailEnd type="oval" w="med" len="med"/>
              </a:ln>
              <a:extLst>
                <a:ext uri="{909E8E84-426E-40DD-AFC4-6F175D3DCCD1}">
                  <a14:hiddenFill xmlns:a14="http://schemas.microsoft.com/office/drawing/2010/main">
                    <a:noFill/>
                  </a14:hiddenFill>
                </a:ext>
              </a:extLst>
            </p:spPr>
          </p:cxnSp>
        </p:grpSp>
        <p:grpSp>
          <p:nvGrpSpPr>
            <p:cNvPr id="7185" name="组合 15"/>
            <p:cNvGrpSpPr>
              <a:grpSpLocks/>
            </p:cNvGrpSpPr>
            <p:nvPr/>
          </p:nvGrpSpPr>
          <p:grpSpPr bwMode="auto">
            <a:xfrm>
              <a:off x="153988" y="1614313"/>
              <a:ext cx="474819" cy="522307"/>
              <a:chOff x="1232465" y="3529898"/>
              <a:chExt cx="474581" cy="522300"/>
            </a:xfrm>
          </p:grpSpPr>
          <p:sp>
            <p:nvSpPr>
              <p:cNvPr id="7186" name="椭圆 16"/>
              <p:cNvSpPr>
                <a:spLocks noChangeArrowheads="1"/>
              </p:cNvSpPr>
              <p:nvPr/>
            </p:nvSpPr>
            <p:spPr bwMode="auto">
              <a:xfrm>
                <a:off x="1232465" y="3558160"/>
                <a:ext cx="474308" cy="474808"/>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headEnd/>
                    <a:tailEnd/>
                  </a14:hiddenLine>
                </a:ext>
              </a:extLst>
            </p:spPr>
            <p:txBody>
              <a:bodyPr/>
              <a:lstStyle/>
              <a:p>
                <a:endParaRPr lang="zh-CN" altLang="en-US">
                  <a:latin typeface="Arial" pitchFamily="34" charset="0"/>
                </a:endParaRPr>
              </a:p>
            </p:txBody>
          </p:sp>
          <p:sp>
            <p:nvSpPr>
              <p:cNvPr id="7187" name="TextBox 52"/>
              <p:cNvSpPr txBox="1">
                <a:spLocks noChangeArrowheads="1"/>
              </p:cNvSpPr>
              <p:nvPr/>
            </p:nvSpPr>
            <p:spPr bwMode="auto">
              <a:xfrm>
                <a:off x="1287986" y="3529576"/>
                <a:ext cx="334712" cy="52244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eaLnBrk="0" hangingPunct="0"/>
                <a:r>
                  <a:rPr lang="en-US" altLang="zh-CN" sz="2800" b="1">
                    <a:solidFill>
                      <a:schemeClr val="bg1"/>
                    </a:solidFill>
                    <a:latin typeface="Times New Roman" pitchFamily="18" charset="0"/>
                  </a:rPr>
                  <a:t>1</a:t>
                </a:r>
                <a:endParaRPr lang="zh-CN" altLang="en-US" sz="2800" b="1">
                  <a:solidFill>
                    <a:schemeClr val="bg1"/>
                  </a:solidFill>
                  <a:latin typeface="Times New Roman" pitchFamily="18" charset="0"/>
                  <a:cs typeface="Times New Roman" pitchFamily="18" charset="0"/>
                </a:endParaRPr>
              </a:p>
            </p:txBody>
          </p:sp>
        </p:grpSp>
      </p:grpSp>
      <p:grpSp>
        <p:nvGrpSpPr>
          <p:cNvPr id="21" name="组合 63"/>
          <p:cNvGrpSpPr>
            <a:grpSpLocks/>
          </p:cNvGrpSpPr>
          <p:nvPr/>
        </p:nvGrpSpPr>
        <p:grpSpPr bwMode="auto">
          <a:xfrm>
            <a:off x="6086900" y="1268358"/>
            <a:ext cx="3906413" cy="1343076"/>
            <a:chOff x="4789325" y="1870032"/>
            <a:chExt cx="3907000" cy="1339893"/>
          </a:xfrm>
        </p:grpSpPr>
        <p:grpSp>
          <p:nvGrpSpPr>
            <p:cNvPr id="7189" name="组合 32"/>
            <p:cNvGrpSpPr>
              <a:grpSpLocks/>
            </p:cNvGrpSpPr>
            <p:nvPr/>
          </p:nvGrpSpPr>
          <p:grpSpPr bwMode="auto">
            <a:xfrm flipH="1">
              <a:off x="6253163" y="2557463"/>
              <a:ext cx="2178050" cy="652462"/>
              <a:chOff x="860198" y="2352244"/>
              <a:chExt cx="2178276" cy="652213"/>
            </a:xfrm>
          </p:grpSpPr>
          <p:cxnSp>
            <p:nvCxnSpPr>
              <p:cNvPr id="7190" name="直接连接符 33"/>
              <p:cNvCxnSpPr>
                <a:cxnSpLocks noChangeShapeType="1"/>
              </p:cNvCxnSpPr>
              <p:nvPr/>
            </p:nvCxnSpPr>
            <p:spPr bwMode="auto">
              <a:xfrm>
                <a:off x="860264" y="2352817"/>
                <a:ext cx="371605" cy="651640"/>
              </a:xfrm>
              <a:prstGeom prst="line">
                <a:avLst/>
              </a:prstGeom>
              <a:noFill/>
              <a:ln w="28575">
                <a:solidFill>
                  <a:srgbClr val="1369B2"/>
                </a:solidFill>
                <a:round/>
                <a:headEnd/>
                <a:tailEnd/>
              </a:ln>
              <a:extLst>
                <a:ext uri="{909E8E84-426E-40DD-AFC4-6F175D3DCCD1}">
                  <a14:hiddenFill xmlns:a14="http://schemas.microsoft.com/office/drawing/2010/main">
                    <a:noFill/>
                  </a14:hiddenFill>
                </a:ext>
              </a:extLst>
            </p:spPr>
          </p:cxnSp>
          <p:cxnSp>
            <p:nvCxnSpPr>
              <p:cNvPr id="7191" name="直接连接符 34"/>
              <p:cNvCxnSpPr>
                <a:cxnSpLocks noChangeShapeType="1"/>
              </p:cNvCxnSpPr>
              <p:nvPr/>
            </p:nvCxnSpPr>
            <p:spPr bwMode="auto">
              <a:xfrm>
                <a:off x="1222341" y="3004457"/>
                <a:ext cx="1816736" cy="0"/>
              </a:xfrm>
              <a:prstGeom prst="line">
                <a:avLst/>
              </a:prstGeom>
              <a:noFill/>
              <a:ln w="28575">
                <a:solidFill>
                  <a:srgbClr val="1369B2"/>
                </a:solidFill>
                <a:round/>
                <a:headEnd/>
                <a:tailEnd type="oval" w="med" len="med"/>
              </a:ln>
              <a:extLst>
                <a:ext uri="{909E8E84-426E-40DD-AFC4-6F175D3DCCD1}">
                  <a14:hiddenFill xmlns:a14="http://schemas.microsoft.com/office/drawing/2010/main">
                    <a:noFill/>
                  </a14:hiddenFill>
                </a:ext>
              </a:extLst>
            </p:spPr>
          </p:cxnSp>
        </p:grpSp>
        <p:grpSp>
          <p:nvGrpSpPr>
            <p:cNvPr id="7192" name="组合 35"/>
            <p:cNvGrpSpPr>
              <a:grpSpLocks/>
            </p:cNvGrpSpPr>
            <p:nvPr/>
          </p:nvGrpSpPr>
          <p:grpSpPr bwMode="auto">
            <a:xfrm>
              <a:off x="8223250" y="2109791"/>
              <a:ext cx="473075" cy="522287"/>
              <a:chOff x="1232465" y="3530023"/>
              <a:chExt cx="474415" cy="522742"/>
            </a:xfrm>
          </p:grpSpPr>
          <p:sp>
            <p:nvSpPr>
              <p:cNvPr id="7193" name="椭圆 24"/>
              <p:cNvSpPr>
                <a:spLocks noChangeArrowheads="1"/>
              </p:cNvSpPr>
              <p:nvPr/>
            </p:nvSpPr>
            <p:spPr bwMode="auto">
              <a:xfrm>
                <a:off x="1232348" y="3558995"/>
                <a:ext cx="474532" cy="475089"/>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headEnd/>
                    <a:tailEnd/>
                  </a14:hiddenLine>
                </a:ext>
              </a:extLst>
            </p:spPr>
            <p:txBody>
              <a:bodyPr/>
              <a:lstStyle/>
              <a:p>
                <a:endParaRPr lang="zh-CN" altLang="en-US">
                  <a:latin typeface="Arial" pitchFamily="34" charset="0"/>
                </a:endParaRPr>
              </a:p>
            </p:txBody>
          </p:sp>
          <p:sp>
            <p:nvSpPr>
              <p:cNvPr id="7194" name="TextBox 68"/>
              <p:cNvSpPr txBox="1">
                <a:spLocks noChangeArrowheads="1"/>
              </p:cNvSpPr>
              <p:nvPr/>
            </p:nvSpPr>
            <p:spPr bwMode="auto">
              <a:xfrm>
                <a:off x="1300820" y="3530490"/>
                <a:ext cx="335995" cy="52259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eaLnBrk="0" hangingPunct="0"/>
                <a:r>
                  <a:rPr lang="en-US" altLang="zh-CN" sz="2800" b="1">
                    <a:solidFill>
                      <a:schemeClr val="bg1"/>
                    </a:solidFill>
                    <a:latin typeface="Times New Roman" pitchFamily="18" charset="0"/>
                  </a:rPr>
                  <a:t>2</a:t>
                </a:r>
                <a:endParaRPr lang="zh-CN" altLang="en-US" sz="2800" b="1">
                  <a:solidFill>
                    <a:schemeClr val="bg1"/>
                  </a:solidFill>
                  <a:latin typeface="Times New Roman" pitchFamily="18" charset="0"/>
                  <a:cs typeface="Times New Roman" pitchFamily="18" charset="0"/>
                </a:endParaRPr>
              </a:p>
            </p:txBody>
          </p:sp>
        </p:grpSp>
        <p:sp>
          <p:nvSpPr>
            <p:cNvPr id="7195" name="矩形 46"/>
            <p:cNvSpPr>
              <a:spLocks noChangeArrowheads="1"/>
            </p:cNvSpPr>
            <p:nvPr/>
          </p:nvSpPr>
          <p:spPr bwMode="auto">
            <a:xfrm>
              <a:off x="4789325" y="1870032"/>
              <a:ext cx="3399508" cy="101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457200" indent="-457200" algn="r">
                <a:lnSpc>
                  <a:spcPts val="3600"/>
                </a:lnSpc>
              </a:pPr>
              <a:r>
                <a:rPr lang="zh-CN" altLang="en-US" sz="2000" b="1" dirty="0">
                  <a:latin typeface="微软雅黑" pitchFamily="34" charset="-122"/>
                  <a:ea typeface="微软雅黑" pitchFamily="34" charset="-122"/>
                </a:rPr>
                <a:t>理解 </a:t>
              </a:r>
              <a:r>
                <a:rPr lang="zh-CN" altLang="en-US" sz="2000" b="1" dirty="0">
                  <a:solidFill>
                    <a:srgbClr val="1369B2"/>
                  </a:solidFill>
                  <a:latin typeface="微软雅黑" pitchFamily="34" charset="-122"/>
                  <a:ea typeface="微软雅黑" pitchFamily="34" charset="-122"/>
                </a:rPr>
                <a:t>面向对象思想，会独立设计游戏的类与模块</a:t>
              </a:r>
            </a:p>
          </p:txBody>
        </p:sp>
      </p:grpSp>
      <p:grpSp>
        <p:nvGrpSpPr>
          <p:cNvPr id="29" name="组合 71"/>
          <p:cNvGrpSpPr>
            <a:grpSpLocks/>
          </p:cNvGrpSpPr>
          <p:nvPr/>
        </p:nvGrpSpPr>
        <p:grpSpPr bwMode="auto">
          <a:xfrm>
            <a:off x="6340298" y="4905374"/>
            <a:ext cx="4022902" cy="1103556"/>
            <a:chOff x="4674761" y="4225925"/>
            <a:chExt cx="4021564" cy="1104900"/>
          </a:xfrm>
        </p:grpSpPr>
        <p:sp>
          <p:nvSpPr>
            <p:cNvPr id="7197" name="矩形 51"/>
            <p:cNvSpPr>
              <a:spLocks noChangeArrowheads="1"/>
            </p:cNvSpPr>
            <p:nvPr/>
          </p:nvSpPr>
          <p:spPr bwMode="auto">
            <a:xfrm>
              <a:off x="4674761" y="4752514"/>
              <a:ext cx="3370995" cy="55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457200" indent="-457200" algn="r">
                <a:lnSpc>
                  <a:spcPts val="3600"/>
                </a:lnSpc>
              </a:pPr>
              <a:r>
                <a:rPr lang="zh-CN" altLang="en-US" sz="2000" b="1" dirty="0">
                  <a:latin typeface="微软雅黑" pitchFamily="34" charset="-122"/>
                  <a:ea typeface="微软雅黑" pitchFamily="34" charset="-122"/>
                  <a:sym typeface="宋体" pitchFamily="2" charset="-122"/>
                </a:rPr>
                <a:t>掌握 </a:t>
              </a:r>
              <a:r>
                <a:rPr lang="en-US" altLang="zh-CN" sz="2000" b="1" dirty="0">
                  <a:solidFill>
                    <a:srgbClr val="1369B2"/>
                  </a:solidFill>
                  <a:latin typeface="微软雅黑" pitchFamily="34" charset="-122"/>
                  <a:ea typeface="微软雅黑" pitchFamily="34" charset="-122"/>
                  <a:sym typeface="宋体" pitchFamily="2" charset="-122"/>
                </a:rPr>
                <a:t>pygame</a:t>
              </a:r>
              <a:r>
                <a:rPr lang="zh-CN" altLang="en-US" sz="2000" b="1" dirty="0">
                  <a:solidFill>
                    <a:srgbClr val="1369B2"/>
                  </a:solidFill>
                  <a:latin typeface="微软雅黑" pitchFamily="34" charset="-122"/>
                  <a:ea typeface="微软雅黑" pitchFamily="34" charset="-122"/>
                  <a:sym typeface="宋体" pitchFamily="2" charset="-122"/>
                </a:rPr>
                <a:t>模块的使用</a:t>
              </a:r>
              <a:endParaRPr lang="zh-CN" altLang="en-US" sz="2000" b="1" dirty="0">
                <a:solidFill>
                  <a:srgbClr val="1369B2"/>
                </a:solidFill>
                <a:latin typeface="微软雅黑" pitchFamily="34" charset="-122"/>
                <a:ea typeface="微软雅黑" pitchFamily="34" charset="-122"/>
              </a:endParaRPr>
            </a:p>
          </p:txBody>
        </p:sp>
        <p:grpSp>
          <p:nvGrpSpPr>
            <p:cNvPr id="7198" name="组合 38"/>
            <p:cNvGrpSpPr>
              <a:grpSpLocks/>
            </p:cNvGrpSpPr>
            <p:nvPr/>
          </p:nvGrpSpPr>
          <p:grpSpPr bwMode="auto">
            <a:xfrm rot="10800000">
              <a:off x="5685823" y="4225925"/>
              <a:ext cx="2745390" cy="652463"/>
              <a:chOff x="860198" y="2352244"/>
              <a:chExt cx="2745675" cy="652213"/>
            </a:xfrm>
          </p:grpSpPr>
          <p:cxnSp>
            <p:nvCxnSpPr>
              <p:cNvPr id="7199" name="直接连接符 39"/>
              <p:cNvCxnSpPr>
                <a:cxnSpLocks noChangeShapeType="1"/>
              </p:cNvCxnSpPr>
              <p:nvPr/>
            </p:nvCxnSpPr>
            <p:spPr bwMode="auto">
              <a:xfrm>
                <a:off x="882356" y="2364019"/>
                <a:ext cx="373012" cy="651561"/>
              </a:xfrm>
              <a:prstGeom prst="line">
                <a:avLst/>
              </a:prstGeom>
              <a:noFill/>
              <a:ln w="28575">
                <a:solidFill>
                  <a:srgbClr val="1369B2"/>
                </a:solidFill>
                <a:round/>
                <a:headEnd/>
                <a:tailEnd/>
              </a:ln>
              <a:extLst>
                <a:ext uri="{909E8E84-426E-40DD-AFC4-6F175D3DCCD1}">
                  <a14:hiddenFill xmlns:a14="http://schemas.microsoft.com/office/drawing/2010/main">
                    <a:noFill/>
                  </a14:hiddenFill>
                </a:ext>
              </a:extLst>
            </p:spPr>
          </p:cxnSp>
          <p:cxnSp>
            <p:nvCxnSpPr>
              <p:cNvPr id="7200" name="直接连接符 40"/>
              <p:cNvCxnSpPr>
                <a:cxnSpLocks noChangeShapeType="1"/>
              </p:cNvCxnSpPr>
              <p:nvPr/>
            </p:nvCxnSpPr>
            <p:spPr bwMode="auto">
              <a:xfrm rot="10800000" flipH="1">
                <a:off x="1245844" y="3015581"/>
                <a:ext cx="2382512" cy="0"/>
              </a:xfrm>
              <a:prstGeom prst="line">
                <a:avLst/>
              </a:prstGeom>
              <a:noFill/>
              <a:ln w="28575">
                <a:solidFill>
                  <a:srgbClr val="1369B2"/>
                </a:solidFill>
                <a:round/>
                <a:headEnd/>
                <a:tailEnd type="oval" w="med" len="med"/>
              </a:ln>
              <a:extLst>
                <a:ext uri="{909E8E84-426E-40DD-AFC4-6F175D3DCCD1}">
                  <a14:hiddenFill xmlns:a14="http://schemas.microsoft.com/office/drawing/2010/main">
                    <a:noFill/>
                  </a14:hiddenFill>
                </a:ext>
              </a:extLst>
            </p:spPr>
          </p:cxnSp>
        </p:grpSp>
        <p:grpSp>
          <p:nvGrpSpPr>
            <p:cNvPr id="7201" name="组合 41"/>
            <p:cNvGrpSpPr>
              <a:grpSpLocks/>
            </p:cNvGrpSpPr>
            <p:nvPr/>
          </p:nvGrpSpPr>
          <p:grpSpPr bwMode="auto">
            <a:xfrm flipH="1">
              <a:off x="8223250" y="4806950"/>
              <a:ext cx="473075" cy="523875"/>
              <a:chOff x="1232465" y="3533629"/>
              <a:chExt cx="474415" cy="523220"/>
            </a:xfrm>
          </p:grpSpPr>
          <p:sp>
            <p:nvSpPr>
              <p:cNvPr id="7202" name="椭圆 32"/>
              <p:cNvSpPr>
                <a:spLocks noChangeArrowheads="1"/>
              </p:cNvSpPr>
              <p:nvPr/>
            </p:nvSpPr>
            <p:spPr bwMode="auto">
              <a:xfrm>
                <a:off x="1232465" y="3558282"/>
                <a:ext cx="474301" cy="474750"/>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headEnd/>
                    <a:tailEnd/>
                  </a14:hiddenLine>
                </a:ext>
              </a:extLst>
            </p:spPr>
            <p:txBody>
              <a:bodyPr/>
              <a:lstStyle/>
              <a:p>
                <a:endParaRPr lang="zh-CN" altLang="en-US">
                  <a:latin typeface="Arial" pitchFamily="34" charset="0"/>
                </a:endParaRPr>
              </a:p>
            </p:txBody>
          </p:sp>
          <p:sp>
            <p:nvSpPr>
              <p:cNvPr id="7203" name="TextBox 76"/>
              <p:cNvSpPr txBox="1">
                <a:spLocks noChangeArrowheads="1"/>
              </p:cNvSpPr>
              <p:nvPr/>
            </p:nvSpPr>
            <p:spPr bwMode="auto">
              <a:xfrm>
                <a:off x="1305679" y="3532877"/>
                <a:ext cx="335830" cy="523972"/>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eaLnBrk="0" hangingPunct="0"/>
                <a:r>
                  <a:rPr lang="en-US" altLang="zh-CN" sz="2800" b="1">
                    <a:solidFill>
                      <a:schemeClr val="bg1"/>
                    </a:solidFill>
                    <a:latin typeface="Times New Roman" pitchFamily="18" charset="0"/>
                  </a:rPr>
                  <a:t>3</a:t>
                </a:r>
                <a:endParaRPr lang="zh-CN" altLang="en-US" sz="2800" b="1">
                  <a:solidFill>
                    <a:schemeClr val="bg1"/>
                  </a:solidFill>
                  <a:latin typeface="Times New Roman" pitchFamily="18" charset="0"/>
                  <a:cs typeface="Times New Roman" pitchFamily="18" charset="0"/>
                </a:endParaRPr>
              </a:p>
            </p:txBody>
          </p:sp>
        </p:grpSp>
      </p:grpSp>
    </p:spTree>
    <p:extLst>
      <p:ext uri="{BB962C8B-B14F-4D97-AF65-F5344CB8AC3E}">
        <p14:creationId xmlns:p14="http://schemas.microsoft.com/office/powerpoint/2010/main" val="4211007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par>
                          <p:cTn id="8" fill="hold" nodeType="afterGroup">
                            <p:stCondLst>
                              <p:cond delay="500"/>
                            </p:stCondLst>
                            <p:childTnLst>
                              <p:par>
                                <p:cTn id="9" presetID="21"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4)">
                                      <p:cBhvr>
                                        <p:cTn id="11" dur="20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nodeType="afterGroup">
                            <p:stCondLst>
                              <p:cond delay="500"/>
                            </p:stCondLst>
                            <p:childTnLst>
                              <p:par>
                                <p:cTn id="18" presetID="26" presetClass="emph" presetSubtype="0" fill="hold" nodeType="afterEffect">
                                  <p:stCondLst>
                                    <p:cond delay="0"/>
                                  </p:stCondLst>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nodeType="afterGroup">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21"/>
                                        </p:tgtEl>
                                      </p:cBhvr>
                                    </p:animEffect>
                                    <p:animScale>
                                      <p:cBhvr>
                                        <p:cTn id="29" dur="250" autoRev="1" fill="hold"/>
                                        <p:tgtEl>
                                          <p:spTgt spid="21"/>
                                        </p:tgtEl>
                                      </p:cBhvr>
                                      <p:by x="105000" y="105000"/>
                                    </p:animScale>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nodeType="afterGroup">
                            <p:stCondLst>
                              <p:cond delay="500"/>
                            </p:stCondLst>
                            <p:childTnLst>
                              <p:par>
                                <p:cTn id="36" presetID="26" presetClass="emph" presetSubtype="0" fill="hold" nodeType="afterEffect">
                                  <p:stCondLst>
                                    <p:cond delay="0"/>
                                  </p:stCondLst>
                                  <p:childTnLst>
                                    <p:animEffect transition="out" filter="fade">
                                      <p:cBhvr>
                                        <p:cTn id="37" dur="500" tmFilter="0, 0; .2, .5; .8, .5; 1, 0"/>
                                        <p:tgtEl>
                                          <p:spTgt spid="29"/>
                                        </p:tgtEl>
                                      </p:cBhvr>
                                    </p:animEffect>
                                    <p:animScale>
                                      <p:cBhvr>
                                        <p:cTn id="38"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11.1.2 </a:t>
            </a:r>
            <a:r>
              <a:rPr lang="zh-CN" altLang="en-US" sz="3200" dirty="0">
                <a:solidFill>
                  <a:srgbClr val="1353A2"/>
                </a:solidFill>
                <a:latin typeface="微软雅黑" pitchFamily="34" charset="-122"/>
                <a:ea typeface="微软雅黑" pitchFamily="34" charset="-122"/>
                <a:cs typeface="+mn-cs"/>
              </a:rPr>
              <a:t>游戏典型场景</a:t>
            </a:r>
          </a:p>
        </p:txBody>
      </p:sp>
      <p:sp>
        <p:nvSpPr>
          <p:cNvPr id="2" name="矩形 1"/>
          <p:cNvSpPr/>
          <p:nvPr/>
        </p:nvSpPr>
        <p:spPr>
          <a:xfrm>
            <a:off x="591402" y="1312310"/>
            <a:ext cx="10940955"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飞机大战游戏的典型事件组成了各个典型场景，除了游戏进行中的场景之外，还包括</a:t>
            </a:r>
            <a:r>
              <a:rPr kumimoji="1" lang="zh-CN" altLang="en-US" sz="2400" dirty="0">
                <a:solidFill>
                  <a:srgbClr val="FF0000"/>
                </a:solidFill>
                <a:latin typeface="微软雅黑" pitchFamily="34" charset="-122"/>
                <a:ea typeface="微软雅黑" pitchFamily="34" charset="-122"/>
              </a:rPr>
              <a:t>游戏开始</a:t>
            </a:r>
            <a:r>
              <a:rPr kumimoji="1" lang="zh-CN" altLang="en-US" sz="2400" dirty="0">
                <a:solidFill>
                  <a:schemeClr val="bg1">
                    <a:lumMod val="50000"/>
                  </a:schemeClr>
                </a:solidFill>
                <a:latin typeface="微软雅黑" pitchFamily="34" charset="-122"/>
                <a:ea typeface="微软雅黑" pitchFamily="34" charset="-122"/>
              </a:rPr>
              <a:t>、</a:t>
            </a:r>
            <a:r>
              <a:rPr kumimoji="1" lang="zh-CN" altLang="en-US" sz="2400" dirty="0">
                <a:solidFill>
                  <a:srgbClr val="FF0000"/>
                </a:solidFill>
                <a:latin typeface="微软雅黑" pitchFamily="34" charset="-122"/>
                <a:ea typeface="微软雅黑" pitchFamily="34" charset="-122"/>
              </a:rPr>
              <a:t>飞机碰撞</a:t>
            </a:r>
            <a:r>
              <a:rPr kumimoji="1" lang="zh-CN" altLang="en-US" sz="2400" dirty="0">
                <a:solidFill>
                  <a:schemeClr val="bg1">
                    <a:lumMod val="50000"/>
                  </a:schemeClr>
                </a:solidFill>
                <a:latin typeface="微软雅黑" pitchFamily="34" charset="-122"/>
                <a:ea typeface="微软雅黑" pitchFamily="34" charset="-122"/>
              </a:rPr>
              <a:t>、</a:t>
            </a:r>
            <a:r>
              <a:rPr kumimoji="1" lang="zh-CN" altLang="en-US" sz="2400" dirty="0">
                <a:solidFill>
                  <a:srgbClr val="FF0000"/>
                </a:solidFill>
                <a:latin typeface="微软雅黑" pitchFamily="34" charset="-122"/>
                <a:ea typeface="微软雅黑" pitchFamily="34" charset="-122"/>
              </a:rPr>
              <a:t>游戏暂停</a:t>
            </a:r>
            <a:r>
              <a:rPr kumimoji="1" lang="zh-CN" altLang="en-US" sz="2400" dirty="0">
                <a:solidFill>
                  <a:schemeClr val="bg1">
                    <a:lumMod val="50000"/>
                  </a:schemeClr>
                </a:solidFill>
                <a:latin typeface="微软雅黑" pitchFamily="34" charset="-122"/>
                <a:ea typeface="微软雅黑" pitchFamily="34" charset="-122"/>
              </a:rPr>
              <a:t>、</a:t>
            </a:r>
            <a:r>
              <a:rPr kumimoji="1" lang="zh-CN" altLang="en-US" sz="2400" dirty="0">
                <a:solidFill>
                  <a:srgbClr val="FF0000"/>
                </a:solidFill>
                <a:latin typeface="微软雅黑" pitchFamily="34" charset="-122"/>
                <a:ea typeface="微软雅黑" pitchFamily="34" charset="-122"/>
              </a:rPr>
              <a:t>游戏结束</a:t>
            </a:r>
            <a:r>
              <a:rPr kumimoji="1" lang="zh-CN" altLang="en-US" sz="2400" dirty="0">
                <a:solidFill>
                  <a:schemeClr val="bg1">
                    <a:lumMod val="50000"/>
                  </a:schemeClr>
                </a:solidFill>
                <a:latin typeface="微软雅黑" pitchFamily="34" charset="-122"/>
                <a:ea typeface="微软雅黑" pitchFamily="34" charset="-122"/>
              </a:rPr>
              <a:t>几个场景。</a:t>
            </a:r>
            <a:endParaRPr kumimoji="1" lang="en-US" altLang="zh-CN" sz="2400" dirty="0">
              <a:solidFill>
                <a:schemeClr val="bg1">
                  <a:lumMod val="50000"/>
                </a:schemeClr>
              </a:solidFill>
              <a:latin typeface="微软雅黑" pitchFamily="34" charset="-122"/>
              <a:ea typeface="微软雅黑" pitchFamily="34" charset="-122"/>
            </a:endParaRPr>
          </a:p>
        </p:txBody>
      </p:sp>
      <p:pic>
        <p:nvPicPr>
          <p:cNvPr id="17410" name="图片 1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58" y="2470549"/>
            <a:ext cx="2661639" cy="396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1" name="图片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081" y="2474657"/>
            <a:ext cx="2661854"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图片 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432" y="2470548"/>
            <a:ext cx="2661639" cy="396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3" name="图片 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7521" y="2447364"/>
            <a:ext cx="2661639" cy="396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0513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a:spLocks noChangeArrowheads="1"/>
          </p:cNvSpPr>
          <p:nvPr/>
        </p:nvSpPr>
        <p:spPr bwMode="auto">
          <a:xfrm>
            <a:off x="5181600" y="475832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11.5    </a:t>
            </a:r>
            <a:r>
              <a:rPr lang="zh-CN" altLang="en-US" sz="2800" dirty="0">
                <a:solidFill>
                  <a:srgbClr val="595959"/>
                </a:solidFill>
                <a:latin typeface="Impact" pitchFamily="34" charset="0"/>
                <a:ea typeface="微软雅黑" pitchFamily="34" charset="-122"/>
              </a:rPr>
              <a:t>指示器面板</a:t>
            </a:r>
          </a:p>
        </p:txBody>
      </p:sp>
      <p:sp>
        <p:nvSpPr>
          <p:cNvPr id="23"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11.3    </a:t>
            </a:r>
            <a:r>
              <a:rPr lang="zh-CN" altLang="en-US" sz="2800" dirty="0">
                <a:solidFill>
                  <a:srgbClr val="595959"/>
                </a:solidFill>
                <a:latin typeface="Impact" pitchFamily="34" charset="0"/>
                <a:ea typeface="微软雅黑" pitchFamily="34" charset="-122"/>
              </a:rPr>
              <a:t>游戏框架搭建</a:t>
            </a:r>
          </a:p>
        </p:txBody>
      </p:sp>
      <p:sp>
        <p:nvSpPr>
          <p:cNvPr id="24" name="TextBox 11"/>
          <p:cNvSpPr txBox="1">
            <a:spLocks noChangeArrowheads="1"/>
          </p:cNvSpPr>
          <p:nvPr/>
        </p:nvSpPr>
        <p:spPr bwMode="auto">
          <a:xfrm>
            <a:off x="5181600" y="4004601"/>
            <a:ext cx="49164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11.4    </a:t>
            </a:r>
            <a:r>
              <a:rPr lang="zh-CN" altLang="en-US" sz="2800" dirty="0">
                <a:solidFill>
                  <a:srgbClr val="595959"/>
                </a:solidFill>
                <a:latin typeface="Impact" pitchFamily="34" charset="0"/>
                <a:ea typeface="微软雅黑" pitchFamily="34" charset="-122"/>
              </a:rPr>
              <a:t>游戏背景和英雄飞机</a:t>
            </a:r>
          </a:p>
        </p:txBody>
      </p:sp>
      <p:sp>
        <p:nvSpPr>
          <p:cNvPr id="10" name="TextBox 6"/>
          <p:cNvSpPr txBox="1">
            <a:spLocks noChangeArrowheads="1"/>
          </p:cNvSpPr>
          <p:nvPr/>
        </p:nvSpPr>
        <p:spPr bwMode="auto">
          <a:xfrm>
            <a:off x="5181600" y="544130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11.6    </a:t>
            </a:r>
            <a:r>
              <a:rPr lang="zh-CN" altLang="en-US" sz="2800" dirty="0">
                <a:solidFill>
                  <a:srgbClr val="595959"/>
                </a:solidFill>
                <a:latin typeface="Impact" pitchFamily="34" charset="0"/>
                <a:ea typeface="微软雅黑" pitchFamily="34" charset="-122"/>
              </a:rPr>
              <a:t>逐帧动画和飞机类</a:t>
            </a:r>
          </a:p>
        </p:txBody>
      </p:sp>
      <p:sp>
        <p:nvSpPr>
          <p:cNvPr id="12" name="对角圆角矩形 11"/>
          <p:cNvSpPr/>
          <p:nvPr/>
        </p:nvSpPr>
        <p:spPr>
          <a:xfrm>
            <a:off x="4870450" y="2386145"/>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13"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11.1    </a:t>
            </a:r>
            <a:r>
              <a:rPr lang="zh-CN" altLang="en-US" sz="2800" dirty="0">
                <a:solidFill>
                  <a:schemeClr val="tx1">
                    <a:lumMod val="65000"/>
                    <a:lumOff val="35000"/>
                  </a:schemeClr>
                </a:solidFill>
                <a:latin typeface="Impact" pitchFamily="34" charset="0"/>
                <a:ea typeface="微软雅黑" pitchFamily="34" charset="-122"/>
              </a:rPr>
              <a:t>游戏介绍</a:t>
            </a:r>
          </a:p>
        </p:txBody>
      </p:sp>
      <p:sp>
        <p:nvSpPr>
          <p:cNvPr id="11"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bg1"/>
                </a:solidFill>
                <a:latin typeface="Impact" pitchFamily="34" charset="0"/>
                <a:ea typeface="微软雅黑" pitchFamily="34" charset="-122"/>
              </a:rPr>
              <a:t>11.2   </a:t>
            </a:r>
            <a:r>
              <a:rPr lang="zh-CN" altLang="en-US" sz="2800" dirty="0">
                <a:solidFill>
                  <a:schemeClr val="bg1"/>
                </a:solidFill>
                <a:latin typeface="Impact" pitchFamily="34" charset="0"/>
                <a:ea typeface="微软雅黑" pitchFamily="34" charset="-122"/>
              </a:rPr>
              <a:t>项目准备</a:t>
            </a:r>
          </a:p>
        </p:txBody>
      </p:sp>
    </p:spTree>
    <p:extLst>
      <p:ext uri="{BB962C8B-B14F-4D97-AF65-F5344CB8AC3E}">
        <p14:creationId xmlns:p14="http://schemas.microsoft.com/office/powerpoint/2010/main" val="1799046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145207" y="2620206"/>
            <a:ext cx="6428094"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明确了飞机大战游戏之后，进入开发工作之前，我们需要先完成</a:t>
            </a:r>
            <a:r>
              <a:rPr lang="zh-CN" altLang="en-US" dirty="0">
                <a:solidFill>
                  <a:srgbClr val="FF0000"/>
                </a:solidFill>
                <a:latin typeface="微软雅黑" pitchFamily="34" charset="-122"/>
                <a:ea typeface="微软雅黑" pitchFamily="34" charset="-122"/>
              </a:rPr>
              <a:t>分析与设计</a:t>
            </a:r>
            <a:r>
              <a:rPr lang="zh-CN" altLang="en-US" dirty="0">
                <a:solidFill>
                  <a:schemeClr val="bg1">
                    <a:lumMod val="50000"/>
                  </a:schemeClr>
                </a:solidFill>
                <a:latin typeface="微软雅黑" pitchFamily="34" charset="-122"/>
                <a:ea typeface="微软雅黑" pitchFamily="34" charset="-122"/>
              </a:rPr>
              <a:t>等准备工作，以</a:t>
            </a:r>
            <a:r>
              <a:rPr lang="zh-CN" altLang="en-US" dirty="0">
                <a:solidFill>
                  <a:srgbClr val="FF0000"/>
                </a:solidFill>
                <a:latin typeface="微软雅黑" pitchFamily="34" charset="-122"/>
                <a:ea typeface="微软雅黑" pitchFamily="34" charset="-122"/>
              </a:rPr>
              <a:t>明确</a:t>
            </a:r>
            <a:r>
              <a:rPr lang="zh-CN" altLang="en-US" dirty="0">
                <a:solidFill>
                  <a:schemeClr val="bg1">
                    <a:lumMod val="50000"/>
                  </a:schemeClr>
                </a:solidFill>
                <a:latin typeface="微软雅黑" pitchFamily="34" charset="-122"/>
                <a:ea typeface="微软雅黑" pitchFamily="34" charset="-122"/>
              </a:rPr>
              <a:t>项目的</a:t>
            </a:r>
            <a:r>
              <a:rPr lang="zh-CN" altLang="en-US" dirty="0">
                <a:solidFill>
                  <a:srgbClr val="FF0000"/>
                </a:solidFill>
                <a:latin typeface="微软雅黑" pitchFamily="34" charset="-122"/>
                <a:ea typeface="微软雅黑" pitchFamily="34" charset="-122"/>
              </a:rPr>
              <a:t>实现方式</a:t>
            </a:r>
            <a:r>
              <a:rPr lang="zh-CN" altLang="en-US" dirty="0">
                <a:solidFill>
                  <a:schemeClr val="bg1">
                    <a:lumMod val="50000"/>
                  </a:schemeClr>
                </a:solidFill>
                <a:latin typeface="微软雅黑" pitchFamily="34" charset="-122"/>
                <a:ea typeface="微软雅黑" pitchFamily="34" charset="-122"/>
              </a:rPr>
              <a:t>和</a:t>
            </a:r>
            <a:r>
              <a:rPr lang="zh-CN" altLang="en-US" dirty="0">
                <a:solidFill>
                  <a:srgbClr val="FF0000"/>
                </a:solidFill>
                <a:latin typeface="微软雅黑" pitchFamily="34" charset="-122"/>
                <a:ea typeface="微软雅黑" pitchFamily="34" charset="-122"/>
              </a:rPr>
              <a:t>内部结构</a:t>
            </a:r>
            <a:r>
              <a:rPr lang="zh-CN" altLang="en-US" dirty="0">
                <a:solidFill>
                  <a:schemeClr val="bg1">
                    <a:lumMod val="50000"/>
                  </a:schemeClr>
                </a:solidFill>
                <a:latin typeface="微软雅黑" pitchFamily="34" charset="-122"/>
                <a:ea typeface="微软雅黑" pitchFamily="34" charset="-122"/>
              </a:rPr>
              <a:t>等。</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11.2 </a:t>
            </a:r>
            <a:r>
              <a:rPr lang="zh-CN" altLang="en-US" sz="3200" dirty="0">
                <a:solidFill>
                  <a:srgbClr val="1353A2"/>
                </a:solidFill>
                <a:latin typeface="微软雅黑" pitchFamily="34" charset="-122"/>
                <a:ea typeface="微软雅黑" pitchFamily="34" charset="-122"/>
                <a:cs typeface="+mn-cs"/>
              </a:rPr>
              <a:t>项目准备</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930" y="1491538"/>
            <a:ext cx="3706931"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611" y="3106844"/>
            <a:ext cx="8572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0063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86855" y="1176021"/>
            <a:ext cx="11041038"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根据游戏介绍分析可知，飞机大战游戏有众多游戏元素，</a:t>
            </a:r>
            <a:r>
              <a:rPr lang="zh-CN" altLang="en-US" dirty="0">
                <a:solidFill>
                  <a:srgbClr val="FF0000"/>
                </a:solidFill>
                <a:latin typeface="微软雅黑" pitchFamily="34" charset="-122"/>
                <a:ea typeface="微软雅黑" pitchFamily="34" charset="-122"/>
              </a:rPr>
              <a:t>为方便统一管理游戏元素</a:t>
            </a:r>
            <a:r>
              <a:rPr lang="zh-CN" altLang="en-US" dirty="0">
                <a:solidFill>
                  <a:schemeClr val="bg1">
                    <a:lumMod val="50000"/>
                  </a:schemeClr>
                </a:solidFill>
                <a:latin typeface="微软雅黑" pitchFamily="34" charset="-122"/>
                <a:ea typeface="微软雅黑" pitchFamily="34" charset="-122"/>
              </a:rPr>
              <a:t>，我们</a:t>
            </a:r>
            <a:r>
              <a:rPr lang="zh-CN" altLang="en-US" dirty="0">
                <a:solidFill>
                  <a:srgbClr val="FF0000"/>
                </a:solidFill>
                <a:latin typeface="微软雅黑" pitchFamily="34" charset="-122"/>
                <a:ea typeface="微软雅黑" pitchFamily="34" charset="-122"/>
              </a:rPr>
              <a:t>按</a:t>
            </a:r>
            <a:r>
              <a:rPr lang="zh-CN" altLang="en-US" dirty="0">
                <a:solidFill>
                  <a:schemeClr val="bg1">
                    <a:lumMod val="50000"/>
                  </a:schemeClr>
                </a:solidFill>
                <a:latin typeface="微软雅黑" pitchFamily="34" charset="-122"/>
                <a:ea typeface="微软雅黑" pitchFamily="34" charset="-122"/>
              </a:rPr>
              <a:t>游戏元素的</a:t>
            </a:r>
            <a:r>
              <a:rPr lang="zh-CN" altLang="en-US" dirty="0">
                <a:solidFill>
                  <a:srgbClr val="FF0000"/>
                </a:solidFill>
                <a:latin typeface="微软雅黑" pitchFamily="34" charset="-122"/>
                <a:ea typeface="微软雅黑" pitchFamily="34" charset="-122"/>
              </a:rPr>
              <a:t>职责</a:t>
            </a:r>
            <a:r>
              <a:rPr lang="zh-CN" altLang="en-US" dirty="0">
                <a:solidFill>
                  <a:schemeClr val="bg1">
                    <a:lumMod val="50000"/>
                  </a:schemeClr>
                </a:solidFill>
                <a:latin typeface="微软雅黑" pitchFamily="34" charset="-122"/>
                <a:ea typeface="微软雅黑" pitchFamily="34" charset="-122"/>
              </a:rPr>
              <a:t>进行</a:t>
            </a:r>
            <a:r>
              <a:rPr lang="zh-CN" altLang="en-US" dirty="0">
                <a:solidFill>
                  <a:srgbClr val="FF0000"/>
                </a:solidFill>
                <a:latin typeface="微软雅黑" pitchFamily="34" charset="-122"/>
                <a:ea typeface="微软雅黑" pitchFamily="34" charset="-122"/>
              </a:rPr>
              <a:t>归类</a:t>
            </a:r>
            <a:r>
              <a:rPr lang="zh-CN" altLang="en-US" dirty="0">
                <a:solidFill>
                  <a:schemeClr val="bg1">
                    <a:lumMod val="50000"/>
                  </a:schemeClr>
                </a:solidFill>
                <a:latin typeface="微软雅黑" pitchFamily="34" charset="-122"/>
                <a:ea typeface="微软雅黑" pitchFamily="34" charset="-122"/>
              </a:rPr>
              <a:t>，各类的名称及说明如表所示。</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11.2.1 </a:t>
            </a:r>
            <a:r>
              <a:rPr lang="zh-CN" altLang="en-US" sz="3200" dirty="0">
                <a:solidFill>
                  <a:srgbClr val="1353A2"/>
                </a:solidFill>
                <a:latin typeface="微软雅黑" pitchFamily="34" charset="-122"/>
                <a:ea typeface="微软雅黑" pitchFamily="34" charset="-122"/>
                <a:cs typeface="+mn-cs"/>
              </a:rPr>
              <a:t>类设计</a:t>
            </a:r>
          </a:p>
        </p:txBody>
      </p:sp>
      <p:graphicFrame>
        <p:nvGraphicFramePr>
          <p:cNvPr id="2" name="表格 1"/>
          <p:cNvGraphicFramePr>
            <a:graphicFrameLocks noGrp="1"/>
          </p:cNvGraphicFramePr>
          <p:nvPr>
            <p:extLst>
              <p:ext uri="{D42A27DB-BD31-4B8C-83A1-F6EECF244321}">
                <p14:modId xmlns:p14="http://schemas.microsoft.com/office/powerpoint/2010/main" val="278858337"/>
              </p:ext>
            </p:extLst>
          </p:nvPr>
        </p:nvGraphicFramePr>
        <p:xfrm>
          <a:off x="750496" y="2398226"/>
          <a:ext cx="10877397" cy="4139052"/>
        </p:xfrm>
        <a:graphic>
          <a:graphicData uri="http://schemas.openxmlformats.org/drawingml/2006/table">
            <a:tbl>
              <a:tblPr>
                <a:tableStyleId>{5C22544A-7EE6-4342-B048-85BDC9FD1C3A}</a:tableStyleId>
              </a:tblPr>
              <a:tblGrid>
                <a:gridCol w="1760693">
                  <a:extLst>
                    <a:ext uri="{9D8B030D-6E8A-4147-A177-3AD203B41FA5}">
                      <a16:colId xmlns:a16="http://schemas.microsoft.com/office/drawing/2014/main" val="20000"/>
                    </a:ext>
                  </a:extLst>
                </a:gridCol>
                <a:gridCol w="1733266">
                  <a:extLst>
                    <a:ext uri="{9D8B030D-6E8A-4147-A177-3AD203B41FA5}">
                      <a16:colId xmlns:a16="http://schemas.microsoft.com/office/drawing/2014/main" val="20001"/>
                    </a:ext>
                  </a:extLst>
                </a:gridCol>
                <a:gridCol w="7383438">
                  <a:extLst>
                    <a:ext uri="{9D8B030D-6E8A-4147-A177-3AD203B41FA5}">
                      <a16:colId xmlns:a16="http://schemas.microsoft.com/office/drawing/2014/main" val="20002"/>
                    </a:ext>
                  </a:extLst>
                </a:gridCol>
              </a:tblGrid>
              <a:tr h="481452">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分类</a:t>
                      </a:r>
                    </a:p>
                  </a:txBody>
                  <a:tcPr marL="68580" marR="68580" marT="0" marB="0">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类名</a:t>
                      </a:r>
                    </a:p>
                  </a:txBody>
                  <a:tcPr marL="68580" marR="68580" marT="0" marB="0" anchor="ctr">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说明</a:t>
                      </a:r>
                    </a:p>
                  </a:txBody>
                  <a:tcPr marL="68580" marR="68580" marT="0" marB="0" anchor="ctr">
                    <a:solidFill>
                      <a:srgbClr val="1353A2"/>
                    </a:solidFill>
                  </a:tcPr>
                </a:tc>
                <a:extLst>
                  <a:ext uri="{0D108BD9-81ED-4DB2-BD59-A6C34878D82A}">
                    <a16:rowId xmlns:a16="http://schemas.microsoft.com/office/drawing/2014/main" val="10000"/>
                  </a:ext>
                </a:extLst>
              </a:tr>
              <a:tr h="0">
                <a:tc>
                  <a:txBody>
                    <a:bodyPr/>
                    <a:lstStyle/>
                    <a:p>
                      <a:pPr marL="0" indent="21590" algn="ctr"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游戏类</a:t>
                      </a:r>
                    </a:p>
                  </a:txBody>
                  <a:tcPr marL="68580" marR="68580" marT="0" marB="0" anchor="ctr"/>
                </a:tc>
                <a:tc>
                  <a:txBody>
                    <a:bodyPr/>
                    <a:lstStyle/>
                    <a:p>
                      <a:pPr marL="0" indent="21590" algn="ctr" defTabSz="914400" rtl="0" eaLnBrk="1" latinLnBrk="0" hangingPunct="1">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mn-cs"/>
                        </a:rPr>
                        <a:t>Game</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负责整个游戏的流程</a:t>
                      </a:r>
                    </a:p>
                  </a:txBody>
                  <a:tcPr marL="68580" marR="68580" marT="0" marB="0" anchor="ctr"/>
                </a:tc>
                <a:extLst>
                  <a:ext uri="{0D108BD9-81ED-4DB2-BD59-A6C34878D82A}">
                    <a16:rowId xmlns:a16="http://schemas.microsoft.com/office/drawing/2014/main" val="10001"/>
                  </a:ext>
                </a:extLst>
              </a:tr>
              <a:tr h="0">
                <a:tc>
                  <a:txBody>
                    <a:bodyPr/>
                    <a:lstStyle/>
                    <a:p>
                      <a:pPr marL="0" indent="21590" algn="ctr"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指示器面板类</a:t>
                      </a:r>
                    </a:p>
                  </a:txBody>
                  <a:tcPr marL="68580" marR="68580" marT="0" marB="0" anchor="ctr"/>
                </a:tc>
                <a:tc>
                  <a:txBody>
                    <a:bodyPr/>
                    <a:lstStyle/>
                    <a:p>
                      <a:pPr marL="0" indent="21590" algn="ctr" defTabSz="914400" rtl="0" eaLnBrk="1" latinLnBrk="0" hangingPunct="1">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mn-cs"/>
                        </a:rPr>
                        <a:t>HUBPanel</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负责统一管理游戏状态、游戏分数、炸弹数量、生命值以及文本提示等与游戏数据或状态相关的内容</a:t>
                      </a:r>
                    </a:p>
                  </a:txBody>
                  <a:tcPr marL="68580" marR="68580" marT="0" marB="0" anchor="ctr"/>
                </a:tc>
                <a:extLst>
                  <a:ext uri="{0D108BD9-81ED-4DB2-BD59-A6C34878D82A}">
                    <a16:rowId xmlns:a16="http://schemas.microsoft.com/office/drawing/2014/main" val="10002"/>
                  </a:ext>
                </a:extLst>
              </a:tr>
              <a:tr h="0">
                <a:tc>
                  <a:txBody>
                    <a:bodyPr/>
                    <a:lstStyle/>
                    <a:p>
                      <a:pPr marL="0" indent="21590" algn="ctr"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音乐播放类</a:t>
                      </a:r>
                    </a:p>
                  </a:txBody>
                  <a:tcPr marL="68580" marR="68580" marT="0" marB="0" anchor="ctr"/>
                </a:tc>
                <a:tc>
                  <a:txBody>
                    <a:bodyPr/>
                    <a:lstStyle/>
                    <a:p>
                      <a:pPr marL="0" indent="21590" algn="ctr"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MusicPlayer</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负责背景音乐和音效的播放</a:t>
                      </a:r>
                    </a:p>
                  </a:txBody>
                  <a:tcPr marL="68580" marR="68580" marT="0" marB="0" anchor="ctr"/>
                </a:tc>
                <a:extLst>
                  <a:ext uri="{0D108BD9-81ED-4DB2-BD59-A6C34878D82A}">
                    <a16:rowId xmlns:a16="http://schemas.microsoft.com/office/drawing/2014/main" val="10003"/>
                  </a:ext>
                </a:extLst>
              </a:tr>
              <a:tr h="0">
                <a:tc>
                  <a:txBody>
                    <a:bodyPr/>
                    <a:lstStyle/>
                    <a:p>
                      <a:pPr marL="0" indent="21590" algn="ctr"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游戏背景类</a:t>
                      </a:r>
                    </a:p>
                  </a:txBody>
                  <a:tcPr marL="68580" marR="68580" marT="0" marB="0" anchor="ctr"/>
                </a:tc>
                <a:tc>
                  <a:txBody>
                    <a:bodyPr/>
                    <a:lstStyle/>
                    <a:p>
                      <a:pPr marL="0" indent="21590" algn="ctr"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Background</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负责显示游戏的背景图像</a:t>
                      </a:r>
                    </a:p>
                  </a:txBody>
                  <a:tcPr marL="68580" marR="68580" marT="0" marB="0" anchor="ctr"/>
                </a:tc>
                <a:extLst>
                  <a:ext uri="{0D108BD9-81ED-4DB2-BD59-A6C34878D82A}">
                    <a16:rowId xmlns:a16="http://schemas.microsoft.com/office/drawing/2014/main" val="10004"/>
                  </a:ext>
                </a:extLst>
              </a:tr>
              <a:tr h="0">
                <a:tc>
                  <a:txBody>
                    <a:bodyPr/>
                    <a:lstStyle/>
                    <a:p>
                      <a:pPr marL="0" indent="21590" algn="ctr"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状态按钮类</a:t>
                      </a:r>
                    </a:p>
                  </a:txBody>
                  <a:tcPr marL="68580" marR="68580" marT="0" marB="0" anchor="ctr"/>
                </a:tc>
                <a:tc>
                  <a:txBody>
                    <a:bodyPr/>
                    <a:lstStyle/>
                    <a:p>
                      <a:pPr marL="0" indent="21590" algn="ctr"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StatusButton</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负责显示游戏的状态按钮</a:t>
                      </a:r>
                    </a:p>
                  </a:txBody>
                  <a:tcPr marL="68580" marR="68580" marT="0" marB="0" anchor="ctr"/>
                </a:tc>
                <a:extLst>
                  <a:ext uri="{0D108BD9-81ED-4DB2-BD59-A6C34878D82A}">
                    <a16:rowId xmlns:a16="http://schemas.microsoft.com/office/drawing/2014/main" val="10005"/>
                  </a:ext>
                </a:extLst>
              </a:tr>
              <a:tr h="0">
                <a:tc>
                  <a:txBody>
                    <a:bodyPr/>
                    <a:lstStyle/>
                    <a:p>
                      <a:pPr marL="0" indent="21590" algn="ctr"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飞机类</a:t>
                      </a:r>
                    </a:p>
                  </a:txBody>
                  <a:tcPr marL="68580" marR="68580" marT="0" marB="0" anchor="ctr"/>
                </a:tc>
                <a:tc>
                  <a:txBody>
                    <a:bodyPr/>
                    <a:lstStyle/>
                    <a:p>
                      <a:pPr marL="0" indent="21590" algn="ctr"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Plane</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表示游戏中的飞机，包括英雄飞机和敌机</a:t>
                      </a:r>
                    </a:p>
                  </a:txBody>
                  <a:tcPr marL="68580" marR="68580" marT="0" marB="0" anchor="ctr"/>
                </a:tc>
                <a:extLst>
                  <a:ext uri="{0D108BD9-81ED-4DB2-BD59-A6C34878D82A}">
                    <a16:rowId xmlns:a16="http://schemas.microsoft.com/office/drawing/2014/main" val="10006"/>
                  </a:ext>
                </a:extLst>
              </a:tr>
              <a:tr h="0">
                <a:tc>
                  <a:txBody>
                    <a:bodyPr/>
                    <a:lstStyle/>
                    <a:p>
                      <a:pPr marL="0" indent="21590" algn="ctr"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子弹类</a:t>
                      </a:r>
                    </a:p>
                  </a:txBody>
                  <a:tcPr marL="68580" marR="68580" marT="0" marB="0" anchor="ctr"/>
                </a:tc>
                <a:tc>
                  <a:txBody>
                    <a:bodyPr/>
                    <a:lstStyle/>
                    <a:p>
                      <a:pPr marL="0" indent="21590" algn="ctr"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Bullet</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表示英雄飞机发射的子弹</a:t>
                      </a:r>
                    </a:p>
                  </a:txBody>
                  <a:tcPr marL="68580" marR="68580" marT="0" marB="0" anchor="ctr"/>
                </a:tc>
                <a:extLst>
                  <a:ext uri="{0D108BD9-81ED-4DB2-BD59-A6C34878D82A}">
                    <a16:rowId xmlns:a16="http://schemas.microsoft.com/office/drawing/2014/main" val="10007"/>
                  </a:ext>
                </a:extLst>
              </a:tr>
              <a:tr h="0">
                <a:tc>
                  <a:txBody>
                    <a:bodyPr/>
                    <a:lstStyle/>
                    <a:p>
                      <a:pPr marL="0" indent="21590" algn="ctr"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道具类</a:t>
                      </a:r>
                    </a:p>
                  </a:txBody>
                  <a:tcPr marL="68580" marR="68580" marT="0" marB="0" anchor="ctr"/>
                </a:tc>
                <a:tc>
                  <a:txBody>
                    <a:bodyPr/>
                    <a:lstStyle/>
                    <a:p>
                      <a:pPr marL="0" indent="21590" algn="ctr"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Supply</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负责管理炸弹补给和子弹增强道具</a:t>
                      </a:r>
                    </a:p>
                  </a:txBody>
                  <a:tcPr marL="68580" marR="68580" marT="0" marB="0" anchor="ctr"/>
                </a:tc>
                <a:extLst>
                  <a:ext uri="{0D108BD9-81ED-4DB2-BD59-A6C34878D82A}">
                    <a16:rowId xmlns:a16="http://schemas.microsoft.com/office/drawing/2014/main" val="10008"/>
                  </a:ext>
                </a:extLst>
              </a:tr>
              <a:tr h="0">
                <a:tc>
                  <a:txBody>
                    <a:bodyPr/>
                    <a:lstStyle/>
                    <a:p>
                      <a:pPr marL="0" indent="21590" algn="ctr"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文本标签类</a:t>
                      </a:r>
                    </a:p>
                  </a:txBody>
                  <a:tcPr marL="68580" marR="68580" marT="0" marB="0" anchor="ctr"/>
                </a:tc>
                <a:tc>
                  <a:txBody>
                    <a:bodyPr/>
                    <a:lstStyle/>
                    <a:p>
                      <a:pPr marL="0" indent="21590" algn="ctr"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Label</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2159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负责显示游戏窗口上的文本</a:t>
                      </a:r>
                    </a:p>
                  </a:txBody>
                  <a:tcPr marL="68580" marR="6858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20328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86855" y="1127666"/>
            <a:ext cx="11041038" cy="5810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飞机大战游戏项目中提炼出的</a:t>
            </a:r>
            <a:r>
              <a:rPr lang="zh-CN" altLang="en-US" dirty="0">
                <a:solidFill>
                  <a:srgbClr val="FF0000"/>
                </a:solidFill>
                <a:latin typeface="微软雅黑" pitchFamily="34" charset="-122"/>
                <a:ea typeface="微软雅黑" pitchFamily="34" charset="-122"/>
              </a:rPr>
              <a:t>类及类之间的继承关系</a:t>
            </a:r>
            <a:r>
              <a:rPr lang="zh-CN" altLang="en-US" dirty="0">
                <a:solidFill>
                  <a:schemeClr val="bg1">
                    <a:lumMod val="50000"/>
                  </a:schemeClr>
                </a:solidFill>
                <a:latin typeface="微软雅黑" pitchFamily="34" charset="-122"/>
                <a:ea typeface="微软雅黑" pitchFamily="34" charset="-122"/>
              </a:rPr>
              <a:t>如图所示。</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11.2.1 </a:t>
            </a:r>
            <a:r>
              <a:rPr lang="zh-CN" altLang="en-US" sz="3200" dirty="0">
                <a:solidFill>
                  <a:srgbClr val="1353A2"/>
                </a:solidFill>
                <a:latin typeface="微软雅黑" pitchFamily="34" charset="-122"/>
                <a:ea typeface="微软雅黑" pitchFamily="34" charset="-122"/>
                <a:cs typeface="+mn-cs"/>
              </a:rPr>
              <a:t>类设计</a:t>
            </a:r>
          </a:p>
        </p:txBody>
      </p:sp>
      <p:pic>
        <p:nvPicPr>
          <p:cNvPr id="20482" name="图片 1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848" y="1920850"/>
            <a:ext cx="6789052" cy="32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9148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86855" y="1176021"/>
            <a:ext cx="11041038"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在设计程序时，我们既要考虑程序的设计理念和设计思想，又要考虑程序的结构。结构设计的</a:t>
            </a:r>
            <a:r>
              <a:rPr lang="zh-CN" altLang="en-US" dirty="0">
                <a:solidFill>
                  <a:srgbClr val="FF0000"/>
                </a:solidFill>
                <a:latin typeface="微软雅黑" pitchFamily="34" charset="-122"/>
                <a:ea typeface="微软雅黑" pitchFamily="34" charset="-122"/>
              </a:rPr>
              <a:t>原则</a:t>
            </a:r>
            <a:r>
              <a:rPr lang="zh-CN" altLang="en-US" dirty="0">
                <a:solidFill>
                  <a:schemeClr val="bg1">
                    <a:lumMod val="50000"/>
                  </a:schemeClr>
                </a:solidFill>
                <a:latin typeface="微软雅黑" pitchFamily="34" charset="-122"/>
                <a:ea typeface="微软雅黑" pitchFamily="34" charset="-122"/>
              </a:rPr>
              <a:t>是代码模块化、容易扩展和维护。因此，可将飞机大战游戏项目划分为</a:t>
            </a:r>
            <a:r>
              <a:rPr lang="en-US" altLang="zh-CN" dirty="0">
                <a:solidFill>
                  <a:schemeClr val="bg1">
                    <a:lumMod val="50000"/>
                  </a:schemeClr>
                </a:solidFill>
                <a:latin typeface="微软雅黑" pitchFamily="34" charset="-122"/>
                <a:ea typeface="微软雅黑" pitchFamily="34" charset="-122"/>
              </a:rPr>
              <a:t>4</a:t>
            </a:r>
            <a:r>
              <a:rPr lang="zh-CN" altLang="en-US" dirty="0">
                <a:solidFill>
                  <a:schemeClr val="bg1">
                    <a:lumMod val="50000"/>
                  </a:schemeClr>
                </a:solidFill>
                <a:latin typeface="微软雅黑" pitchFamily="34" charset="-122"/>
                <a:ea typeface="微软雅黑" pitchFamily="34" charset="-122"/>
              </a:rPr>
              <a:t>个</a:t>
            </a:r>
            <a:r>
              <a:rPr lang="zh-CN" altLang="en-US" dirty="0">
                <a:solidFill>
                  <a:srgbClr val="FF0000"/>
                </a:solidFill>
                <a:latin typeface="微软雅黑" pitchFamily="34" charset="-122"/>
                <a:ea typeface="微软雅黑" pitchFamily="34" charset="-122"/>
              </a:rPr>
              <a:t>模块</a:t>
            </a:r>
            <a:r>
              <a:rPr lang="zh-CN" altLang="en-US" dirty="0">
                <a:solidFill>
                  <a:schemeClr val="bg1">
                    <a:lumMod val="50000"/>
                  </a:schemeClr>
                </a:solidFill>
                <a:latin typeface="微软雅黑" pitchFamily="34" charset="-122"/>
                <a:ea typeface="微软雅黑" pitchFamily="34" charset="-122"/>
              </a:rPr>
              <a:t>：</a:t>
            </a:r>
            <a:r>
              <a:rPr lang="en-US" altLang="zh-CN" dirty="0">
                <a:solidFill>
                  <a:srgbClr val="FF0000"/>
                </a:solidFill>
                <a:latin typeface="微软雅黑" pitchFamily="34" charset="-122"/>
                <a:ea typeface="微软雅黑" pitchFamily="34" charset="-122"/>
              </a:rPr>
              <a:t>game.py</a:t>
            </a:r>
            <a:r>
              <a:rPr lang="zh-CN" altLang="en-US" dirty="0">
                <a:solidFill>
                  <a:srgbClr val="FF0000"/>
                </a:solidFill>
                <a:latin typeface="微软雅黑" pitchFamily="34" charset="-122"/>
                <a:ea typeface="微软雅黑" pitchFamily="34" charset="-122"/>
              </a:rPr>
              <a:t>、</a:t>
            </a:r>
            <a:r>
              <a:rPr lang="en-US" altLang="zh-CN" dirty="0">
                <a:solidFill>
                  <a:srgbClr val="FF0000"/>
                </a:solidFill>
                <a:latin typeface="微软雅黑" pitchFamily="34" charset="-122"/>
                <a:ea typeface="微软雅黑" pitchFamily="34" charset="-122"/>
              </a:rPr>
              <a:t>game_items.py</a:t>
            </a:r>
            <a:r>
              <a:rPr lang="zh-CN" altLang="en-US" dirty="0">
                <a:solidFill>
                  <a:srgbClr val="FF0000"/>
                </a:solidFill>
                <a:latin typeface="微软雅黑" pitchFamily="34" charset="-122"/>
                <a:ea typeface="微软雅黑" pitchFamily="34" charset="-122"/>
              </a:rPr>
              <a:t>、</a:t>
            </a:r>
            <a:r>
              <a:rPr lang="en-US" altLang="zh-CN" dirty="0">
                <a:solidFill>
                  <a:srgbClr val="FF0000"/>
                </a:solidFill>
                <a:latin typeface="微软雅黑" pitchFamily="34" charset="-122"/>
                <a:ea typeface="微软雅黑" pitchFamily="34" charset="-122"/>
              </a:rPr>
              <a:t>game_hud.py</a:t>
            </a:r>
            <a:r>
              <a:rPr lang="zh-CN" altLang="en-US" dirty="0">
                <a:solidFill>
                  <a:srgbClr val="FF0000"/>
                </a:solidFill>
                <a:latin typeface="微软雅黑" pitchFamily="34" charset="-122"/>
                <a:ea typeface="微软雅黑" pitchFamily="34" charset="-122"/>
              </a:rPr>
              <a:t>和</a:t>
            </a:r>
            <a:r>
              <a:rPr lang="en-US" altLang="zh-CN" dirty="0">
                <a:solidFill>
                  <a:srgbClr val="FF0000"/>
                </a:solidFill>
                <a:latin typeface="微软雅黑" pitchFamily="34" charset="-122"/>
                <a:ea typeface="微软雅黑" pitchFamily="34" charset="-122"/>
              </a:rPr>
              <a:t>game_music.py</a:t>
            </a:r>
            <a:r>
              <a:rPr lang="zh-CN" altLang="en-US" dirty="0">
                <a:solidFill>
                  <a:schemeClr val="bg1">
                    <a:lumMod val="50000"/>
                  </a:schemeClr>
                </a:solidFill>
                <a:latin typeface="微软雅黑" pitchFamily="34" charset="-122"/>
                <a:ea typeface="微软雅黑" pitchFamily="34" charset="-122"/>
              </a:rPr>
              <a:t>，各模块的说明如表所示。</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11.2.2 </a:t>
            </a:r>
            <a:r>
              <a:rPr lang="zh-CN" altLang="en-US" sz="3200" dirty="0">
                <a:solidFill>
                  <a:srgbClr val="1353A2"/>
                </a:solidFill>
                <a:latin typeface="微软雅黑" pitchFamily="34" charset="-122"/>
                <a:ea typeface="微软雅黑" pitchFamily="34" charset="-122"/>
                <a:cs typeface="+mn-cs"/>
              </a:rPr>
              <a:t>模块设计</a:t>
            </a:r>
          </a:p>
        </p:txBody>
      </p:sp>
      <p:graphicFrame>
        <p:nvGraphicFramePr>
          <p:cNvPr id="2" name="表格 1"/>
          <p:cNvGraphicFramePr>
            <a:graphicFrameLocks noGrp="1"/>
          </p:cNvGraphicFramePr>
          <p:nvPr>
            <p:extLst>
              <p:ext uri="{D42A27DB-BD31-4B8C-83A1-F6EECF244321}">
                <p14:modId xmlns:p14="http://schemas.microsoft.com/office/powerpoint/2010/main" val="4215194305"/>
              </p:ext>
            </p:extLst>
          </p:nvPr>
        </p:nvGraphicFramePr>
        <p:xfrm>
          <a:off x="750496" y="3577610"/>
          <a:ext cx="10427020" cy="1874520"/>
        </p:xfrm>
        <a:graphic>
          <a:graphicData uri="http://schemas.openxmlformats.org/drawingml/2006/table">
            <a:tbl>
              <a:tblPr>
                <a:tableStyleId>{5C22544A-7EE6-4342-B048-85BDC9FD1C3A}</a:tableStyleId>
              </a:tblPr>
              <a:tblGrid>
                <a:gridCol w="1760693">
                  <a:extLst>
                    <a:ext uri="{9D8B030D-6E8A-4147-A177-3AD203B41FA5}">
                      <a16:colId xmlns:a16="http://schemas.microsoft.com/office/drawing/2014/main" val="20000"/>
                    </a:ext>
                  </a:extLst>
                </a:gridCol>
                <a:gridCol w="8666327">
                  <a:extLst>
                    <a:ext uri="{9D8B030D-6E8A-4147-A177-3AD203B41FA5}">
                      <a16:colId xmlns:a16="http://schemas.microsoft.com/office/drawing/2014/main" val="20001"/>
                    </a:ext>
                  </a:extLst>
                </a:gridCol>
              </a:tblGrid>
              <a:tr h="0">
                <a:tc>
                  <a:txBody>
                    <a:bodyPr/>
                    <a:lstStyle/>
                    <a:p>
                      <a:pPr marL="0" indent="21590" algn="ctr" defTabSz="914400" rtl="0" eaLnBrk="1" latinLnBrk="0" hangingPunct="1">
                        <a:lnSpc>
                          <a:spcPct val="150000"/>
                        </a:lnSpc>
                        <a:spcAft>
                          <a:spcPts val="0"/>
                        </a:spcAft>
                      </a:pPr>
                      <a:r>
                        <a:rPr lang="zh-CN" altLang="en-US" sz="1800" b="1" kern="100" dirty="0">
                          <a:solidFill>
                            <a:schemeClr val="bg1"/>
                          </a:solidFill>
                          <a:effectLst/>
                          <a:latin typeface="微软雅黑" panose="020B0503020204020204" pitchFamily="34" charset="-122"/>
                          <a:ea typeface="微软雅黑" panose="020B0503020204020204" pitchFamily="34" charset="-122"/>
                          <a:cs typeface="+mn-cs"/>
                        </a:rPr>
                        <a:t>模块</a:t>
                      </a:r>
                      <a:endParaRPr lang="zh-CN" sz="1800" b="1" kern="1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solidFill>
                      <a:srgbClr val="1353A2"/>
                    </a:solidFill>
                  </a:tcPr>
                </a:tc>
                <a:tc>
                  <a:txBody>
                    <a:bodyPr/>
                    <a:lstStyle/>
                    <a:p>
                      <a:pPr marL="0" indent="2159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说明</a:t>
                      </a:r>
                    </a:p>
                  </a:txBody>
                  <a:tcPr marL="68580" marR="68580" marT="0" marB="0" anchor="ctr">
                    <a:solidFill>
                      <a:srgbClr val="1353A2"/>
                    </a:solidFill>
                  </a:tcPr>
                </a:tc>
                <a:extLst>
                  <a:ext uri="{0D108BD9-81ED-4DB2-BD59-A6C34878D82A}">
                    <a16:rowId xmlns:a16="http://schemas.microsoft.com/office/drawing/2014/main" val="10000"/>
                  </a:ext>
                </a:extLst>
              </a:tr>
              <a:tr h="0">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rPr>
                        <a:t>game.py</a:t>
                      </a:r>
                      <a:endParaRPr lang="zh-CN" sz="1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50000"/>
                        </a:lnSpc>
                        <a:spcAft>
                          <a:spcPts val="0"/>
                        </a:spcAft>
                      </a:pPr>
                      <a:r>
                        <a:rPr lang="zh-CN" sz="1600" kern="100">
                          <a:effectLst/>
                          <a:latin typeface="微软雅黑" panose="020B0503020204020204" pitchFamily="34" charset="-122"/>
                          <a:ea typeface="微软雅黑" panose="020B0503020204020204" pitchFamily="34" charset="-122"/>
                        </a:rPr>
                        <a:t>游戏主模块，封装</a:t>
                      </a:r>
                      <a:r>
                        <a:rPr lang="en-US" sz="1600" kern="100">
                          <a:effectLst/>
                          <a:latin typeface="微软雅黑" panose="020B0503020204020204" pitchFamily="34" charset="-122"/>
                          <a:ea typeface="微软雅黑" panose="020B0503020204020204" pitchFamily="34" charset="-122"/>
                        </a:rPr>
                        <a:t>Game</a:t>
                      </a:r>
                      <a:r>
                        <a:rPr lang="zh-CN" sz="1600" kern="100">
                          <a:effectLst/>
                          <a:latin typeface="微软雅黑" panose="020B0503020204020204" pitchFamily="34" charset="-122"/>
                          <a:ea typeface="微软雅黑" panose="020B0503020204020204" pitchFamily="34" charset="-122"/>
                        </a:rPr>
                        <a:t>类并负责启动游戏。</a:t>
                      </a:r>
                      <a:endParaRPr lang="zh-CN" sz="1200" kern="10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0001"/>
                  </a:ext>
                </a:extLst>
              </a:tr>
              <a:tr h="0">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rPr>
                        <a:t>game_items.py</a:t>
                      </a:r>
                      <a:endParaRPr lang="zh-CN" sz="1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游戏元素模块，封装英雄飞机、子弹、敌机、道具等游戏元素类，并定义全局变量。</a:t>
                      </a:r>
                      <a:endParaRPr lang="zh-CN" sz="1200" kern="100" dirty="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0002"/>
                  </a:ext>
                </a:extLst>
              </a:tr>
              <a:tr h="0">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rPr>
                        <a:t>game_hud.py</a:t>
                      </a:r>
                      <a:endParaRPr lang="zh-CN" sz="1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游戏面板模块，封装指示器面板类。</a:t>
                      </a:r>
                      <a:endParaRPr lang="zh-CN" sz="1200" kern="100" dirty="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0003"/>
                  </a:ext>
                </a:extLst>
              </a:tr>
              <a:tr h="0">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rPr>
                        <a:t>game_music.py</a:t>
                      </a:r>
                      <a:endParaRPr lang="zh-CN" sz="1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游戏音乐模块，封装音乐播放器类。</a:t>
                      </a:r>
                      <a:endParaRPr lang="zh-CN" sz="1200" kern="100" dirty="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3689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86855" y="1176021"/>
            <a:ext cx="11041038"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457200" defTabSz="720725">
              <a:lnSpc>
                <a:spcPct val="150000"/>
              </a:lnSpc>
              <a:defRPr kumimoji="1" sz="2400">
                <a:solidFill>
                  <a:schemeClr val="bg1">
                    <a:lumMod val="50000"/>
                  </a:schemeClr>
                </a:solidFill>
                <a:latin typeface="微软雅黑" pitchFamily="34" charset="-122"/>
                <a:ea typeface="微软雅黑" pitchFamily="34" charset="-122"/>
              </a:defRPr>
            </a:lvl1pPr>
            <a:lvl2pPr marL="742950" indent="-285750" defTabSz="720725" eaLnBrk="0" hangingPunct="0">
              <a:defRPr kumimoji="1" sz="2400">
                <a:latin typeface="等线" charset="-122"/>
                <a:ea typeface="宋体" pitchFamily="2" charset="-122"/>
              </a:defRPr>
            </a:lvl2pPr>
            <a:lvl3pPr marL="1143000" indent="-228600" defTabSz="720725" eaLnBrk="0" hangingPunct="0">
              <a:defRPr kumimoji="1" sz="2400">
                <a:latin typeface="等线" charset="-122"/>
                <a:ea typeface="宋体" pitchFamily="2" charset="-122"/>
              </a:defRPr>
            </a:lvl3pPr>
            <a:lvl4pPr marL="1600200" indent="-228600" defTabSz="720725" eaLnBrk="0" hangingPunct="0">
              <a:defRPr kumimoji="1" sz="2400">
                <a:latin typeface="等线" charset="-122"/>
                <a:ea typeface="宋体" pitchFamily="2" charset="-122"/>
              </a:defRPr>
            </a:lvl4pPr>
            <a:lvl5pPr marL="2057400" indent="-228600" defTabSz="720725" eaLnBrk="0" hangingPunct="0">
              <a:defRPr kumimoji="1" sz="2400">
                <a:latin typeface="等线" charset="-122"/>
                <a:ea typeface="宋体" pitchFamily="2" charset="-122"/>
              </a:defRPr>
            </a:lvl5pPr>
            <a:lvl6pPr marL="2514600" indent="-228600" defTabSz="720725" eaLnBrk="0" fontAlgn="base" hangingPunct="0">
              <a:spcBef>
                <a:spcPct val="0"/>
              </a:spcBef>
              <a:spcAft>
                <a:spcPct val="0"/>
              </a:spcAft>
              <a:defRPr kumimoji="1" sz="2400">
                <a:latin typeface="等线" charset="-122"/>
                <a:ea typeface="宋体" pitchFamily="2" charset="-122"/>
              </a:defRPr>
            </a:lvl6pPr>
            <a:lvl7pPr marL="2971800" indent="-228600" defTabSz="720725" eaLnBrk="0" fontAlgn="base" hangingPunct="0">
              <a:spcBef>
                <a:spcPct val="0"/>
              </a:spcBef>
              <a:spcAft>
                <a:spcPct val="0"/>
              </a:spcAft>
              <a:defRPr kumimoji="1" sz="2400">
                <a:latin typeface="等线" charset="-122"/>
                <a:ea typeface="宋体" pitchFamily="2" charset="-122"/>
              </a:defRPr>
            </a:lvl7pPr>
            <a:lvl8pPr marL="3429000" indent="-228600" defTabSz="720725" eaLnBrk="0" fontAlgn="base" hangingPunct="0">
              <a:spcBef>
                <a:spcPct val="0"/>
              </a:spcBef>
              <a:spcAft>
                <a:spcPct val="0"/>
              </a:spcAft>
              <a:defRPr kumimoji="1" sz="2400">
                <a:latin typeface="等线" charset="-122"/>
                <a:ea typeface="宋体" pitchFamily="2" charset="-122"/>
              </a:defRPr>
            </a:lvl8pPr>
            <a:lvl9pPr marL="3886200" indent="-228600" defTabSz="720725" eaLnBrk="0" fontAlgn="base" hangingPunct="0">
              <a:spcBef>
                <a:spcPct val="0"/>
              </a:spcBef>
              <a:spcAft>
                <a:spcPct val="0"/>
              </a:spcAft>
              <a:defRPr kumimoji="1" sz="2400">
                <a:latin typeface="等线" charset="-122"/>
                <a:ea typeface="宋体" pitchFamily="2" charset="-122"/>
              </a:defRPr>
            </a:lvl9pPr>
          </a:lstStyle>
          <a:p>
            <a:pPr indent="0"/>
            <a:r>
              <a:rPr lang="zh-CN" altLang="en-US" dirty="0"/>
              <a:t>打开</a:t>
            </a:r>
            <a:r>
              <a:rPr lang="en-US" altLang="zh-CN" dirty="0"/>
              <a:t>PyCharm</a:t>
            </a:r>
            <a:r>
              <a:rPr lang="zh-CN" altLang="en-US" dirty="0"/>
              <a:t>工具，</a:t>
            </a:r>
            <a:r>
              <a:rPr lang="zh-CN" altLang="en-US" dirty="0">
                <a:solidFill>
                  <a:srgbClr val="FF0000"/>
                </a:solidFill>
              </a:rPr>
              <a:t>新建一个名称为“飞机大战”的项目</a:t>
            </a:r>
            <a:r>
              <a:rPr lang="zh-CN" altLang="en-US" dirty="0"/>
              <a:t>。</a:t>
            </a:r>
          </a:p>
          <a:p>
            <a:pPr indent="0"/>
            <a:r>
              <a:rPr lang="zh-CN" altLang="en-US" dirty="0"/>
              <a:t>在飞机大战项目中依次</a:t>
            </a:r>
            <a:r>
              <a:rPr lang="zh-CN" altLang="en-US" dirty="0">
                <a:solidFill>
                  <a:srgbClr val="FF0000"/>
                </a:solidFill>
              </a:rPr>
              <a:t>建立</a:t>
            </a:r>
            <a:r>
              <a:rPr lang="en-US" altLang="zh-CN" dirty="0"/>
              <a:t>game.py</a:t>
            </a:r>
            <a:r>
              <a:rPr lang="zh-CN" altLang="en-US" dirty="0"/>
              <a:t>、</a:t>
            </a:r>
            <a:r>
              <a:rPr lang="en-US" altLang="zh-CN" dirty="0"/>
              <a:t>game_items.py</a:t>
            </a:r>
            <a:r>
              <a:rPr lang="zh-CN" altLang="en-US" dirty="0"/>
              <a:t>、</a:t>
            </a:r>
            <a:r>
              <a:rPr lang="en-US" altLang="zh-CN" dirty="0"/>
              <a:t>game_hud.py</a:t>
            </a:r>
            <a:r>
              <a:rPr lang="zh-CN" altLang="en-US" dirty="0"/>
              <a:t>和</a:t>
            </a:r>
            <a:r>
              <a:rPr lang="en-US" altLang="zh-CN" dirty="0"/>
              <a:t>game_music.py</a:t>
            </a:r>
            <a:r>
              <a:rPr lang="zh-CN" altLang="en-US" dirty="0">
                <a:solidFill>
                  <a:srgbClr val="FF0000"/>
                </a:solidFill>
              </a:rPr>
              <a:t>四个文件</a:t>
            </a:r>
            <a:r>
              <a:rPr lang="zh-CN" altLang="en-US" dirty="0"/>
              <a:t>，并且将</a:t>
            </a:r>
            <a:r>
              <a:rPr lang="zh-CN" altLang="en-US" dirty="0">
                <a:solidFill>
                  <a:srgbClr val="FF0000"/>
                </a:solidFill>
              </a:rPr>
              <a:t>资源文件夹</a:t>
            </a:r>
            <a:r>
              <a:rPr lang="zh-CN" altLang="en-US" dirty="0"/>
              <a:t>“</a:t>
            </a:r>
            <a:r>
              <a:rPr lang="en-US" altLang="zh-CN" dirty="0"/>
              <a:t>res”</a:t>
            </a:r>
            <a:r>
              <a:rPr lang="zh-CN" altLang="en-US" dirty="0">
                <a:solidFill>
                  <a:srgbClr val="FF0000"/>
                </a:solidFill>
              </a:rPr>
              <a:t>复制到飞机大战目录下</a:t>
            </a:r>
            <a:r>
              <a:rPr lang="zh-CN" altLang="en-US" dirty="0"/>
              <a:t>。创建好的项目文件结构如图所示。</a:t>
            </a: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11.2.3 </a:t>
            </a:r>
            <a:r>
              <a:rPr lang="zh-CN" altLang="en-US" sz="3200" dirty="0">
                <a:solidFill>
                  <a:srgbClr val="1353A2"/>
                </a:solidFill>
                <a:latin typeface="微软雅黑" pitchFamily="34" charset="-122"/>
                <a:ea typeface="微软雅黑" pitchFamily="34" charset="-122"/>
                <a:cs typeface="+mn-cs"/>
              </a:rPr>
              <a:t>创建项目</a:t>
            </a:r>
          </a:p>
        </p:txBody>
      </p:sp>
      <p:pic>
        <p:nvPicPr>
          <p:cNvPr id="21506" name="图片 156" descr="E:\Python学科\Python店销书\修改后稿子\飞机大战讲义3.0\images\005_项目结构.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41" y="3555548"/>
            <a:ext cx="4770759" cy="274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223378" y="3576326"/>
            <a:ext cx="5104263"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zh-CN" sz="2400" dirty="0">
                <a:solidFill>
                  <a:schemeClr val="bg1">
                    <a:lumMod val="50000"/>
                  </a:schemeClr>
                </a:solidFill>
                <a:latin typeface="微软雅黑" pitchFamily="34" charset="-122"/>
                <a:ea typeface="微软雅黑" pitchFamily="34" charset="-122"/>
              </a:rPr>
              <a:t>图中的</a:t>
            </a:r>
            <a:r>
              <a:rPr kumimoji="1" lang="en-US" altLang="zh-CN" sz="2400" dirty="0">
                <a:solidFill>
                  <a:schemeClr val="bg1">
                    <a:lumMod val="50000"/>
                  </a:schemeClr>
                </a:solidFill>
                <a:latin typeface="微软雅黑" pitchFamily="34" charset="-122"/>
                <a:ea typeface="微软雅黑" pitchFamily="34" charset="-122"/>
              </a:rPr>
              <a:t>res</a:t>
            </a:r>
            <a:r>
              <a:rPr kumimoji="1" lang="zh-CN" altLang="zh-CN" sz="2400" dirty="0">
                <a:solidFill>
                  <a:schemeClr val="bg1">
                    <a:lumMod val="50000"/>
                  </a:schemeClr>
                </a:solidFill>
                <a:latin typeface="微软雅黑" pitchFamily="34" charset="-122"/>
                <a:ea typeface="微软雅黑" pitchFamily="34" charset="-122"/>
              </a:rPr>
              <a:t>目录包含三个子目录：</a:t>
            </a:r>
            <a:r>
              <a:rPr kumimoji="1" lang="en-US" altLang="zh-CN" sz="2400" dirty="0">
                <a:solidFill>
                  <a:srgbClr val="FF0000"/>
                </a:solidFill>
                <a:latin typeface="微软雅黑" pitchFamily="34" charset="-122"/>
                <a:ea typeface="微软雅黑" pitchFamily="34" charset="-122"/>
              </a:rPr>
              <a:t>images</a:t>
            </a:r>
            <a:r>
              <a:rPr kumimoji="1" lang="zh-CN" altLang="zh-CN" sz="2400" dirty="0">
                <a:solidFill>
                  <a:srgbClr val="FF0000"/>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sound</a:t>
            </a:r>
            <a:r>
              <a:rPr kumimoji="1" lang="zh-CN" altLang="zh-CN" sz="2400" dirty="0">
                <a:solidFill>
                  <a:srgbClr val="FF0000"/>
                </a:solidFill>
                <a:latin typeface="微软雅黑" pitchFamily="34" charset="-122"/>
                <a:ea typeface="微软雅黑" pitchFamily="34" charset="-122"/>
              </a:rPr>
              <a:t>和</a:t>
            </a:r>
            <a:r>
              <a:rPr kumimoji="1" lang="en-US" altLang="zh-CN" sz="2400" dirty="0">
                <a:solidFill>
                  <a:srgbClr val="FF0000"/>
                </a:solidFill>
                <a:latin typeface="微软雅黑" pitchFamily="34" charset="-122"/>
                <a:ea typeface="微软雅黑" pitchFamily="34" charset="-122"/>
              </a:rPr>
              <a:t>font</a:t>
            </a:r>
            <a:r>
              <a:rPr kumimoji="1" lang="zh-CN" altLang="zh-CN" sz="2400" dirty="0">
                <a:solidFill>
                  <a:schemeClr val="bg1">
                    <a:lumMod val="50000"/>
                  </a:schemeClr>
                </a:solidFill>
                <a:latin typeface="微软雅黑" pitchFamily="34" charset="-122"/>
                <a:ea typeface="微软雅黑" pitchFamily="34" charset="-122"/>
              </a:rPr>
              <a:t>，子目录分别放置了游戏中使用的</a:t>
            </a:r>
            <a:r>
              <a:rPr kumimoji="1" lang="zh-CN" altLang="zh-CN" sz="2400" dirty="0">
                <a:solidFill>
                  <a:srgbClr val="FF0000"/>
                </a:solidFill>
                <a:latin typeface="微软雅黑" pitchFamily="34" charset="-122"/>
                <a:ea typeface="微软雅黑" pitchFamily="34" charset="-122"/>
              </a:rPr>
              <a:t>图片、声音和字体素材</a:t>
            </a:r>
            <a:r>
              <a:rPr kumimoji="1" lang="zh-CN" altLang="zh-CN" sz="2400" dirty="0">
                <a:solidFill>
                  <a:schemeClr val="bg1">
                    <a:lumMod val="50000"/>
                  </a:schemeClr>
                </a:solidFill>
                <a:latin typeface="微软雅黑" pitchFamily="34" charset="-122"/>
                <a:ea typeface="微软雅黑" pitchFamily="34" charset="-122"/>
              </a:rPr>
              <a:t>。</a:t>
            </a:r>
            <a:endParaRPr kumimoji="1" lang="zh-CN" altLang="en-US"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19209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a:spLocks noChangeArrowheads="1"/>
          </p:cNvSpPr>
          <p:nvPr/>
        </p:nvSpPr>
        <p:spPr bwMode="auto">
          <a:xfrm>
            <a:off x="5181600" y="475832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11.5    </a:t>
            </a:r>
            <a:r>
              <a:rPr lang="zh-CN" altLang="en-US" sz="2800" dirty="0">
                <a:solidFill>
                  <a:srgbClr val="595959"/>
                </a:solidFill>
                <a:latin typeface="Impact" pitchFamily="34" charset="0"/>
                <a:ea typeface="微软雅黑" pitchFamily="34" charset="-122"/>
              </a:rPr>
              <a:t>指示器面板</a:t>
            </a:r>
          </a:p>
        </p:txBody>
      </p:sp>
      <p:sp>
        <p:nvSpPr>
          <p:cNvPr id="24" name="TextBox 11"/>
          <p:cNvSpPr txBox="1">
            <a:spLocks noChangeArrowheads="1"/>
          </p:cNvSpPr>
          <p:nvPr/>
        </p:nvSpPr>
        <p:spPr bwMode="auto">
          <a:xfrm>
            <a:off x="5181600" y="4004601"/>
            <a:ext cx="49164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11.4    </a:t>
            </a:r>
            <a:r>
              <a:rPr lang="zh-CN" altLang="en-US" sz="2800" dirty="0">
                <a:solidFill>
                  <a:srgbClr val="595959"/>
                </a:solidFill>
                <a:latin typeface="Impact" pitchFamily="34" charset="0"/>
                <a:ea typeface="微软雅黑" pitchFamily="34" charset="-122"/>
              </a:rPr>
              <a:t>游戏背景和英雄飞机</a:t>
            </a:r>
          </a:p>
        </p:txBody>
      </p:sp>
      <p:sp>
        <p:nvSpPr>
          <p:cNvPr id="10" name="TextBox 6"/>
          <p:cNvSpPr txBox="1">
            <a:spLocks noChangeArrowheads="1"/>
          </p:cNvSpPr>
          <p:nvPr/>
        </p:nvSpPr>
        <p:spPr bwMode="auto">
          <a:xfrm>
            <a:off x="5181600" y="544130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11.6    </a:t>
            </a:r>
            <a:r>
              <a:rPr lang="zh-CN" altLang="en-US" sz="2800" dirty="0">
                <a:solidFill>
                  <a:srgbClr val="595959"/>
                </a:solidFill>
                <a:latin typeface="Impact" pitchFamily="34" charset="0"/>
                <a:ea typeface="微软雅黑" pitchFamily="34" charset="-122"/>
              </a:rPr>
              <a:t>逐帧动画和飞机类</a:t>
            </a:r>
          </a:p>
        </p:txBody>
      </p:sp>
      <p:sp>
        <p:nvSpPr>
          <p:cNvPr id="12" name="对角圆角矩形 11"/>
          <p:cNvSpPr/>
          <p:nvPr/>
        </p:nvSpPr>
        <p:spPr>
          <a:xfrm>
            <a:off x="4870450" y="3119240"/>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13"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11.1    </a:t>
            </a:r>
            <a:r>
              <a:rPr lang="zh-CN" altLang="en-US" sz="2800" dirty="0">
                <a:solidFill>
                  <a:schemeClr val="tx1">
                    <a:lumMod val="65000"/>
                    <a:lumOff val="35000"/>
                  </a:schemeClr>
                </a:solidFill>
                <a:latin typeface="Impact" pitchFamily="34" charset="0"/>
                <a:ea typeface="微软雅黑" pitchFamily="34" charset="-122"/>
              </a:rPr>
              <a:t>游戏介绍</a:t>
            </a:r>
          </a:p>
        </p:txBody>
      </p:sp>
      <p:sp>
        <p:nvSpPr>
          <p:cNvPr id="11"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11.2   </a:t>
            </a:r>
            <a:r>
              <a:rPr lang="zh-CN" altLang="en-US" sz="2800" dirty="0">
                <a:solidFill>
                  <a:schemeClr val="tx1">
                    <a:lumMod val="65000"/>
                    <a:lumOff val="35000"/>
                  </a:schemeClr>
                </a:solidFill>
                <a:latin typeface="Impact" pitchFamily="34" charset="0"/>
                <a:ea typeface="微软雅黑" pitchFamily="34" charset="-122"/>
              </a:rPr>
              <a:t>项目准备</a:t>
            </a:r>
          </a:p>
        </p:txBody>
      </p:sp>
      <p:sp>
        <p:nvSpPr>
          <p:cNvPr id="14"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bg1"/>
                </a:solidFill>
                <a:latin typeface="Impact" pitchFamily="34" charset="0"/>
                <a:ea typeface="微软雅黑" pitchFamily="34" charset="-122"/>
              </a:rPr>
              <a:t>11.3    </a:t>
            </a:r>
            <a:r>
              <a:rPr lang="zh-CN" altLang="en-US" sz="2800" dirty="0">
                <a:solidFill>
                  <a:schemeClr val="bg1"/>
                </a:solidFill>
                <a:latin typeface="Impact" pitchFamily="34" charset="0"/>
                <a:ea typeface="微软雅黑" pitchFamily="34" charset="-122"/>
              </a:rPr>
              <a:t>游戏框架搭建</a:t>
            </a:r>
          </a:p>
        </p:txBody>
      </p:sp>
    </p:spTree>
    <p:extLst>
      <p:ext uri="{BB962C8B-B14F-4D97-AF65-F5344CB8AC3E}">
        <p14:creationId xmlns:p14="http://schemas.microsoft.com/office/powerpoint/2010/main" val="3503877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73207" y="1121265"/>
            <a:ext cx="11013742"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准备工作完成之后，便可以进入项目的实现阶段。游戏框架搭建是实现项目的第一步，它会</a:t>
            </a:r>
            <a:r>
              <a:rPr lang="zh-CN" altLang="en-US" dirty="0">
                <a:solidFill>
                  <a:srgbClr val="FF0000"/>
                </a:solidFill>
                <a:latin typeface="微软雅黑" pitchFamily="34" charset="-122"/>
                <a:ea typeface="微软雅黑" pitchFamily="34" charset="-122"/>
              </a:rPr>
              <a:t>按照游戏的完整流程搭建整个框架</a:t>
            </a:r>
            <a:r>
              <a:rPr lang="zh-CN" altLang="en-US" dirty="0">
                <a:solidFill>
                  <a:schemeClr val="bg1">
                    <a:lumMod val="50000"/>
                  </a:schemeClr>
                </a:solidFill>
                <a:latin typeface="微软雅黑" pitchFamily="34" charset="-122"/>
                <a:ea typeface="微软雅黑" pitchFamily="34" charset="-122"/>
              </a:rPr>
              <a:t>，如此便可以直接向框架内填充游戏的内容。</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11.3 </a:t>
            </a:r>
            <a:r>
              <a:rPr lang="zh-CN" altLang="en-US" sz="3200" dirty="0">
                <a:solidFill>
                  <a:srgbClr val="1353A2"/>
                </a:solidFill>
                <a:latin typeface="微软雅黑" pitchFamily="34" charset="-122"/>
                <a:ea typeface="微软雅黑" pitchFamily="34" charset="-122"/>
                <a:cs typeface="+mn-cs"/>
              </a:rPr>
              <a:t>游戏框架搭建</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579" y="3046863"/>
            <a:ext cx="632460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9773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73207" y="1121265"/>
            <a:ext cx="11013742"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rgbClr val="FF0000"/>
                </a:solidFill>
                <a:latin typeface="微软雅黑" pitchFamily="34" charset="-122"/>
                <a:ea typeface="微软雅黑" pitchFamily="34" charset="-122"/>
              </a:rPr>
              <a:t>游戏类（</a:t>
            </a:r>
            <a:r>
              <a:rPr lang="en-US" altLang="zh-CN" dirty="0">
                <a:solidFill>
                  <a:srgbClr val="FF0000"/>
                </a:solidFill>
                <a:latin typeface="微软雅黑" pitchFamily="34" charset="-122"/>
                <a:ea typeface="微软雅黑" pitchFamily="34" charset="-122"/>
              </a:rPr>
              <a:t>Game</a:t>
            </a:r>
            <a:r>
              <a:rPr lang="zh-CN" altLang="en-US" dirty="0">
                <a:solidFill>
                  <a:srgbClr val="FF0000"/>
                </a:solidFill>
                <a:latin typeface="微软雅黑" pitchFamily="34" charset="-122"/>
                <a:ea typeface="微软雅黑" pitchFamily="34" charset="-122"/>
              </a:rPr>
              <a:t>）</a:t>
            </a:r>
            <a:r>
              <a:rPr lang="zh-CN" altLang="en-US" dirty="0">
                <a:solidFill>
                  <a:schemeClr val="bg1">
                    <a:lumMod val="50000"/>
                  </a:schemeClr>
                </a:solidFill>
                <a:latin typeface="微软雅黑" pitchFamily="34" charset="-122"/>
                <a:ea typeface="微软雅黑" pitchFamily="34" charset="-122"/>
              </a:rPr>
              <a:t>负责整个游戏的流程，它需要包含游戏中的主要元素，设计后的</a:t>
            </a:r>
            <a:r>
              <a:rPr lang="zh-CN" altLang="en-US" dirty="0">
                <a:solidFill>
                  <a:srgbClr val="FF0000"/>
                </a:solidFill>
                <a:latin typeface="微软雅黑" pitchFamily="34" charset="-122"/>
                <a:ea typeface="微软雅黑" pitchFamily="34" charset="-122"/>
              </a:rPr>
              <a:t>类图</a:t>
            </a:r>
            <a:r>
              <a:rPr lang="zh-CN" altLang="en-US" dirty="0">
                <a:solidFill>
                  <a:schemeClr val="bg1">
                    <a:lumMod val="50000"/>
                  </a:schemeClr>
                </a:solidFill>
                <a:latin typeface="微软雅黑" pitchFamily="34" charset="-122"/>
                <a:ea typeface="微软雅黑" pitchFamily="34" charset="-122"/>
              </a:rPr>
              <a:t>如图所示。</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11.3.1 </a:t>
            </a:r>
            <a:r>
              <a:rPr lang="zh-CN" altLang="en-US" sz="3200" dirty="0">
                <a:solidFill>
                  <a:srgbClr val="1353A2"/>
                </a:solidFill>
                <a:latin typeface="微软雅黑" pitchFamily="34" charset="-122"/>
                <a:ea typeface="微软雅黑" pitchFamily="34" charset="-122"/>
                <a:cs typeface="+mn-cs"/>
              </a:rPr>
              <a:t>游戏类的设计</a:t>
            </a:r>
          </a:p>
        </p:txBody>
      </p:sp>
      <p:pic>
        <p:nvPicPr>
          <p:cNvPr id="34818" name="图片 157" descr="E:\Python学科\Python店销书\修改后稿子\飞机大战讲义3.0\images\006_Game类图和屏幕示意图.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344" y="2256317"/>
            <a:ext cx="7073467" cy="399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53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a:spLocks noChangeArrowheads="1"/>
          </p:cNvSpPr>
          <p:nvPr/>
        </p:nvSpPr>
        <p:spPr bwMode="auto">
          <a:xfrm>
            <a:off x="5181600" y="475832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11.5    </a:t>
            </a:r>
            <a:r>
              <a:rPr lang="zh-CN" altLang="en-US" sz="2800" dirty="0">
                <a:solidFill>
                  <a:srgbClr val="595959"/>
                </a:solidFill>
                <a:latin typeface="Impact" pitchFamily="34" charset="0"/>
                <a:ea typeface="微软雅黑" pitchFamily="34" charset="-122"/>
              </a:rPr>
              <a:t>指示器面板</a:t>
            </a:r>
          </a:p>
        </p:txBody>
      </p:sp>
      <p:sp>
        <p:nvSpPr>
          <p:cNvPr id="22"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11.2   </a:t>
            </a:r>
            <a:r>
              <a:rPr lang="zh-CN" altLang="en-US" sz="2800" dirty="0">
                <a:solidFill>
                  <a:srgbClr val="595959"/>
                </a:solidFill>
                <a:latin typeface="Impact" pitchFamily="34" charset="0"/>
                <a:ea typeface="微软雅黑" pitchFamily="34" charset="-122"/>
              </a:rPr>
              <a:t>项目准备</a:t>
            </a:r>
          </a:p>
        </p:txBody>
      </p:sp>
      <p:sp>
        <p:nvSpPr>
          <p:cNvPr id="23"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11.3    </a:t>
            </a:r>
            <a:r>
              <a:rPr lang="zh-CN" altLang="en-US" sz="2800" dirty="0">
                <a:solidFill>
                  <a:srgbClr val="595959"/>
                </a:solidFill>
                <a:latin typeface="Impact" pitchFamily="34" charset="0"/>
                <a:ea typeface="微软雅黑" pitchFamily="34" charset="-122"/>
              </a:rPr>
              <a:t>游戏框架搭建</a:t>
            </a:r>
          </a:p>
        </p:txBody>
      </p:sp>
      <p:sp>
        <p:nvSpPr>
          <p:cNvPr id="24" name="TextBox 11"/>
          <p:cNvSpPr txBox="1">
            <a:spLocks noChangeArrowheads="1"/>
          </p:cNvSpPr>
          <p:nvPr/>
        </p:nvSpPr>
        <p:spPr bwMode="auto">
          <a:xfrm>
            <a:off x="5181600" y="4004601"/>
            <a:ext cx="49164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11.4    </a:t>
            </a:r>
            <a:r>
              <a:rPr lang="zh-CN" altLang="en-US" sz="2800" dirty="0">
                <a:solidFill>
                  <a:srgbClr val="595959"/>
                </a:solidFill>
                <a:latin typeface="Impact" pitchFamily="34" charset="0"/>
                <a:ea typeface="微软雅黑" pitchFamily="34" charset="-122"/>
              </a:rPr>
              <a:t>游戏背景和英雄飞机</a:t>
            </a:r>
          </a:p>
        </p:txBody>
      </p:sp>
      <p:sp>
        <p:nvSpPr>
          <p:cNvPr id="11"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11.1    </a:t>
            </a:r>
            <a:r>
              <a:rPr lang="zh-CN" altLang="en-US" sz="2800" dirty="0">
                <a:solidFill>
                  <a:schemeClr val="tx1">
                    <a:lumMod val="65000"/>
                    <a:lumOff val="35000"/>
                  </a:schemeClr>
                </a:solidFill>
                <a:latin typeface="Impact" pitchFamily="34" charset="0"/>
                <a:ea typeface="微软雅黑" pitchFamily="34" charset="-122"/>
              </a:rPr>
              <a:t>游戏介绍</a:t>
            </a:r>
          </a:p>
        </p:txBody>
      </p:sp>
      <p:sp>
        <p:nvSpPr>
          <p:cNvPr id="10" name="TextBox 6"/>
          <p:cNvSpPr txBox="1">
            <a:spLocks noChangeArrowheads="1"/>
          </p:cNvSpPr>
          <p:nvPr/>
        </p:nvSpPr>
        <p:spPr bwMode="auto">
          <a:xfrm>
            <a:off x="5181600" y="544130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11.6    </a:t>
            </a:r>
            <a:r>
              <a:rPr lang="zh-CN" altLang="en-US" sz="2800" dirty="0">
                <a:solidFill>
                  <a:srgbClr val="595959"/>
                </a:solidFill>
                <a:latin typeface="Impact" pitchFamily="34" charset="0"/>
                <a:ea typeface="微软雅黑" pitchFamily="34" charset="-122"/>
              </a:rPr>
              <a:t>逐帧动画和飞机类</a:t>
            </a:r>
          </a:p>
        </p:txBody>
      </p:sp>
    </p:spTree>
    <p:extLst>
      <p:ext uri="{BB962C8B-B14F-4D97-AF65-F5344CB8AC3E}">
        <p14:creationId xmlns:p14="http://schemas.microsoft.com/office/powerpoint/2010/main" val="1750281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73207" y="1121265"/>
            <a:ext cx="11013742"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关于游戏类的属性和方法的说明具体如下。</a:t>
            </a:r>
          </a:p>
          <a:p>
            <a:pPr indent="0" eaLnBrk="1" hangingPunct="1">
              <a:lnSpc>
                <a:spcPct val="150000"/>
              </a:lnSpc>
            </a:pPr>
            <a:r>
              <a:rPr lang="en-US" altLang="zh-CN" dirty="0">
                <a:solidFill>
                  <a:schemeClr val="bg1">
                    <a:lumMod val="50000"/>
                  </a:schemeClr>
                </a:solidFill>
                <a:latin typeface="微软雅黑" pitchFamily="34" charset="-122"/>
                <a:ea typeface="微软雅黑" pitchFamily="34" charset="-122"/>
              </a:rPr>
              <a:t>1</a:t>
            </a:r>
            <a:r>
              <a:rPr lang="zh-CN" altLang="en-US" dirty="0">
                <a:solidFill>
                  <a:schemeClr val="bg1">
                    <a:lumMod val="50000"/>
                  </a:schemeClr>
                </a:solidFill>
                <a:latin typeface="微软雅黑" pitchFamily="34" charset="-122"/>
                <a:ea typeface="微软雅黑" pitchFamily="34" charset="-122"/>
              </a:rPr>
              <a:t>．</a:t>
            </a:r>
            <a:r>
              <a:rPr lang="en-US" altLang="zh-CN" dirty="0">
                <a:solidFill>
                  <a:schemeClr val="bg1">
                    <a:lumMod val="50000"/>
                  </a:schemeClr>
                </a:solidFill>
                <a:latin typeface="微软雅黑" pitchFamily="34" charset="-122"/>
                <a:ea typeface="微软雅黑" pitchFamily="34" charset="-122"/>
              </a:rPr>
              <a:t>Game</a:t>
            </a:r>
            <a:r>
              <a:rPr lang="zh-CN" altLang="en-US" dirty="0">
                <a:solidFill>
                  <a:schemeClr val="bg1">
                    <a:lumMod val="50000"/>
                  </a:schemeClr>
                </a:solidFill>
                <a:latin typeface="微软雅黑" pitchFamily="34" charset="-122"/>
                <a:ea typeface="微软雅黑" pitchFamily="34" charset="-122"/>
              </a:rPr>
              <a:t>类的属性</a:t>
            </a:r>
          </a:p>
          <a:p>
            <a:pPr indent="0" eaLnBrk="1" hangingPunct="1">
              <a:lnSpc>
                <a:spcPct val="150000"/>
              </a:lnSpc>
            </a:pPr>
            <a:r>
              <a:rPr lang="en-US" altLang="zh-CN" dirty="0">
                <a:solidFill>
                  <a:schemeClr val="bg1">
                    <a:lumMod val="50000"/>
                  </a:schemeClr>
                </a:solidFill>
                <a:latin typeface="微软雅黑" pitchFamily="34" charset="-122"/>
                <a:ea typeface="微软雅黑" pitchFamily="34" charset="-122"/>
              </a:rPr>
              <a:t>Game</a:t>
            </a:r>
            <a:r>
              <a:rPr lang="zh-CN" altLang="en-US" dirty="0">
                <a:solidFill>
                  <a:schemeClr val="bg1">
                    <a:lumMod val="50000"/>
                  </a:schemeClr>
                </a:solidFill>
                <a:latin typeface="微软雅黑" pitchFamily="34" charset="-122"/>
                <a:ea typeface="微软雅黑" pitchFamily="34" charset="-122"/>
              </a:rPr>
              <a:t>类的属性按作用的不同可以分为</a:t>
            </a:r>
            <a:r>
              <a:rPr lang="zh-CN" altLang="en-US" dirty="0">
                <a:solidFill>
                  <a:srgbClr val="FF0000"/>
                </a:solidFill>
                <a:latin typeface="微软雅黑" pitchFamily="34" charset="-122"/>
                <a:ea typeface="微软雅黑" pitchFamily="34" charset="-122"/>
              </a:rPr>
              <a:t>游戏属性</a:t>
            </a:r>
            <a:r>
              <a:rPr lang="zh-CN" altLang="en-US" dirty="0">
                <a:solidFill>
                  <a:schemeClr val="bg1">
                    <a:lumMod val="50000"/>
                  </a:schemeClr>
                </a:solidFill>
                <a:latin typeface="微软雅黑" pitchFamily="34" charset="-122"/>
                <a:ea typeface="微软雅黑" pitchFamily="34" charset="-122"/>
              </a:rPr>
              <a:t>和</a:t>
            </a:r>
            <a:r>
              <a:rPr lang="zh-CN" altLang="en-US" dirty="0">
                <a:solidFill>
                  <a:srgbClr val="FF0000"/>
                </a:solidFill>
                <a:latin typeface="微软雅黑" pitchFamily="34" charset="-122"/>
                <a:ea typeface="微软雅黑" pitchFamily="34" charset="-122"/>
              </a:rPr>
              <a:t>精灵</a:t>
            </a:r>
            <a:r>
              <a:rPr lang="zh-CN" altLang="en-US" dirty="0">
                <a:solidFill>
                  <a:schemeClr val="bg1">
                    <a:lumMod val="50000"/>
                  </a:schemeClr>
                </a:solidFill>
                <a:latin typeface="微软雅黑" pitchFamily="34" charset="-122"/>
                <a:ea typeface="微软雅黑" pitchFamily="34" charset="-122"/>
              </a:rPr>
              <a:t>（表示显示图像的对象，游戏窗口中看到的每个单独图像或者一行文本都可以看作一个精灵，例如，英雄飞机、一颗子弹、分数标签等）</a:t>
            </a:r>
            <a:r>
              <a:rPr lang="zh-CN" altLang="en-US" dirty="0">
                <a:solidFill>
                  <a:srgbClr val="FF0000"/>
                </a:solidFill>
                <a:latin typeface="微软雅黑" pitchFamily="34" charset="-122"/>
                <a:ea typeface="微软雅黑" pitchFamily="34" charset="-122"/>
              </a:rPr>
              <a:t>组属性</a:t>
            </a:r>
            <a:r>
              <a:rPr lang="zh-CN" altLang="en-US" dirty="0">
                <a:solidFill>
                  <a:schemeClr val="bg1">
                    <a:lumMod val="50000"/>
                  </a:schemeClr>
                </a:solidFill>
                <a:latin typeface="微软雅黑" pitchFamily="34" charset="-122"/>
                <a:ea typeface="微软雅黑" pitchFamily="34" charset="-122"/>
              </a:rPr>
              <a:t>。</a:t>
            </a: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11.3.1 </a:t>
            </a:r>
            <a:r>
              <a:rPr lang="zh-CN" altLang="en-US" sz="3200" dirty="0">
                <a:solidFill>
                  <a:srgbClr val="1353A2"/>
                </a:solidFill>
                <a:latin typeface="微软雅黑" pitchFamily="34" charset="-122"/>
                <a:ea typeface="微软雅黑" pitchFamily="34" charset="-122"/>
                <a:cs typeface="+mn-cs"/>
              </a:rPr>
              <a:t>游戏类的设计</a:t>
            </a:r>
          </a:p>
        </p:txBody>
      </p:sp>
    </p:spTree>
    <p:extLst>
      <p:ext uri="{BB962C8B-B14F-4D97-AF65-F5344CB8AC3E}">
        <p14:creationId xmlns:p14="http://schemas.microsoft.com/office/powerpoint/2010/main" val="1532640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73207" y="1121265"/>
            <a:ext cx="11013742" cy="5810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a:t>
            </a:r>
            <a:r>
              <a:rPr lang="en-US" altLang="zh-CN" dirty="0">
                <a:solidFill>
                  <a:schemeClr val="bg1">
                    <a:lumMod val="50000"/>
                  </a:schemeClr>
                </a:solidFill>
                <a:latin typeface="微软雅黑" pitchFamily="34" charset="-122"/>
                <a:ea typeface="微软雅黑" pitchFamily="34" charset="-122"/>
              </a:rPr>
              <a:t>1</a:t>
            </a:r>
            <a:r>
              <a:rPr lang="zh-CN" altLang="en-US" dirty="0">
                <a:solidFill>
                  <a:schemeClr val="bg1">
                    <a:lumMod val="50000"/>
                  </a:schemeClr>
                </a:solidFill>
                <a:latin typeface="微软雅黑" pitchFamily="34" charset="-122"/>
                <a:ea typeface="微软雅黑" pitchFamily="34" charset="-122"/>
              </a:rPr>
              <a:t>）游戏属性</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11.3.1 </a:t>
            </a:r>
            <a:r>
              <a:rPr lang="zh-CN" altLang="en-US" sz="3200" dirty="0">
                <a:solidFill>
                  <a:srgbClr val="1353A2"/>
                </a:solidFill>
                <a:latin typeface="微软雅黑" pitchFamily="34" charset="-122"/>
                <a:ea typeface="微软雅黑" pitchFamily="34" charset="-122"/>
                <a:cs typeface="+mn-cs"/>
              </a:rPr>
              <a:t>游戏类的设计</a:t>
            </a:r>
          </a:p>
        </p:txBody>
      </p:sp>
      <p:graphicFrame>
        <p:nvGraphicFramePr>
          <p:cNvPr id="2" name="表格 1"/>
          <p:cNvGraphicFramePr>
            <a:graphicFrameLocks noGrp="1"/>
          </p:cNvGraphicFramePr>
          <p:nvPr>
            <p:extLst>
              <p:ext uri="{D42A27DB-BD31-4B8C-83A1-F6EECF244321}">
                <p14:modId xmlns:p14="http://schemas.microsoft.com/office/powerpoint/2010/main" val="3906705249"/>
              </p:ext>
            </p:extLst>
          </p:nvPr>
        </p:nvGraphicFramePr>
        <p:xfrm>
          <a:off x="824486" y="1702322"/>
          <a:ext cx="10680577" cy="3470862"/>
        </p:xfrm>
        <a:graphic>
          <a:graphicData uri="http://schemas.openxmlformats.org/drawingml/2006/table">
            <a:tbl>
              <a:tblPr>
                <a:tableStyleId>{5C22544A-7EE6-4342-B048-85BDC9FD1C3A}</a:tableStyleId>
              </a:tblPr>
              <a:tblGrid>
                <a:gridCol w="1986953">
                  <a:extLst>
                    <a:ext uri="{9D8B030D-6E8A-4147-A177-3AD203B41FA5}">
                      <a16:colId xmlns:a16="http://schemas.microsoft.com/office/drawing/2014/main" val="20000"/>
                    </a:ext>
                  </a:extLst>
                </a:gridCol>
                <a:gridCol w="8693624">
                  <a:extLst>
                    <a:ext uri="{9D8B030D-6E8A-4147-A177-3AD203B41FA5}">
                      <a16:colId xmlns:a16="http://schemas.microsoft.com/office/drawing/2014/main" val="20001"/>
                    </a:ext>
                  </a:extLst>
                </a:gridCol>
              </a:tblGrid>
              <a:tr h="590502">
                <a:tc>
                  <a:txBody>
                    <a:bodyPr/>
                    <a:lstStyle/>
                    <a:p>
                      <a:pPr marL="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属性</a:t>
                      </a:r>
                    </a:p>
                  </a:txBody>
                  <a:tcPr marL="68580" marR="68580" marT="0" marB="0" anchor="ctr">
                    <a:solidFill>
                      <a:srgbClr val="1353A2"/>
                    </a:solidFill>
                  </a:tcPr>
                </a:tc>
                <a:tc>
                  <a:txBody>
                    <a:bodyPr/>
                    <a:lstStyle/>
                    <a:p>
                      <a:pPr marL="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说明</a:t>
                      </a:r>
                    </a:p>
                  </a:txBody>
                  <a:tcPr marL="68580" marR="68580" marT="0" marB="0" anchor="ctr">
                    <a:solidFill>
                      <a:srgbClr val="1353A2"/>
                    </a:solidFill>
                  </a:tcPr>
                </a:tc>
                <a:extLst>
                  <a:ext uri="{0D108BD9-81ED-4DB2-BD59-A6C34878D82A}">
                    <a16:rowId xmlns:a16="http://schemas.microsoft.com/office/drawing/2014/main" val="10000"/>
                  </a:ext>
                </a:extLst>
              </a:tr>
              <a:tr h="0">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main_window</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800" kern="100">
                          <a:solidFill>
                            <a:schemeClr val="dk1"/>
                          </a:solidFill>
                          <a:effectLst/>
                          <a:latin typeface="微软雅黑" panose="020B0503020204020204" pitchFamily="34" charset="-122"/>
                          <a:ea typeface="微软雅黑" panose="020B0503020204020204" pitchFamily="34" charset="-122"/>
                          <a:cs typeface="+mn-cs"/>
                        </a:rPr>
                        <a:t>游戏主窗口，初始大小为</a:t>
                      </a:r>
                      <a:r>
                        <a:rPr lang="en-US" sz="1800" kern="100">
                          <a:solidFill>
                            <a:schemeClr val="dk1"/>
                          </a:solidFill>
                          <a:effectLst/>
                          <a:latin typeface="微软雅黑" panose="020B0503020204020204" pitchFamily="34" charset="-122"/>
                          <a:ea typeface="微软雅黑" panose="020B0503020204020204" pitchFamily="34" charset="-122"/>
                          <a:cs typeface="+mn-cs"/>
                        </a:rPr>
                        <a:t> (480, 700)</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1"/>
                  </a:ext>
                </a:extLst>
              </a:tr>
              <a:tr h="0">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is_game_over</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游戏结束标记，初始为</a:t>
                      </a:r>
                      <a:r>
                        <a:rPr lang="en-US" sz="1800" kern="100" dirty="0">
                          <a:solidFill>
                            <a:schemeClr val="dk1"/>
                          </a:solidFill>
                          <a:effectLst/>
                          <a:latin typeface="微软雅黑" panose="020B0503020204020204" pitchFamily="34" charset="-122"/>
                          <a:ea typeface="微软雅黑" panose="020B0503020204020204" pitchFamily="34" charset="-122"/>
                          <a:cs typeface="+mn-cs"/>
                        </a:rPr>
                        <a:t> False</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2"/>
                  </a:ext>
                </a:extLst>
              </a:tr>
              <a:tr h="0">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is_pause</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游戏暂停标记，初始为</a:t>
                      </a:r>
                      <a:r>
                        <a:rPr lang="en-US" sz="1800" kern="100" dirty="0">
                          <a:solidFill>
                            <a:schemeClr val="dk1"/>
                          </a:solidFill>
                          <a:effectLst/>
                          <a:latin typeface="微软雅黑" panose="020B0503020204020204" pitchFamily="34" charset="-122"/>
                          <a:ea typeface="微软雅黑" panose="020B0503020204020204" pitchFamily="34" charset="-122"/>
                          <a:cs typeface="+mn-cs"/>
                        </a:rPr>
                        <a:t> False</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3"/>
                  </a:ext>
                </a:extLst>
              </a:tr>
              <a:tr h="0">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hero</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英雄精灵，初始显示在游戏窗口中间靠下位置</a:t>
                      </a:r>
                    </a:p>
                  </a:txBody>
                  <a:tcPr marL="68580" marR="68580" marT="0" marB="0" anchor="ctr"/>
                </a:tc>
                <a:extLst>
                  <a:ext uri="{0D108BD9-81ED-4DB2-BD59-A6C34878D82A}">
                    <a16:rowId xmlns:a16="http://schemas.microsoft.com/office/drawing/2014/main" val="10004"/>
                  </a:ext>
                </a:extLst>
              </a:tr>
              <a:tr h="0">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hud_panel</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指示器面板，负责显示与游戏状态以及数据相关的内容，包括状态图像、游戏得分、炸弹数量、英雄命数，以及游戏暂停或结束时显示在游戏窗口中央位置的提示信息等</a:t>
                      </a:r>
                    </a:p>
                  </a:txBody>
                  <a:tcPr marL="68580" marR="68580" marT="0" marB="0" anchor="ctr"/>
                </a:tc>
                <a:extLst>
                  <a:ext uri="{0D108BD9-81ED-4DB2-BD59-A6C34878D82A}">
                    <a16:rowId xmlns:a16="http://schemas.microsoft.com/office/drawing/2014/main" val="10005"/>
                  </a:ext>
                </a:extLst>
              </a:tr>
              <a:tr h="0">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player</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音乐播放器，负责播放背景音乐和游戏音效</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5596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73207" y="1121265"/>
            <a:ext cx="11013742"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a:t>
            </a:r>
            <a:r>
              <a:rPr lang="en-US" altLang="zh-CN" dirty="0">
                <a:solidFill>
                  <a:schemeClr val="bg1">
                    <a:lumMod val="50000"/>
                  </a:schemeClr>
                </a:solidFill>
                <a:latin typeface="微软雅黑" pitchFamily="34" charset="-122"/>
                <a:ea typeface="微软雅黑" pitchFamily="34" charset="-122"/>
              </a:rPr>
              <a:t>2</a:t>
            </a:r>
            <a:r>
              <a:rPr lang="zh-CN" altLang="en-US" dirty="0">
                <a:solidFill>
                  <a:schemeClr val="bg1">
                    <a:lumMod val="50000"/>
                  </a:schemeClr>
                </a:solidFill>
                <a:latin typeface="微软雅黑" pitchFamily="34" charset="-122"/>
                <a:ea typeface="微软雅黑" pitchFamily="34" charset="-122"/>
              </a:rPr>
              <a:t>）精灵组属性</a:t>
            </a:r>
            <a:endParaRPr lang="en-US" altLang="zh-CN" dirty="0">
              <a:solidFill>
                <a:schemeClr val="bg1">
                  <a:lumMod val="50000"/>
                </a:schemeClr>
              </a:solidFill>
              <a:latin typeface="微软雅黑" pitchFamily="34" charset="-122"/>
              <a:ea typeface="微软雅黑" pitchFamily="34" charset="-122"/>
            </a:endParaRPr>
          </a:p>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游戏类中定义的精灵组属性如表所示。</a:t>
            </a:r>
            <a:endParaRPr lang="en-US"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11.3.1 </a:t>
            </a:r>
            <a:r>
              <a:rPr lang="zh-CN" altLang="en-US" sz="3200" dirty="0">
                <a:solidFill>
                  <a:srgbClr val="1353A2"/>
                </a:solidFill>
                <a:latin typeface="微软雅黑" pitchFamily="34" charset="-122"/>
                <a:ea typeface="微软雅黑" pitchFamily="34" charset="-122"/>
                <a:cs typeface="+mn-cs"/>
              </a:rPr>
              <a:t>游戏类的设计</a:t>
            </a:r>
          </a:p>
        </p:txBody>
      </p:sp>
      <p:graphicFrame>
        <p:nvGraphicFramePr>
          <p:cNvPr id="2" name="表格 1"/>
          <p:cNvGraphicFramePr>
            <a:graphicFrameLocks noGrp="1"/>
          </p:cNvGraphicFramePr>
          <p:nvPr>
            <p:extLst>
              <p:ext uri="{D42A27DB-BD31-4B8C-83A1-F6EECF244321}">
                <p14:modId xmlns:p14="http://schemas.microsoft.com/office/powerpoint/2010/main" val="3811674581"/>
              </p:ext>
            </p:extLst>
          </p:nvPr>
        </p:nvGraphicFramePr>
        <p:xfrm>
          <a:off x="906372" y="2321594"/>
          <a:ext cx="10680577" cy="1824942"/>
        </p:xfrm>
        <a:graphic>
          <a:graphicData uri="http://schemas.openxmlformats.org/drawingml/2006/table">
            <a:tbl>
              <a:tblPr>
                <a:tableStyleId>{5C22544A-7EE6-4342-B048-85BDC9FD1C3A}</a:tableStyleId>
              </a:tblPr>
              <a:tblGrid>
                <a:gridCol w="1986953">
                  <a:extLst>
                    <a:ext uri="{9D8B030D-6E8A-4147-A177-3AD203B41FA5}">
                      <a16:colId xmlns:a16="http://schemas.microsoft.com/office/drawing/2014/main" val="20000"/>
                    </a:ext>
                  </a:extLst>
                </a:gridCol>
                <a:gridCol w="8693624">
                  <a:extLst>
                    <a:ext uri="{9D8B030D-6E8A-4147-A177-3AD203B41FA5}">
                      <a16:colId xmlns:a16="http://schemas.microsoft.com/office/drawing/2014/main" val="20001"/>
                    </a:ext>
                  </a:extLst>
                </a:gridCol>
              </a:tblGrid>
              <a:tr h="590502">
                <a:tc>
                  <a:txBody>
                    <a:bodyPr/>
                    <a:lstStyle/>
                    <a:p>
                      <a:pPr marL="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属性</a:t>
                      </a:r>
                    </a:p>
                  </a:txBody>
                  <a:tcPr marL="68580" marR="68580" marT="0" marB="0" anchor="ctr">
                    <a:solidFill>
                      <a:srgbClr val="1353A2"/>
                    </a:solidFill>
                  </a:tcPr>
                </a:tc>
                <a:tc>
                  <a:txBody>
                    <a:bodyPr/>
                    <a:lstStyle/>
                    <a:p>
                      <a:pPr marL="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说明</a:t>
                      </a:r>
                    </a:p>
                  </a:txBody>
                  <a:tcPr marL="68580" marR="68580" marT="0" marB="0" anchor="ctr">
                    <a:solidFill>
                      <a:srgbClr val="1353A2"/>
                    </a:solidFill>
                  </a:tcPr>
                </a:tc>
                <a:extLst>
                  <a:ext uri="{0D108BD9-81ED-4DB2-BD59-A6C34878D82A}">
                    <a16:rowId xmlns:a16="http://schemas.microsoft.com/office/drawing/2014/main" val="10000"/>
                  </a:ext>
                </a:extLst>
              </a:tr>
              <a:tr h="0">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all_group</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所有精灵组，存放所有要显示的精灵，用于屏幕绘制和更新位置</a:t>
                      </a:r>
                    </a:p>
                  </a:txBody>
                  <a:tcPr marL="68580" marR="68580" marT="0" marB="0" anchor="ctr"/>
                </a:tc>
                <a:extLst>
                  <a:ext uri="{0D108BD9-81ED-4DB2-BD59-A6C34878D82A}">
                    <a16:rowId xmlns:a16="http://schemas.microsoft.com/office/drawing/2014/main" val="10001"/>
                  </a:ext>
                </a:extLst>
              </a:tr>
              <a:tr h="0">
                <a:tc>
                  <a:txBody>
                    <a:bodyPr/>
                    <a:lstStyle/>
                    <a:p>
                      <a:pPr marL="0" algn="l"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enemies_group</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敌机精灵组，存放所有敌机精灵对象，用于检测子弹击中敌机以及敌机撞击英雄</a:t>
                      </a:r>
                    </a:p>
                  </a:txBody>
                  <a:tcPr marL="68580" marR="68580" marT="0" marB="0" anchor="ctr"/>
                </a:tc>
                <a:extLst>
                  <a:ext uri="{0D108BD9-81ED-4DB2-BD59-A6C34878D82A}">
                    <a16:rowId xmlns:a16="http://schemas.microsoft.com/office/drawing/2014/main" val="10002"/>
                  </a:ext>
                </a:extLst>
              </a:tr>
              <a:tr h="0">
                <a:tc>
                  <a:txBody>
                    <a:bodyPr/>
                    <a:lstStyle/>
                    <a:p>
                      <a:pPr marL="0" algn="l"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supplies_group</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道具精灵组，存放所有道具精灵对象，用于检测英雄飞机拾取道具</a:t>
                      </a: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73019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73207" y="1121265"/>
            <a:ext cx="11013742" cy="5810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关于游戏类的属性和方法的说明具体如下。</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11.3.1 </a:t>
            </a:r>
            <a:r>
              <a:rPr lang="zh-CN" altLang="en-US" sz="3200" dirty="0">
                <a:solidFill>
                  <a:srgbClr val="1353A2"/>
                </a:solidFill>
                <a:latin typeface="微软雅黑" pitchFamily="34" charset="-122"/>
                <a:ea typeface="微软雅黑" pitchFamily="34" charset="-122"/>
                <a:cs typeface="+mn-cs"/>
              </a:rPr>
              <a:t>游戏类的设计</a:t>
            </a:r>
          </a:p>
        </p:txBody>
      </p:sp>
      <p:sp>
        <p:nvSpPr>
          <p:cNvPr id="5" name="矩形 4"/>
          <p:cNvSpPr/>
          <p:nvPr/>
        </p:nvSpPr>
        <p:spPr>
          <a:xfrm>
            <a:off x="591403" y="1719947"/>
            <a:ext cx="10995546"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2.Game</a:t>
            </a:r>
            <a:r>
              <a:rPr kumimoji="1" lang="zh-CN" altLang="en-US" sz="2400" b="1" dirty="0">
                <a:solidFill>
                  <a:srgbClr val="1353A2"/>
                </a:solidFill>
                <a:latin typeface="微软雅黑" pitchFamily="34" charset="-122"/>
                <a:ea typeface="微软雅黑" pitchFamily="34" charset="-122"/>
              </a:rPr>
              <a:t>类的方法</a:t>
            </a:r>
            <a:endParaRPr kumimoji="1" lang="zh-CN" altLang="zh-CN" sz="2400" b="1" dirty="0">
              <a:solidFill>
                <a:srgbClr val="1353A2"/>
              </a:solidFill>
              <a:latin typeface="微软雅黑" pitchFamily="34" charset="-122"/>
              <a:ea typeface="微软雅黑" pitchFamily="34" charset="-122"/>
            </a:endParaRP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类封装了多个方法，分别用于创建游戏元素、管理游戏的流程、监听系统事件等。</a:t>
            </a:r>
          </a:p>
        </p:txBody>
      </p:sp>
    </p:spTree>
    <p:extLst>
      <p:ext uri="{BB962C8B-B14F-4D97-AF65-F5344CB8AC3E}">
        <p14:creationId xmlns:p14="http://schemas.microsoft.com/office/powerpoint/2010/main" val="35480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73207" y="1121265"/>
            <a:ext cx="11013742" cy="5810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en-US" altLang="zh-CN" dirty="0">
                <a:solidFill>
                  <a:schemeClr val="bg1">
                    <a:lumMod val="50000"/>
                  </a:schemeClr>
                </a:solidFill>
                <a:latin typeface="微软雅黑" pitchFamily="34" charset="-122"/>
                <a:ea typeface="微软雅黑" pitchFamily="34" charset="-122"/>
              </a:rPr>
              <a:t>Game</a:t>
            </a:r>
            <a:r>
              <a:rPr lang="zh-CN" altLang="en-US" dirty="0">
                <a:solidFill>
                  <a:schemeClr val="bg1">
                    <a:lumMod val="50000"/>
                  </a:schemeClr>
                </a:solidFill>
                <a:latin typeface="微软雅黑" pitchFamily="34" charset="-122"/>
                <a:ea typeface="微软雅黑" pitchFamily="34" charset="-122"/>
              </a:rPr>
              <a:t>类中定义的方法如表所示。</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11.3.1 </a:t>
            </a:r>
            <a:r>
              <a:rPr lang="zh-CN" altLang="en-US" sz="3200" dirty="0">
                <a:solidFill>
                  <a:srgbClr val="1353A2"/>
                </a:solidFill>
                <a:latin typeface="微软雅黑" pitchFamily="34" charset="-122"/>
                <a:ea typeface="微软雅黑" pitchFamily="34" charset="-122"/>
                <a:cs typeface="+mn-cs"/>
              </a:rPr>
              <a:t>游戏类的设计</a:t>
            </a:r>
          </a:p>
        </p:txBody>
      </p:sp>
      <p:graphicFrame>
        <p:nvGraphicFramePr>
          <p:cNvPr id="8" name="表格 7"/>
          <p:cNvGraphicFramePr>
            <a:graphicFrameLocks noGrp="1"/>
          </p:cNvGraphicFramePr>
          <p:nvPr>
            <p:extLst>
              <p:ext uri="{D42A27DB-BD31-4B8C-83A1-F6EECF244321}">
                <p14:modId xmlns:p14="http://schemas.microsoft.com/office/powerpoint/2010/main" val="4051635108"/>
              </p:ext>
            </p:extLst>
          </p:nvPr>
        </p:nvGraphicFramePr>
        <p:xfrm>
          <a:off x="906372" y="1802979"/>
          <a:ext cx="10680577" cy="1824942"/>
        </p:xfrm>
        <a:graphic>
          <a:graphicData uri="http://schemas.openxmlformats.org/drawingml/2006/table">
            <a:tbl>
              <a:tblPr>
                <a:tableStyleId>{5C22544A-7EE6-4342-B048-85BDC9FD1C3A}</a:tableStyleId>
              </a:tblPr>
              <a:tblGrid>
                <a:gridCol w="1986953">
                  <a:extLst>
                    <a:ext uri="{9D8B030D-6E8A-4147-A177-3AD203B41FA5}">
                      <a16:colId xmlns:a16="http://schemas.microsoft.com/office/drawing/2014/main" val="20000"/>
                    </a:ext>
                  </a:extLst>
                </a:gridCol>
                <a:gridCol w="8693624">
                  <a:extLst>
                    <a:ext uri="{9D8B030D-6E8A-4147-A177-3AD203B41FA5}">
                      <a16:colId xmlns:a16="http://schemas.microsoft.com/office/drawing/2014/main" val="20001"/>
                    </a:ext>
                  </a:extLst>
                </a:gridCol>
              </a:tblGrid>
              <a:tr h="590502">
                <a:tc>
                  <a:txBody>
                    <a:bodyPr/>
                    <a:lstStyle/>
                    <a:p>
                      <a:pPr marL="0" algn="ctr" defTabSz="914400" rtl="0" eaLnBrk="1" latinLnBrk="0" hangingPunct="1">
                        <a:lnSpc>
                          <a:spcPct val="150000"/>
                        </a:lnSpc>
                        <a:spcAft>
                          <a:spcPts val="0"/>
                        </a:spcAft>
                      </a:pPr>
                      <a:r>
                        <a:rPr lang="zh-CN" altLang="en-US" sz="1800" b="1" kern="100" dirty="0">
                          <a:solidFill>
                            <a:schemeClr val="bg1"/>
                          </a:solidFill>
                          <a:effectLst/>
                          <a:latin typeface="微软雅黑" panose="020B0503020204020204" pitchFamily="34" charset="-122"/>
                          <a:ea typeface="微软雅黑" panose="020B0503020204020204" pitchFamily="34" charset="-122"/>
                          <a:cs typeface="+mn-cs"/>
                        </a:rPr>
                        <a:t>方法</a:t>
                      </a:r>
                      <a:endParaRPr lang="zh-CN" sz="1800" b="1" kern="1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1353A2"/>
                    </a:solidFill>
                  </a:tcPr>
                </a:tc>
                <a:tc>
                  <a:txBody>
                    <a:bodyPr/>
                    <a:lstStyle/>
                    <a:p>
                      <a:pPr marL="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说明</a:t>
                      </a:r>
                    </a:p>
                  </a:txBody>
                  <a:tcPr marL="68580" marR="68580" marT="0" marB="0" anchor="ctr">
                    <a:solidFill>
                      <a:srgbClr val="1353A2"/>
                    </a:solidFill>
                  </a:tcPr>
                </a:tc>
                <a:extLst>
                  <a:ext uri="{0D108BD9-81ED-4DB2-BD59-A6C34878D82A}">
                    <a16:rowId xmlns:a16="http://schemas.microsoft.com/office/drawing/2014/main" val="10000"/>
                  </a:ext>
                </a:extLst>
              </a:tr>
              <a:tr h="0">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reset_game()</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重置游戏。在开启新一轮游戏之前，将游戏属性恢复到初始值</a:t>
                      </a:r>
                    </a:p>
                  </a:txBody>
                  <a:tcPr marL="68580" marR="68580" marT="0" marB="0" anchor="ctr"/>
                </a:tc>
                <a:extLst>
                  <a:ext uri="{0D108BD9-81ED-4DB2-BD59-A6C34878D82A}">
                    <a16:rowId xmlns:a16="http://schemas.microsoft.com/office/drawing/2014/main" val="10001"/>
                  </a:ext>
                </a:extLst>
              </a:tr>
              <a:tr h="0">
                <a:tc>
                  <a:txBody>
                    <a:bodyPr/>
                    <a:lstStyle/>
                    <a:p>
                      <a:pPr marL="0" algn="l"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create_enemies()</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创建敌机精灵。在新游戏开始或者关卡晋级后，根据当前游戏级别创建敌机精灵</a:t>
                      </a:r>
                    </a:p>
                  </a:txBody>
                  <a:tcPr marL="68580" marR="68580" marT="0" marB="0" anchor="ctr"/>
                </a:tc>
                <a:extLst>
                  <a:ext uri="{0D108BD9-81ED-4DB2-BD59-A6C34878D82A}">
                    <a16:rowId xmlns:a16="http://schemas.microsoft.com/office/drawing/2014/main" val="10002"/>
                  </a:ext>
                </a:extLst>
              </a:tr>
              <a:tr h="0">
                <a:tc>
                  <a:txBody>
                    <a:bodyPr/>
                    <a:lstStyle/>
                    <a:p>
                      <a:pPr marL="0" algn="l"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create_supplies()</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创建道具。游戏开始后每隔</a:t>
                      </a:r>
                      <a:r>
                        <a:rPr lang="en-US" sz="1800" kern="100" dirty="0">
                          <a:solidFill>
                            <a:schemeClr val="dk1"/>
                          </a:solidFill>
                          <a:effectLst/>
                          <a:latin typeface="微软雅黑" panose="020B0503020204020204" pitchFamily="34" charset="-122"/>
                          <a:ea typeface="微软雅黑" panose="020B0503020204020204" pitchFamily="34" charset="-122"/>
                          <a:cs typeface="+mn-cs"/>
                        </a:rPr>
                        <a:t> 30 </a:t>
                      </a:r>
                      <a:r>
                        <a:rPr lang="zh-CN" sz="1800" kern="100" dirty="0">
                          <a:solidFill>
                            <a:schemeClr val="dk1"/>
                          </a:solidFill>
                          <a:effectLst/>
                          <a:latin typeface="微软雅黑" panose="020B0503020204020204" pitchFamily="34" charset="-122"/>
                          <a:ea typeface="微软雅黑" panose="020B0503020204020204" pitchFamily="34" charset="-122"/>
                          <a:cs typeface="+mn-cs"/>
                        </a:rPr>
                        <a:t>秒随机投放炸弹补给或子弹增强道具</a:t>
                      </a:r>
                    </a:p>
                  </a:txBody>
                  <a:tcPr marL="68580" marR="68580" marT="0" marB="0" anchor="ctr"/>
                </a:tc>
                <a:extLst>
                  <a:ext uri="{0D108BD9-81ED-4DB2-BD59-A6C34878D82A}">
                    <a16:rowId xmlns:a16="http://schemas.microsoft.com/office/drawing/2014/main" val="10003"/>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451226568"/>
              </p:ext>
            </p:extLst>
          </p:nvPr>
        </p:nvGraphicFramePr>
        <p:xfrm>
          <a:off x="906372" y="3630301"/>
          <a:ext cx="10680577" cy="2468880"/>
        </p:xfrm>
        <a:graphic>
          <a:graphicData uri="http://schemas.openxmlformats.org/drawingml/2006/table">
            <a:tbl>
              <a:tblPr>
                <a:tableStyleId>{5C22544A-7EE6-4342-B048-85BDC9FD1C3A}</a:tableStyleId>
              </a:tblPr>
              <a:tblGrid>
                <a:gridCol w="1986953">
                  <a:extLst>
                    <a:ext uri="{9D8B030D-6E8A-4147-A177-3AD203B41FA5}">
                      <a16:colId xmlns:a16="http://schemas.microsoft.com/office/drawing/2014/main" val="20000"/>
                    </a:ext>
                  </a:extLst>
                </a:gridCol>
                <a:gridCol w="8693624">
                  <a:extLst>
                    <a:ext uri="{9D8B030D-6E8A-4147-A177-3AD203B41FA5}">
                      <a16:colId xmlns:a16="http://schemas.microsoft.com/office/drawing/2014/main" val="20001"/>
                    </a:ext>
                  </a:extLst>
                </a:gridCol>
              </a:tblGrid>
              <a:tr h="651679">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start()</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800" kern="100">
                          <a:solidFill>
                            <a:schemeClr val="dk1"/>
                          </a:solidFill>
                          <a:effectLst/>
                          <a:latin typeface="微软雅黑" panose="020B0503020204020204" pitchFamily="34" charset="-122"/>
                          <a:ea typeface="微软雅黑" panose="020B0503020204020204" pitchFamily="34" charset="-122"/>
                          <a:cs typeface="+mn-cs"/>
                        </a:rPr>
                        <a:t>开始游戏。创建时钟对象并且开启游戏循环，在游戏循环中监听事件、更新精灵位置、绘制精灵、更新显示、设置刷新帧率</a:t>
                      </a:r>
                    </a:p>
                  </a:txBody>
                  <a:tcPr marL="68580" marR="68580" marT="0" marB="0" anchor="ctr"/>
                </a:tc>
                <a:extLst>
                  <a:ext uri="{0D108BD9-81ED-4DB2-BD59-A6C34878D82A}">
                    <a16:rowId xmlns:a16="http://schemas.microsoft.com/office/drawing/2014/main" val="10000"/>
                  </a:ext>
                </a:extLst>
              </a:tr>
              <a:tr h="0">
                <a:tc>
                  <a:txBody>
                    <a:bodyPr/>
                    <a:lstStyle/>
                    <a:p>
                      <a:pPr marL="0" algn="l" defTabSz="914400" rtl="0" eaLnBrk="1" latinLnBrk="0" hangingPunct="1">
                        <a:lnSpc>
                          <a:spcPct val="150000"/>
                        </a:lnSpc>
                        <a:spcAft>
                          <a:spcPts val="0"/>
                        </a:spcAft>
                      </a:pPr>
                      <a:r>
                        <a:rPr lang="en-US" sz="1800" kern="100">
                          <a:solidFill>
                            <a:schemeClr val="dk1"/>
                          </a:solidFill>
                          <a:effectLst/>
                          <a:latin typeface="微软雅黑" panose="020B0503020204020204" pitchFamily="34" charset="-122"/>
                          <a:ea typeface="微软雅黑" panose="020B0503020204020204" pitchFamily="34" charset="-122"/>
                          <a:cs typeface="+mn-cs"/>
                        </a:rPr>
                        <a:t>event_handler()</a:t>
                      </a:r>
                      <a:endParaRPr lang="zh-CN" sz="18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800" kern="100">
                          <a:solidFill>
                            <a:schemeClr val="dk1"/>
                          </a:solidFill>
                          <a:effectLst/>
                          <a:latin typeface="微软雅黑" panose="020B0503020204020204" pitchFamily="34" charset="-122"/>
                          <a:ea typeface="微软雅黑" panose="020B0503020204020204" pitchFamily="34" charset="-122"/>
                          <a:cs typeface="+mn-cs"/>
                        </a:rPr>
                        <a:t>事件监听。监听并处理每一次游戏循环执行时发生的事件，避免游戏循环中的代码过长</a:t>
                      </a:r>
                    </a:p>
                  </a:txBody>
                  <a:tcPr marL="68580" marR="68580" marT="0" marB="0" anchor="ctr"/>
                </a:tc>
                <a:extLst>
                  <a:ext uri="{0D108BD9-81ED-4DB2-BD59-A6C34878D82A}">
                    <a16:rowId xmlns:a16="http://schemas.microsoft.com/office/drawing/2014/main" val="10001"/>
                  </a:ext>
                </a:extLst>
              </a:tr>
              <a:tr h="415064">
                <a:tc>
                  <a:txBody>
                    <a:bodyPr/>
                    <a:lstStyle/>
                    <a:p>
                      <a:pPr marL="0" algn="l" defTabSz="914400" rtl="0" eaLnBrk="1" latinLnBrk="0" hangingPunct="1">
                        <a:lnSpc>
                          <a:spcPct val="150000"/>
                        </a:lnSpc>
                        <a:spcAft>
                          <a:spcPts val="0"/>
                        </a:spcAft>
                      </a:pPr>
                      <a:r>
                        <a:rPr lang="en-US" sz="1800" kern="100" dirty="0">
                          <a:solidFill>
                            <a:schemeClr val="dk1"/>
                          </a:solidFill>
                          <a:effectLst/>
                          <a:latin typeface="微软雅黑" panose="020B0503020204020204" pitchFamily="34" charset="-122"/>
                          <a:ea typeface="微软雅黑" panose="020B0503020204020204" pitchFamily="34" charset="-122"/>
                          <a:cs typeface="+mn-cs"/>
                        </a:rPr>
                        <a:t>check_collide()</a:t>
                      </a:r>
                      <a:endParaRPr lang="zh-CN" sz="18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800" kern="100" dirty="0">
                          <a:solidFill>
                            <a:schemeClr val="dk1"/>
                          </a:solidFill>
                          <a:effectLst/>
                          <a:latin typeface="微软雅黑" panose="020B0503020204020204" pitchFamily="34" charset="-122"/>
                          <a:ea typeface="微软雅黑" panose="020B0503020204020204" pitchFamily="34" charset="-122"/>
                          <a:cs typeface="+mn-cs"/>
                        </a:rPr>
                        <a:t>碰撞检测。监听并处理每一次游戏循环执行时是否发生精灵与精灵之间的碰撞，例如，子弹击中敌机、英雄拾取道具、敌机撞击英雄等</a:t>
                      </a:r>
                    </a:p>
                  </a:txBody>
                  <a:tcPr marL="68580" marR="6858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38139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73207" y="1121265"/>
            <a:ext cx="11013742"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明确了游戏类的设计之后，便可以开始游戏框架的搭建工作。游戏框架的实现过程如下。</a:t>
            </a:r>
            <a:endParaRPr lang="en-US" altLang="zh-CN" dirty="0">
              <a:solidFill>
                <a:schemeClr val="bg1">
                  <a:lumMod val="50000"/>
                </a:schemeClr>
              </a:solidFill>
              <a:latin typeface="微软雅黑" pitchFamily="34" charset="-122"/>
              <a:ea typeface="微软雅黑" pitchFamily="34" charset="-122"/>
            </a:endParaRPr>
          </a:p>
          <a:p>
            <a:pPr lvl="0" indent="0" eaLnBrk="1" hangingPunct="1">
              <a:lnSpc>
                <a:spcPct val="150000"/>
              </a:lnSpc>
            </a:pPr>
            <a:r>
              <a:rPr lang="en-US" altLang="zh-CN" dirty="0">
                <a:solidFill>
                  <a:schemeClr val="bg1">
                    <a:lumMod val="50000"/>
                  </a:schemeClr>
                </a:solidFill>
                <a:latin typeface="微软雅黑" pitchFamily="34" charset="-122"/>
                <a:ea typeface="微软雅黑" pitchFamily="34" charset="-122"/>
              </a:rPr>
              <a:t>1.</a:t>
            </a:r>
            <a:r>
              <a:rPr lang="zh-CN" altLang="zh-CN" dirty="0">
                <a:solidFill>
                  <a:schemeClr val="bg1">
                    <a:lumMod val="50000"/>
                  </a:schemeClr>
                </a:solidFill>
                <a:latin typeface="微软雅黑" pitchFamily="34" charset="-122"/>
                <a:ea typeface="微软雅黑" pitchFamily="34" charset="-122"/>
              </a:rPr>
              <a:t>定义游戏窗口尺寸的全局变量</a:t>
            </a:r>
          </a:p>
          <a:p>
            <a:pPr lvl="0" indent="0" eaLnBrk="1" hangingPunct="1">
              <a:lnSpc>
                <a:spcPct val="150000"/>
              </a:lnSpc>
            </a:pPr>
            <a:r>
              <a:rPr lang="en-US" altLang="zh-CN" dirty="0">
                <a:solidFill>
                  <a:schemeClr val="bg1">
                    <a:lumMod val="50000"/>
                  </a:schemeClr>
                </a:solidFill>
                <a:latin typeface="微软雅黑" pitchFamily="34" charset="-122"/>
                <a:ea typeface="微软雅黑" pitchFamily="34" charset="-122"/>
              </a:rPr>
              <a:t>2.</a:t>
            </a:r>
            <a:r>
              <a:rPr lang="zh-CN" altLang="zh-CN" dirty="0">
                <a:solidFill>
                  <a:schemeClr val="bg1">
                    <a:lumMod val="50000"/>
                  </a:schemeClr>
                </a:solidFill>
                <a:latin typeface="微软雅黑" pitchFamily="34" charset="-122"/>
                <a:ea typeface="微软雅黑" pitchFamily="34" charset="-122"/>
              </a:rPr>
              <a:t>实现</a:t>
            </a:r>
            <a:r>
              <a:rPr lang="en-US" altLang="zh-CN" dirty="0">
                <a:solidFill>
                  <a:schemeClr val="bg1">
                    <a:lumMod val="50000"/>
                  </a:schemeClr>
                </a:solidFill>
                <a:latin typeface="微软雅黑" pitchFamily="34" charset="-122"/>
                <a:ea typeface="微软雅黑" pitchFamily="34" charset="-122"/>
              </a:rPr>
              <a:t>Game</a:t>
            </a:r>
            <a:r>
              <a:rPr lang="zh-CN" altLang="zh-CN" dirty="0">
                <a:solidFill>
                  <a:schemeClr val="bg1">
                    <a:lumMod val="50000"/>
                  </a:schemeClr>
                </a:solidFill>
                <a:latin typeface="微软雅黑" pitchFamily="34" charset="-122"/>
                <a:ea typeface="微软雅黑" pitchFamily="34" charset="-122"/>
              </a:rPr>
              <a:t>类的基础代码</a:t>
            </a:r>
          </a:p>
          <a:p>
            <a:pPr indent="0" eaLnBrk="1" hangingPunct="1">
              <a:lnSpc>
                <a:spcPct val="150000"/>
              </a:lnSpc>
            </a:pPr>
            <a:r>
              <a:rPr lang="en-US" altLang="zh-CN" dirty="0">
                <a:solidFill>
                  <a:schemeClr val="bg1">
                    <a:lumMod val="50000"/>
                  </a:schemeClr>
                </a:solidFill>
                <a:latin typeface="微软雅黑" pitchFamily="34" charset="-122"/>
                <a:ea typeface="微软雅黑" pitchFamily="34" charset="-122"/>
              </a:rPr>
              <a:t>3.</a:t>
            </a:r>
            <a:r>
              <a:rPr lang="zh-CN" altLang="zh-CN" dirty="0">
                <a:solidFill>
                  <a:schemeClr val="bg1">
                    <a:lumMod val="50000"/>
                  </a:schemeClr>
                </a:solidFill>
                <a:latin typeface="微软雅黑" pitchFamily="34" charset="-122"/>
                <a:ea typeface="微软雅黑" pitchFamily="34" charset="-122"/>
              </a:rPr>
              <a:t>在主程序中启动游戏</a:t>
            </a:r>
            <a:endParaRPr lang="en-US" altLang="zh-CN" dirty="0">
              <a:solidFill>
                <a:schemeClr val="bg1">
                  <a:lumMod val="50000"/>
                </a:schemeClr>
              </a:solidFill>
              <a:latin typeface="微软雅黑" pitchFamily="34" charset="-122"/>
              <a:ea typeface="微软雅黑" pitchFamily="34" charset="-122"/>
            </a:endParaRPr>
          </a:p>
          <a:p>
            <a:pPr indent="0" eaLnBrk="1" hangingPunct="1">
              <a:lnSpc>
                <a:spcPct val="150000"/>
              </a:lnSpc>
            </a:pPr>
            <a:r>
              <a:rPr lang="en-US" altLang="zh-CN" dirty="0">
                <a:solidFill>
                  <a:schemeClr val="bg1">
                    <a:lumMod val="50000"/>
                  </a:schemeClr>
                </a:solidFill>
                <a:latin typeface="微软雅黑" pitchFamily="34" charset="-122"/>
                <a:ea typeface="微软雅黑" pitchFamily="34" charset="-122"/>
              </a:rPr>
              <a:t>4</a:t>
            </a:r>
            <a:r>
              <a:rPr lang="zh-CN" altLang="en-US" dirty="0">
                <a:solidFill>
                  <a:schemeClr val="bg1">
                    <a:lumMod val="50000"/>
                  </a:schemeClr>
                </a:solidFill>
                <a:latin typeface="微软雅黑" pitchFamily="34" charset="-122"/>
                <a:ea typeface="微软雅黑" pitchFamily="34" charset="-122"/>
              </a:rPr>
              <a:t>．使用空格键切换游戏状态</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11.3.2 </a:t>
            </a:r>
            <a:r>
              <a:rPr lang="zh-CN" altLang="en-US" sz="3200" dirty="0">
                <a:solidFill>
                  <a:srgbClr val="1353A2"/>
                </a:solidFill>
                <a:latin typeface="微软雅黑" pitchFamily="34" charset="-122"/>
                <a:ea typeface="微软雅黑" pitchFamily="34" charset="-122"/>
                <a:cs typeface="+mn-cs"/>
              </a:rPr>
              <a:t>游戏框架实现</a:t>
            </a:r>
          </a:p>
        </p:txBody>
      </p:sp>
    </p:spTree>
    <p:extLst>
      <p:ext uri="{BB962C8B-B14F-4D97-AF65-F5344CB8AC3E}">
        <p14:creationId xmlns:p14="http://schemas.microsoft.com/office/powerpoint/2010/main" val="2065223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a:spLocks noChangeArrowheads="1"/>
          </p:cNvSpPr>
          <p:nvPr/>
        </p:nvSpPr>
        <p:spPr bwMode="auto">
          <a:xfrm>
            <a:off x="5181600" y="475832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11.5    </a:t>
            </a:r>
            <a:r>
              <a:rPr lang="zh-CN" altLang="en-US" sz="2800" dirty="0">
                <a:solidFill>
                  <a:srgbClr val="595959"/>
                </a:solidFill>
                <a:latin typeface="Impact" pitchFamily="34" charset="0"/>
                <a:ea typeface="微软雅黑" pitchFamily="34" charset="-122"/>
              </a:rPr>
              <a:t>指示器面板</a:t>
            </a:r>
          </a:p>
        </p:txBody>
      </p:sp>
      <p:sp>
        <p:nvSpPr>
          <p:cNvPr id="10" name="TextBox 6"/>
          <p:cNvSpPr txBox="1">
            <a:spLocks noChangeArrowheads="1"/>
          </p:cNvSpPr>
          <p:nvPr/>
        </p:nvSpPr>
        <p:spPr bwMode="auto">
          <a:xfrm>
            <a:off x="5181600" y="544130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11.6    </a:t>
            </a:r>
            <a:r>
              <a:rPr lang="zh-CN" altLang="en-US" sz="2800" dirty="0">
                <a:solidFill>
                  <a:srgbClr val="595959"/>
                </a:solidFill>
                <a:latin typeface="Impact" pitchFamily="34" charset="0"/>
                <a:ea typeface="微软雅黑" pitchFamily="34" charset="-122"/>
              </a:rPr>
              <a:t>逐帧动画和飞机类</a:t>
            </a:r>
          </a:p>
        </p:txBody>
      </p:sp>
      <p:sp>
        <p:nvSpPr>
          <p:cNvPr id="12" name="对角圆角矩形 11"/>
          <p:cNvSpPr/>
          <p:nvPr/>
        </p:nvSpPr>
        <p:spPr>
          <a:xfrm>
            <a:off x="4870450" y="3895857"/>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13"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11.1    </a:t>
            </a:r>
            <a:r>
              <a:rPr lang="zh-CN" altLang="en-US" sz="2800" dirty="0">
                <a:solidFill>
                  <a:schemeClr val="tx1">
                    <a:lumMod val="65000"/>
                    <a:lumOff val="35000"/>
                  </a:schemeClr>
                </a:solidFill>
                <a:latin typeface="Impact" pitchFamily="34" charset="0"/>
                <a:ea typeface="微软雅黑" pitchFamily="34" charset="-122"/>
              </a:rPr>
              <a:t>游戏介绍</a:t>
            </a:r>
          </a:p>
        </p:txBody>
      </p:sp>
      <p:sp>
        <p:nvSpPr>
          <p:cNvPr id="11"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11.2   </a:t>
            </a:r>
            <a:r>
              <a:rPr lang="zh-CN" altLang="en-US" sz="2800" dirty="0">
                <a:solidFill>
                  <a:schemeClr val="tx1">
                    <a:lumMod val="65000"/>
                    <a:lumOff val="35000"/>
                  </a:schemeClr>
                </a:solidFill>
                <a:latin typeface="Impact" pitchFamily="34" charset="0"/>
                <a:ea typeface="微软雅黑" pitchFamily="34" charset="-122"/>
              </a:rPr>
              <a:t>项目准备</a:t>
            </a:r>
          </a:p>
        </p:txBody>
      </p:sp>
      <p:sp>
        <p:nvSpPr>
          <p:cNvPr id="14"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11.3    </a:t>
            </a:r>
            <a:r>
              <a:rPr lang="zh-CN" altLang="en-US" sz="2800" dirty="0">
                <a:solidFill>
                  <a:schemeClr val="tx1">
                    <a:lumMod val="65000"/>
                    <a:lumOff val="35000"/>
                  </a:schemeClr>
                </a:solidFill>
                <a:latin typeface="Impact" pitchFamily="34" charset="0"/>
                <a:ea typeface="微软雅黑" pitchFamily="34" charset="-122"/>
              </a:rPr>
              <a:t>游戏框架搭建</a:t>
            </a:r>
          </a:p>
        </p:txBody>
      </p:sp>
      <p:sp>
        <p:nvSpPr>
          <p:cNvPr id="15" name="TextBox 11"/>
          <p:cNvSpPr txBox="1">
            <a:spLocks noChangeArrowheads="1"/>
          </p:cNvSpPr>
          <p:nvPr/>
        </p:nvSpPr>
        <p:spPr bwMode="auto">
          <a:xfrm>
            <a:off x="5181600" y="4004601"/>
            <a:ext cx="49164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bg1"/>
                </a:solidFill>
                <a:latin typeface="Impact" pitchFamily="34" charset="0"/>
                <a:ea typeface="微软雅黑" pitchFamily="34" charset="-122"/>
              </a:rPr>
              <a:t>11.4    </a:t>
            </a:r>
            <a:r>
              <a:rPr lang="zh-CN" altLang="en-US" sz="2800" dirty="0">
                <a:solidFill>
                  <a:schemeClr val="bg1"/>
                </a:solidFill>
                <a:latin typeface="Impact" pitchFamily="34" charset="0"/>
                <a:ea typeface="微软雅黑" pitchFamily="34" charset="-122"/>
              </a:rPr>
              <a:t>游戏背景和英雄飞机</a:t>
            </a:r>
          </a:p>
        </p:txBody>
      </p:sp>
    </p:spTree>
    <p:extLst>
      <p:ext uri="{BB962C8B-B14F-4D97-AF65-F5344CB8AC3E}">
        <p14:creationId xmlns:p14="http://schemas.microsoft.com/office/powerpoint/2010/main" val="1320447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 </a:t>
            </a:r>
            <a:r>
              <a:rPr lang="zh-CN" altLang="en-US" sz="3200" dirty="0">
                <a:solidFill>
                  <a:srgbClr val="1353A2"/>
                </a:solidFill>
                <a:latin typeface="微软雅黑" pitchFamily="34" charset="-122"/>
                <a:ea typeface="微软雅黑" pitchFamily="34" charset="-122"/>
                <a:cs typeface="+mn-cs"/>
              </a:rPr>
              <a:t>游戏背景和英雄飞机</a:t>
            </a:r>
          </a:p>
        </p:txBody>
      </p:sp>
      <p:sp>
        <p:nvSpPr>
          <p:cNvPr id="5" name="矩形 4"/>
          <p:cNvSpPr/>
          <p:nvPr/>
        </p:nvSpPr>
        <p:spPr>
          <a:xfrm>
            <a:off x="591401" y="1162702"/>
            <a:ext cx="10954603"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飞机大战项目需要管理众多</a:t>
            </a:r>
            <a:r>
              <a:rPr kumimoji="1" lang="zh-CN" altLang="en-US" sz="2400" dirty="0">
                <a:solidFill>
                  <a:srgbClr val="FF0000"/>
                </a:solidFill>
                <a:latin typeface="微软雅黑" pitchFamily="34" charset="-122"/>
                <a:ea typeface="微软雅黑" pitchFamily="34" charset="-122"/>
              </a:rPr>
              <a:t>游戏对象</a:t>
            </a:r>
            <a:r>
              <a:rPr kumimoji="1" lang="zh-CN" altLang="en-US" sz="2400" dirty="0">
                <a:solidFill>
                  <a:schemeClr val="bg1">
                    <a:lumMod val="50000"/>
                  </a:schemeClr>
                </a:solidFill>
                <a:latin typeface="微软雅黑" pitchFamily="34" charset="-122"/>
                <a:ea typeface="微软雅黑" pitchFamily="34" charset="-122"/>
              </a:rPr>
              <a:t>（例如敌机、英雄飞机、子弹等），并且实现众多动画（例如英雄飞机飞行动画，飞机碰撞动画等），使用</a:t>
            </a:r>
            <a:r>
              <a:rPr kumimoji="1" lang="zh-CN" altLang="en-US" sz="2400" dirty="0">
                <a:solidFill>
                  <a:srgbClr val="FF0000"/>
                </a:solidFill>
                <a:latin typeface="微软雅黑" pitchFamily="34" charset="-122"/>
                <a:ea typeface="微软雅黑" pitchFamily="34" charset="-122"/>
              </a:rPr>
              <a:t>精灵</a:t>
            </a:r>
            <a:r>
              <a:rPr kumimoji="1" lang="zh-CN" altLang="en-US" sz="2400" dirty="0">
                <a:solidFill>
                  <a:schemeClr val="bg1">
                    <a:lumMod val="50000"/>
                  </a:schemeClr>
                </a:solidFill>
                <a:latin typeface="微软雅黑" pitchFamily="34" charset="-122"/>
                <a:ea typeface="微软雅黑" pitchFamily="34" charset="-122"/>
              </a:rPr>
              <a:t>和</a:t>
            </a:r>
            <a:r>
              <a:rPr kumimoji="1" lang="zh-CN" altLang="en-US" sz="2400" dirty="0">
                <a:solidFill>
                  <a:srgbClr val="FF0000"/>
                </a:solidFill>
                <a:latin typeface="微软雅黑" pitchFamily="34" charset="-122"/>
                <a:ea typeface="微软雅黑" pitchFamily="34" charset="-122"/>
              </a:rPr>
              <a:t>精灵组</a:t>
            </a:r>
            <a:r>
              <a:rPr kumimoji="1" lang="zh-CN" altLang="en-US" sz="2400" dirty="0">
                <a:solidFill>
                  <a:schemeClr val="bg1">
                    <a:lumMod val="50000"/>
                  </a:schemeClr>
                </a:solidFill>
                <a:latin typeface="微软雅黑" pitchFamily="34" charset="-122"/>
                <a:ea typeface="微软雅黑" pitchFamily="34" charset="-122"/>
              </a:rPr>
              <a:t>来</a:t>
            </a:r>
            <a:r>
              <a:rPr kumimoji="1" lang="zh-CN" altLang="en-US" sz="2400" dirty="0">
                <a:solidFill>
                  <a:srgbClr val="FF0000"/>
                </a:solidFill>
                <a:latin typeface="微软雅黑" pitchFamily="34" charset="-122"/>
                <a:ea typeface="微软雅黑" pitchFamily="34" charset="-122"/>
              </a:rPr>
              <a:t>管理</a:t>
            </a:r>
            <a:r>
              <a:rPr kumimoji="1" lang="zh-CN" altLang="en-US" sz="2400" dirty="0">
                <a:solidFill>
                  <a:schemeClr val="bg1">
                    <a:lumMod val="50000"/>
                  </a:schemeClr>
                </a:solidFill>
                <a:latin typeface="微软雅黑" pitchFamily="34" charset="-122"/>
                <a:ea typeface="微软雅黑" pitchFamily="34" charset="-122"/>
              </a:rPr>
              <a:t>这些游戏对象的显示和动画效果是再合适不过了。</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接下来，本节为大家介绍</a:t>
            </a:r>
            <a:r>
              <a:rPr kumimoji="1" lang="zh-CN" altLang="en-US" sz="2400" dirty="0">
                <a:solidFill>
                  <a:srgbClr val="FF0000"/>
                </a:solidFill>
                <a:latin typeface="微软雅黑" pitchFamily="34" charset="-122"/>
                <a:ea typeface="微软雅黑" pitchFamily="34" charset="-122"/>
              </a:rPr>
              <a:t>游戏精灵类</a:t>
            </a:r>
            <a:r>
              <a:rPr kumimoji="1" lang="zh-CN" altLang="en-US" sz="2400" dirty="0">
                <a:solidFill>
                  <a:schemeClr val="bg1">
                    <a:lumMod val="50000"/>
                  </a:schemeClr>
                </a:solidFill>
                <a:latin typeface="微软雅黑" pitchFamily="34" charset="-122"/>
                <a:ea typeface="微软雅黑" pitchFamily="34" charset="-122"/>
              </a:rPr>
              <a:t>，带领大家</a:t>
            </a:r>
            <a:r>
              <a:rPr kumimoji="1" lang="zh-CN" altLang="en-US" sz="2400" dirty="0">
                <a:solidFill>
                  <a:srgbClr val="FF0000"/>
                </a:solidFill>
                <a:latin typeface="微软雅黑" pitchFamily="34" charset="-122"/>
                <a:ea typeface="微软雅黑" pitchFamily="34" charset="-122"/>
              </a:rPr>
              <a:t>绘制游戏背景</a:t>
            </a:r>
            <a:r>
              <a:rPr kumimoji="1" lang="zh-CN" altLang="en-US" sz="2400" dirty="0">
                <a:solidFill>
                  <a:schemeClr val="bg1">
                    <a:lumMod val="50000"/>
                  </a:schemeClr>
                </a:solidFill>
                <a:latin typeface="微软雅黑" pitchFamily="34" charset="-122"/>
                <a:ea typeface="微软雅黑" pitchFamily="34" charset="-122"/>
              </a:rPr>
              <a:t>和</a:t>
            </a:r>
            <a:r>
              <a:rPr kumimoji="1" lang="zh-CN" altLang="en-US" sz="2400" dirty="0">
                <a:solidFill>
                  <a:srgbClr val="FF0000"/>
                </a:solidFill>
                <a:latin typeface="微软雅黑" pitchFamily="34" charset="-122"/>
                <a:ea typeface="微软雅黑" pitchFamily="34" charset="-122"/>
              </a:rPr>
              <a:t>英雄飞机</a:t>
            </a:r>
            <a:r>
              <a:rPr kumimoji="1" lang="zh-CN" altLang="en-US" sz="2400" dirty="0">
                <a:solidFill>
                  <a:schemeClr val="bg1">
                    <a:lumMod val="50000"/>
                  </a:schemeClr>
                </a:solidFill>
                <a:latin typeface="微软雅黑" pitchFamily="34" charset="-122"/>
                <a:ea typeface="微软雅黑" pitchFamily="34" charset="-122"/>
              </a:rPr>
              <a:t>，并</a:t>
            </a:r>
            <a:r>
              <a:rPr kumimoji="1" lang="zh-CN" altLang="en-US" sz="2400" dirty="0">
                <a:solidFill>
                  <a:srgbClr val="FF0000"/>
                </a:solidFill>
                <a:latin typeface="微软雅黑" pitchFamily="34" charset="-122"/>
                <a:ea typeface="微软雅黑" pitchFamily="34" charset="-122"/>
              </a:rPr>
              <a:t>实现游戏背景的滚动动画</a:t>
            </a:r>
            <a:r>
              <a:rPr kumimoji="1" lang="zh-CN" altLang="en-US" sz="2400" dirty="0">
                <a:solidFill>
                  <a:schemeClr val="bg1">
                    <a:lumMod val="50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1208136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11.4.1 </a:t>
            </a:r>
            <a:r>
              <a:rPr lang="zh-CN" altLang="en-US" sz="3200" dirty="0">
                <a:solidFill>
                  <a:srgbClr val="1353A2"/>
                </a:solidFill>
                <a:latin typeface="微软雅黑" pitchFamily="34" charset="-122"/>
                <a:ea typeface="微软雅黑" pitchFamily="34" charset="-122"/>
                <a:cs typeface="+mn-cs"/>
              </a:rPr>
              <a:t>介绍精灵和精灵组</a:t>
            </a:r>
          </a:p>
        </p:txBody>
      </p:sp>
      <p:sp>
        <p:nvSpPr>
          <p:cNvPr id="5" name="矩形 4"/>
          <p:cNvSpPr/>
          <p:nvPr/>
        </p:nvSpPr>
        <p:spPr>
          <a:xfrm>
            <a:off x="591401" y="2186284"/>
            <a:ext cx="10954603"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pygame</a:t>
            </a:r>
            <a:r>
              <a:rPr kumimoji="1" lang="zh-CN" altLang="en-US" sz="2400" dirty="0">
                <a:solidFill>
                  <a:schemeClr val="bg1">
                    <a:lumMod val="50000"/>
                  </a:schemeClr>
                </a:solidFill>
                <a:latin typeface="微软雅黑" pitchFamily="34" charset="-122"/>
                <a:ea typeface="微软雅黑" pitchFamily="34" charset="-122"/>
              </a:rPr>
              <a:t>专门提供了两个</a:t>
            </a:r>
            <a:r>
              <a:rPr kumimoji="1" lang="zh-CN" altLang="en-US" sz="2400" dirty="0">
                <a:solidFill>
                  <a:srgbClr val="FF0000"/>
                </a:solidFill>
                <a:latin typeface="微软雅黑" pitchFamily="34" charset="-122"/>
                <a:ea typeface="微软雅黑" pitchFamily="34" charset="-122"/>
              </a:rPr>
              <a:t>类</a:t>
            </a: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Sprite</a:t>
            </a:r>
            <a:r>
              <a:rPr kumimoji="1" lang="zh-CN" altLang="en-US" sz="2400" dirty="0">
                <a:solidFill>
                  <a:schemeClr val="bg1">
                    <a:lumMod val="50000"/>
                  </a:schemeClr>
                </a:solidFill>
                <a:latin typeface="微软雅黑" pitchFamily="34" charset="-122"/>
                <a:ea typeface="微软雅黑" pitchFamily="34" charset="-122"/>
              </a:rPr>
              <a:t>和</a:t>
            </a:r>
            <a:r>
              <a:rPr kumimoji="1" lang="en-US" altLang="zh-CN" sz="2400" dirty="0">
                <a:solidFill>
                  <a:srgbClr val="FF0000"/>
                </a:solidFill>
                <a:latin typeface="微软雅黑" pitchFamily="34" charset="-122"/>
                <a:ea typeface="微软雅黑" pitchFamily="34" charset="-122"/>
              </a:rPr>
              <a:t>Group</a:t>
            </a:r>
            <a:r>
              <a:rPr kumimoji="1" lang="zh-CN" altLang="en-US" sz="2400" dirty="0">
                <a:solidFill>
                  <a:schemeClr val="bg1">
                    <a:lumMod val="50000"/>
                  </a:schemeClr>
                </a:solidFill>
                <a:latin typeface="微软雅黑" pitchFamily="34" charset="-122"/>
                <a:ea typeface="微软雅黑" pitchFamily="34" charset="-122"/>
              </a:rPr>
              <a:t>，分别表示精灵和精灵组，其中精灵代表显示图像的游戏对象，精灵组代表保存和管理一组精灵的容器。</a:t>
            </a:r>
            <a:r>
              <a:rPr kumimoji="1" lang="en-US" altLang="zh-CN" sz="2400" dirty="0">
                <a:solidFill>
                  <a:schemeClr val="bg1">
                    <a:lumMod val="50000"/>
                  </a:schemeClr>
                </a:solidFill>
                <a:latin typeface="微软雅黑" pitchFamily="34" charset="-122"/>
                <a:ea typeface="微软雅黑" pitchFamily="34" charset="-122"/>
              </a:rPr>
              <a:t>Sprite</a:t>
            </a:r>
            <a:r>
              <a:rPr kumimoji="1" lang="zh-CN" altLang="en-US" sz="2400" dirty="0">
                <a:solidFill>
                  <a:schemeClr val="bg1">
                    <a:lumMod val="50000"/>
                  </a:schemeClr>
                </a:solidFill>
                <a:latin typeface="微软雅黑" pitchFamily="34" charset="-122"/>
                <a:ea typeface="微软雅黑" pitchFamily="34" charset="-122"/>
              </a:rPr>
              <a:t>和</a:t>
            </a:r>
            <a:r>
              <a:rPr kumimoji="1" lang="en-US" altLang="zh-CN" sz="2400" dirty="0">
                <a:solidFill>
                  <a:schemeClr val="bg1">
                    <a:lumMod val="50000"/>
                  </a:schemeClr>
                </a:solidFill>
                <a:latin typeface="微软雅黑" pitchFamily="34" charset="-122"/>
                <a:ea typeface="微软雅黑" pitchFamily="34" charset="-122"/>
              </a:rPr>
              <a:t>Group</a:t>
            </a:r>
            <a:r>
              <a:rPr kumimoji="1" lang="zh-CN" altLang="en-US" sz="2400" dirty="0">
                <a:solidFill>
                  <a:schemeClr val="bg1">
                    <a:lumMod val="50000"/>
                  </a:schemeClr>
                </a:solidFill>
                <a:latin typeface="微软雅黑" pitchFamily="34" charset="-122"/>
                <a:ea typeface="微软雅黑" pitchFamily="34" charset="-122"/>
              </a:rPr>
              <a:t>类中包含一些便于操作的属性或方法。</a:t>
            </a:r>
          </a:p>
        </p:txBody>
      </p:sp>
    </p:spTree>
    <p:extLst>
      <p:ext uri="{BB962C8B-B14F-4D97-AF65-F5344CB8AC3E}">
        <p14:creationId xmlns:p14="http://schemas.microsoft.com/office/powerpoint/2010/main" val="3650412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11.4.1 </a:t>
            </a:r>
            <a:r>
              <a:rPr lang="zh-CN" altLang="en-US" sz="3200" dirty="0">
                <a:solidFill>
                  <a:srgbClr val="1353A2"/>
                </a:solidFill>
                <a:latin typeface="微软雅黑" pitchFamily="34" charset="-122"/>
                <a:ea typeface="微软雅黑" pitchFamily="34" charset="-122"/>
                <a:cs typeface="+mn-cs"/>
              </a:rPr>
              <a:t>介绍精灵和精灵组</a:t>
            </a:r>
          </a:p>
        </p:txBody>
      </p:sp>
      <p:sp>
        <p:nvSpPr>
          <p:cNvPr id="5" name="矩形 4"/>
          <p:cNvSpPr/>
          <p:nvPr/>
        </p:nvSpPr>
        <p:spPr>
          <a:xfrm>
            <a:off x="591401" y="1162702"/>
            <a:ext cx="10954603"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1353A2"/>
                </a:solidFill>
                <a:latin typeface="微软雅黑" pitchFamily="34" charset="-122"/>
                <a:ea typeface="微软雅黑" pitchFamily="34" charset="-122"/>
              </a:rPr>
              <a:t>1.Sprite</a:t>
            </a:r>
            <a:r>
              <a:rPr kumimoji="1" lang="zh-CN" altLang="en-US" sz="2400" dirty="0">
                <a:solidFill>
                  <a:srgbClr val="1353A2"/>
                </a:solidFill>
                <a:latin typeface="微软雅黑" pitchFamily="34" charset="-122"/>
                <a:ea typeface="微软雅黑" pitchFamily="34" charset="-122"/>
              </a:rPr>
              <a:t>类</a:t>
            </a:r>
            <a:endParaRPr kumimoji="1" lang="en-US" altLang="zh-CN" sz="2400" dirty="0">
              <a:solidFill>
                <a:srgbClr val="1353A2"/>
              </a:solidFill>
              <a:latin typeface="微软雅黑" pitchFamily="34" charset="-122"/>
              <a:ea typeface="微软雅黑" pitchFamily="34" charset="-122"/>
            </a:endParaRP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Sprite</a:t>
            </a:r>
            <a:r>
              <a:rPr kumimoji="1" lang="zh-CN" altLang="en-US" sz="2400" dirty="0">
                <a:solidFill>
                  <a:schemeClr val="bg1">
                    <a:lumMod val="50000"/>
                  </a:schemeClr>
                </a:solidFill>
                <a:latin typeface="微软雅黑" pitchFamily="34" charset="-122"/>
                <a:ea typeface="微软雅黑" pitchFamily="34" charset="-122"/>
              </a:rPr>
              <a:t>是一个表示游戏对象的基类，该类中提供的常用属性和方法如表所示。</a:t>
            </a:r>
          </a:p>
        </p:txBody>
      </p:sp>
      <p:graphicFrame>
        <p:nvGraphicFramePr>
          <p:cNvPr id="2" name="表格 1"/>
          <p:cNvGraphicFramePr>
            <a:graphicFrameLocks noGrp="1"/>
          </p:cNvGraphicFramePr>
          <p:nvPr>
            <p:extLst>
              <p:ext uri="{D42A27DB-BD31-4B8C-83A1-F6EECF244321}">
                <p14:modId xmlns:p14="http://schemas.microsoft.com/office/powerpoint/2010/main" val="2546288243"/>
              </p:ext>
            </p:extLst>
          </p:nvPr>
        </p:nvGraphicFramePr>
        <p:xfrm>
          <a:off x="1732232" y="2378647"/>
          <a:ext cx="9308807" cy="3383280"/>
        </p:xfrm>
        <a:graphic>
          <a:graphicData uri="http://schemas.openxmlformats.org/drawingml/2006/table">
            <a:tbl>
              <a:tblPr>
                <a:tableStyleId>{5C22544A-7EE6-4342-B048-85BDC9FD1C3A}</a:tableStyleId>
              </a:tblPr>
              <a:tblGrid>
                <a:gridCol w="843391">
                  <a:extLst>
                    <a:ext uri="{9D8B030D-6E8A-4147-A177-3AD203B41FA5}">
                      <a16:colId xmlns:a16="http://schemas.microsoft.com/office/drawing/2014/main" val="20000"/>
                    </a:ext>
                  </a:extLst>
                </a:gridCol>
                <a:gridCol w="2249750">
                  <a:extLst>
                    <a:ext uri="{9D8B030D-6E8A-4147-A177-3AD203B41FA5}">
                      <a16:colId xmlns:a16="http://schemas.microsoft.com/office/drawing/2014/main" val="20001"/>
                    </a:ext>
                  </a:extLst>
                </a:gridCol>
                <a:gridCol w="6215666">
                  <a:extLst>
                    <a:ext uri="{9D8B030D-6E8A-4147-A177-3AD203B41FA5}">
                      <a16:colId xmlns:a16="http://schemas.microsoft.com/office/drawing/2014/main" val="20002"/>
                    </a:ext>
                  </a:extLst>
                </a:gridCol>
              </a:tblGrid>
              <a:tr h="219075">
                <a:tc>
                  <a:txBody>
                    <a:bodyPr/>
                    <a:lstStyle/>
                    <a:p>
                      <a:pPr algn="ctr">
                        <a:lnSpc>
                          <a:spcPct val="15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类型</a:t>
                      </a:r>
                      <a:endParaRPr lang="zh-CN" sz="1600" b="1"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solidFill>
                      <a:srgbClr val="1353A2"/>
                    </a:solidFill>
                  </a:tcPr>
                </a:tc>
                <a:tc>
                  <a:txBody>
                    <a:bodyPr/>
                    <a:lstStyle/>
                    <a:p>
                      <a:pPr algn="ctr">
                        <a:lnSpc>
                          <a:spcPct val="15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名称</a:t>
                      </a:r>
                      <a:endParaRPr lang="zh-CN" sz="1600" b="1"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solidFill>
                      <a:srgbClr val="1353A2"/>
                    </a:solidFill>
                  </a:tcPr>
                </a:tc>
                <a:tc>
                  <a:txBody>
                    <a:bodyPr/>
                    <a:lstStyle/>
                    <a:p>
                      <a:pPr algn="ctr">
                        <a:lnSpc>
                          <a:spcPct val="150000"/>
                        </a:lnSpc>
                        <a:spcAft>
                          <a:spcPts val="0"/>
                        </a:spcAft>
                      </a:pPr>
                      <a:r>
                        <a:rPr lang="zh-CN" sz="2000" b="1" kern="0" dirty="0">
                          <a:solidFill>
                            <a:schemeClr val="bg1"/>
                          </a:solidFill>
                          <a:effectLst/>
                          <a:latin typeface="微软雅黑" panose="020B0503020204020204" pitchFamily="34" charset="-122"/>
                          <a:ea typeface="微软雅黑" panose="020B0503020204020204" pitchFamily="34" charset="-122"/>
                        </a:rPr>
                        <a:t>说明</a:t>
                      </a:r>
                      <a:endParaRPr lang="zh-CN" sz="1600" b="1"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solidFill>
                      <a:srgbClr val="1353A2"/>
                    </a:solidFill>
                  </a:tcPr>
                </a:tc>
                <a:extLst>
                  <a:ext uri="{0D108BD9-81ED-4DB2-BD59-A6C34878D82A}">
                    <a16:rowId xmlns:a16="http://schemas.microsoft.com/office/drawing/2014/main" val="10000"/>
                  </a:ext>
                </a:extLst>
              </a:tr>
              <a:tr h="219075">
                <a:tc rowSpan="2">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属性</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en-US" sz="1600" kern="100" dirty="0">
                          <a:effectLst/>
                          <a:latin typeface="微软雅黑" panose="020B0503020204020204" pitchFamily="34" charset="-122"/>
                          <a:ea typeface="微软雅黑" panose="020B0503020204020204" pitchFamily="34" charset="-122"/>
                        </a:rPr>
                        <a:t>image</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记录从磁盘加载的图片内容或者字体渲染的文本内容，注意：子类中必须指定</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219075">
                <a:tc vMerge="1">
                  <a:txBody>
                    <a:bodyPr/>
                    <a:lstStyle/>
                    <a:p>
                      <a:endParaRPr lang="zh-CN" altLang="en-US"/>
                    </a:p>
                  </a:txBody>
                  <a:tcPr/>
                </a:tc>
                <a:tc>
                  <a:txBody>
                    <a:bodyPr/>
                    <a:lstStyle/>
                    <a:p>
                      <a:pPr algn="l">
                        <a:lnSpc>
                          <a:spcPct val="150000"/>
                        </a:lnSpc>
                        <a:spcAft>
                          <a:spcPts val="0"/>
                        </a:spcAft>
                      </a:pPr>
                      <a:r>
                        <a:rPr lang="en-US" sz="1600" kern="100" dirty="0">
                          <a:effectLst/>
                          <a:latin typeface="微软雅黑" panose="020B0503020204020204" pitchFamily="34" charset="-122"/>
                          <a:ea typeface="微软雅黑" panose="020B0503020204020204" pitchFamily="34" charset="-122"/>
                        </a:rPr>
                        <a:t>rect</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记录</a:t>
                      </a:r>
                      <a:r>
                        <a:rPr lang="en-US" sz="1600" kern="100" dirty="0">
                          <a:effectLst/>
                          <a:latin typeface="微软雅黑" panose="020B0503020204020204" pitchFamily="34" charset="-122"/>
                          <a:ea typeface="微软雅黑" panose="020B0503020204020204" pitchFamily="34" charset="-122"/>
                        </a:rPr>
                        <a:t> image </a:t>
                      </a:r>
                      <a:r>
                        <a:rPr lang="zh-CN" sz="1600" kern="100" dirty="0">
                          <a:effectLst/>
                          <a:latin typeface="微软雅黑" panose="020B0503020204020204" pitchFamily="34" charset="-122"/>
                          <a:ea typeface="微软雅黑" panose="020B0503020204020204" pitchFamily="34" charset="-122"/>
                        </a:rPr>
                        <a:t>要显示在游戏窗口的矩形区域，注意：子类中必须指定</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r h="219075">
                <a:tc rowSpan="4">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方法</a:t>
                      </a:r>
                      <a:endParaRPr lang="zh-CN" sz="1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en-US" sz="1600" kern="100" dirty="0">
                          <a:effectLst/>
                          <a:latin typeface="微软雅黑" panose="020B0503020204020204" pitchFamily="34" charset="-122"/>
                          <a:ea typeface="微软雅黑" panose="020B0503020204020204" pitchFamily="34" charset="-122"/>
                        </a:rPr>
                        <a:t>update(*args)</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默认什么都不做，子类可以根据需求重写，以改变精灵的位置</a:t>
                      </a:r>
                      <a:r>
                        <a:rPr lang="en-US" sz="1600" kern="100" dirty="0">
                          <a:effectLst/>
                          <a:latin typeface="微软雅黑" panose="020B0503020204020204" pitchFamily="34" charset="-122"/>
                          <a:ea typeface="微软雅黑" panose="020B0503020204020204" pitchFamily="34" charset="-122"/>
                        </a:rPr>
                        <a:t>rect </a:t>
                      </a:r>
                      <a:r>
                        <a:rPr lang="zh-CN" sz="1600" kern="100" dirty="0">
                          <a:effectLst/>
                          <a:latin typeface="微软雅黑" panose="020B0503020204020204" pitchFamily="34" charset="-122"/>
                          <a:ea typeface="微软雅黑" panose="020B0503020204020204" pitchFamily="34" charset="-122"/>
                        </a:rPr>
                        <a:t>或者显示内容</a:t>
                      </a:r>
                      <a:r>
                        <a:rPr lang="en-US" sz="1600" kern="100" dirty="0">
                          <a:effectLst/>
                          <a:latin typeface="微软雅黑" panose="020B0503020204020204" pitchFamily="34" charset="-122"/>
                          <a:ea typeface="微软雅黑" panose="020B0503020204020204" pitchFamily="34" charset="-122"/>
                        </a:rPr>
                        <a:t>image</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3"/>
                  </a:ext>
                </a:extLst>
              </a:tr>
              <a:tr h="219075">
                <a:tc vMerge="1">
                  <a:txBody>
                    <a:bodyPr/>
                    <a:lstStyle/>
                    <a:p>
                      <a:endParaRPr lang="zh-CN" altLang="en-US"/>
                    </a:p>
                  </a:txBody>
                  <a:tcPr/>
                </a:tc>
                <a:tc>
                  <a:txBody>
                    <a:bodyPr/>
                    <a:lstStyle/>
                    <a:p>
                      <a:pPr algn="l">
                        <a:lnSpc>
                          <a:spcPct val="150000"/>
                        </a:lnSpc>
                        <a:spcAft>
                          <a:spcPts val="0"/>
                        </a:spcAft>
                      </a:pPr>
                      <a:r>
                        <a:rPr lang="en-US" sz="1600" kern="100" dirty="0">
                          <a:effectLst/>
                          <a:latin typeface="微软雅黑" panose="020B0503020204020204" pitchFamily="34" charset="-122"/>
                          <a:ea typeface="微软雅黑" panose="020B0503020204020204" pitchFamily="34" charset="-122"/>
                        </a:rPr>
                        <a:t>add(*groups)</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将精灵添加到指定的精灵组（多值）</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4"/>
                  </a:ext>
                </a:extLst>
              </a:tr>
              <a:tr h="219075">
                <a:tc vMerge="1">
                  <a:txBody>
                    <a:bodyPr/>
                    <a:lstStyle/>
                    <a:p>
                      <a:endParaRPr lang="zh-CN" altLang="en-US"/>
                    </a:p>
                  </a:txBody>
                  <a:tcPr/>
                </a:tc>
                <a:tc>
                  <a:txBody>
                    <a:bodyPr/>
                    <a:lstStyle/>
                    <a:p>
                      <a:pPr algn="l">
                        <a:lnSpc>
                          <a:spcPct val="150000"/>
                        </a:lnSpc>
                        <a:spcAft>
                          <a:spcPts val="0"/>
                        </a:spcAft>
                      </a:pPr>
                      <a:r>
                        <a:rPr lang="en-US" sz="1600" kern="100" dirty="0">
                          <a:effectLst/>
                          <a:latin typeface="微软雅黑" panose="020B0503020204020204" pitchFamily="34" charset="-122"/>
                          <a:ea typeface="微软雅黑" panose="020B0503020204020204" pitchFamily="34" charset="-122"/>
                        </a:rPr>
                        <a:t>remove(*groups)</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将精灵从指定的精灵组（多值）移除</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5"/>
                  </a:ext>
                </a:extLst>
              </a:tr>
              <a:tr h="219075">
                <a:tc vMerge="1">
                  <a:txBody>
                    <a:bodyPr/>
                    <a:lstStyle/>
                    <a:p>
                      <a:endParaRPr lang="zh-CN" altLang="en-US"/>
                    </a:p>
                  </a:txBody>
                  <a:tcPr/>
                </a:tc>
                <a:tc>
                  <a:txBody>
                    <a:bodyPr/>
                    <a:lstStyle/>
                    <a:p>
                      <a:pPr algn="l">
                        <a:lnSpc>
                          <a:spcPct val="150000"/>
                        </a:lnSpc>
                        <a:spcAft>
                          <a:spcPts val="0"/>
                        </a:spcAft>
                      </a:pPr>
                      <a:r>
                        <a:rPr lang="en-US" sz="1600" kern="100" dirty="0">
                          <a:effectLst/>
                          <a:latin typeface="微软雅黑" panose="020B0503020204020204" pitchFamily="34" charset="-122"/>
                          <a:ea typeface="微软雅黑" panose="020B0503020204020204" pitchFamily="34" charset="-122"/>
                        </a:rPr>
                        <a:t>kill()</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将精灵从所有精灵组移除</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6"/>
                  </a:ext>
                </a:extLst>
              </a:tr>
            </a:tbl>
          </a:graphicData>
        </a:graphic>
      </p:graphicFrame>
      <p:sp>
        <p:nvSpPr>
          <p:cNvPr id="3" name="矩形 2"/>
          <p:cNvSpPr/>
          <p:nvPr/>
        </p:nvSpPr>
        <p:spPr>
          <a:xfrm>
            <a:off x="127376" y="5930920"/>
            <a:ext cx="10954603" cy="45890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kumimoji="1" lang="zh-CN" altLang="zh-CN" dirty="0">
                <a:solidFill>
                  <a:srgbClr val="FF0000"/>
                </a:solidFill>
                <a:latin typeface="微软雅黑" pitchFamily="34" charset="-122"/>
                <a:ea typeface="微软雅黑" pitchFamily="34" charset="-122"/>
              </a:rPr>
              <a:t>值得一提的是，</a:t>
            </a:r>
            <a:r>
              <a:rPr kumimoji="1" lang="en-US" altLang="zh-CN" dirty="0">
                <a:solidFill>
                  <a:srgbClr val="FF0000"/>
                </a:solidFill>
                <a:latin typeface="微软雅黑" pitchFamily="34" charset="-122"/>
                <a:ea typeface="微软雅黑" pitchFamily="34" charset="-122"/>
              </a:rPr>
              <a:t>Sprite</a:t>
            </a:r>
            <a:r>
              <a:rPr kumimoji="1" lang="zh-CN" altLang="zh-CN" dirty="0">
                <a:solidFill>
                  <a:srgbClr val="FF0000"/>
                </a:solidFill>
                <a:latin typeface="微软雅黑" pitchFamily="34" charset="-122"/>
                <a:ea typeface="微软雅黑" pitchFamily="34" charset="-122"/>
              </a:rPr>
              <a:t>只是一个基类，实际开发中需要派生一个</a:t>
            </a:r>
            <a:r>
              <a:rPr kumimoji="1" lang="en-US" altLang="zh-CN" dirty="0">
                <a:solidFill>
                  <a:srgbClr val="FF0000"/>
                </a:solidFill>
                <a:latin typeface="微软雅黑" pitchFamily="34" charset="-122"/>
                <a:ea typeface="微软雅黑" pitchFamily="34" charset="-122"/>
              </a:rPr>
              <a:t>Sprite</a:t>
            </a:r>
            <a:r>
              <a:rPr kumimoji="1" lang="zh-CN" altLang="zh-CN" dirty="0">
                <a:solidFill>
                  <a:srgbClr val="FF0000"/>
                </a:solidFill>
                <a:latin typeface="微软雅黑" pitchFamily="34" charset="-122"/>
                <a:ea typeface="微软雅黑" pitchFamily="34" charset="-122"/>
              </a:rPr>
              <a:t>的子类，通过子类创建精灵对象。</a:t>
            </a:r>
          </a:p>
        </p:txBody>
      </p:sp>
    </p:spTree>
    <p:extLst>
      <p:ext uri="{BB962C8B-B14F-4D97-AF65-F5344CB8AC3E}">
        <p14:creationId xmlns:p14="http://schemas.microsoft.com/office/powerpoint/2010/main" val="281211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11.8   </a:t>
            </a:r>
            <a:r>
              <a:rPr lang="zh-CN" altLang="en-US" sz="2800" dirty="0">
                <a:solidFill>
                  <a:srgbClr val="595959"/>
                </a:solidFill>
                <a:latin typeface="Impact" pitchFamily="34" charset="0"/>
                <a:ea typeface="微软雅黑" pitchFamily="34" charset="-122"/>
              </a:rPr>
              <a:t>音乐和音效</a:t>
            </a:r>
          </a:p>
        </p:txBody>
      </p:sp>
      <p:sp>
        <p:nvSpPr>
          <p:cNvPr id="23"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11.9    </a:t>
            </a:r>
            <a:r>
              <a:rPr lang="zh-CN" altLang="en-US" sz="2800" dirty="0">
                <a:solidFill>
                  <a:srgbClr val="595959"/>
                </a:solidFill>
                <a:latin typeface="Impact" pitchFamily="34" charset="0"/>
                <a:ea typeface="微软雅黑" pitchFamily="34" charset="-122"/>
              </a:rPr>
              <a:t>项目打包</a:t>
            </a:r>
          </a:p>
        </p:txBody>
      </p:sp>
      <p:sp>
        <p:nvSpPr>
          <p:cNvPr id="11"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11.7    </a:t>
            </a:r>
            <a:r>
              <a:rPr lang="zh-CN" altLang="en-US" sz="2800" dirty="0">
                <a:solidFill>
                  <a:schemeClr val="tx1">
                    <a:lumMod val="65000"/>
                    <a:lumOff val="35000"/>
                  </a:schemeClr>
                </a:solidFill>
                <a:latin typeface="Impact" pitchFamily="34" charset="0"/>
                <a:ea typeface="微软雅黑" pitchFamily="34" charset="-122"/>
              </a:rPr>
              <a:t>碰撞检测</a:t>
            </a:r>
          </a:p>
        </p:txBody>
      </p:sp>
    </p:spTree>
    <p:extLst>
      <p:ext uri="{BB962C8B-B14F-4D97-AF65-F5344CB8AC3E}">
        <p14:creationId xmlns:p14="http://schemas.microsoft.com/office/powerpoint/2010/main" val="345057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11.4.1 </a:t>
            </a:r>
            <a:r>
              <a:rPr lang="zh-CN" altLang="en-US" sz="3200" dirty="0">
                <a:solidFill>
                  <a:srgbClr val="1353A2"/>
                </a:solidFill>
                <a:latin typeface="微软雅黑" pitchFamily="34" charset="-122"/>
                <a:ea typeface="微软雅黑" pitchFamily="34" charset="-122"/>
                <a:cs typeface="+mn-cs"/>
              </a:rPr>
              <a:t>介绍精灵和精灵组</a:t>
            </a:r>
          </a:p>
        </p:txBody>
      </p:sp>
      <p:sp>
        <p:nvSpPr>
          <p:cNvPr id="5" name="矩形 4"/>
          <p:cNvSpPr/>
          <p:nvPr/>
        </p:nvSpPr>
        <p:spPr>
          <a:xfrm>
            <a:off x="591401" y="1162702"/>
            <a:ext cx="10954603"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1353A2"/>
                </a:solidFill>
                <a:latin typeface="微软雅黑" pitchFamily="34" charset="-122"/>
                <a:ea typeface="微软雅黑" pitchFamily="34" charset="-122"/>
              </a:rPr>
              <a:t>2.Group</a:t>
            </a:r>
            <a:r>
              <a:rPr kumimoji="1" lang="zh-CN" altLang="en-US" sz="2400" dirty="0">
                <a:solidFill>
                  <a:srgbClr val="1353A2"/>
                </a:solidFill>
                <a:latin typeface="微软雅黑" pitchFamily="34" charset="-122"/>
                <a:ea typeface="微软雅黑" pitchFamily="34" charset="-122"/>
              </a:rPr>
              <a:t>类</a:t>
            </a:r>
            <a:endParaRPr kumimoji="1" lang="en-US" altLang="zh-CN" sz="2400" dirty="0">
              <a:solidFill>
                <a:srgbClr val="1353A2"/>
              </a:solidFill>
              <a:latin typeface="微软雅黑" pitchFamily="34" charset="-122"/>
              <a:ea typeface="微软雅黑" pitchFamily="34" charset="-122"/>
            </a:endParaRP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Group</a:t>
            </a:r>
            <a:r>
              <a:rPr kumimoji="1" lang="zh-CN" altLang="en-US" sz="2400" dirty="0">
                <a:solidFill>
                  <a:schemeClr val="bg1">
                    <a:lumMod val="50000"/>
                  </a:schemeClr>
                </a:solidFill>
                <a:latin typeface="微软雅黑" pitchFamily="34" charset="-122"/>
                <a:ea typeface="微软雅黑" pitchFamily="34" charset="-122"/>
              </a:rPr>
              <a:t>是一个包含若干精灵的容器类，该类中提供了一些管理精灵的常用方法，关于这些方法的说明如表所示。</a:t>
            </a:r>
          </a:p>
        </p:txBody>
      </p:sp>
      <p:graphicFrame>
        <p:nvGraphicFramePr>
          <p:cNvPr id="4" name="表格 3"/>
          <p:cNvGraphicFramePr>
            <a:graphicFrameLocks noGrp="1"/>
          </p:cNvGraphicFramePr>
          <p:nvPr>
            <p:extLst>
              <p:ext uri="{D42A27DB-BD31-4B8C-83A1-F6EECF244321}">
                <p14:modId xmlns:p14="http://schemas.microsoft.com/office/powerpoint/2010/main" val="1956867239"/>
              </p:ext>
            </p:extLst>
          </p:nvPr>
        </p:nvGraphicFramePr>
        <p:xfrm>
          <a:off x="757562" y="2917028"/>
          <a:ext cx="10638319" cy="3017520"/>
        </p:xfrm>
        <a:graphic>
          <a:graphicData uri="http://schemas.openxmlformats.org/drawingml/2006/table">
            <a:tbl>
              <a:tblPr>
                <a:tableStyleId>{5C22544A-7EE6-4342-B048-85BDC9FD1C3A}</a:tableStyleId>
              </a:tblPr>
              <a:tblGrid>
                <a:gridCol w="1821865">
                  <a:extLst>
                    <a:ext uri="{9D8B030D-6E8A-4147-A177-3AD203B41FA5}">
                      <a16:colId xmlns:a16="http://schemas.microsoft.com/office/drawing/2014/main" val="20000"/>
                    </a:ext>
                  </a:extLst>
                </a:gridCol>
                <a:gridCol w="8816454">
                  <a:extLst>
                    <a:ext uri="{9D8B030D-6E8A-4147-A177-3AD203B41FA5}">
                      <a16:colId xmlns:a16="http://schemas.microsoft.com/office/drawing/2014/main" val="20001"/>
                    </a:ext>
                  </a:extLst>
                </a:gridCol>
              </a:tblGrid>
              <a:tr h="219075">
                <a:tc>
                  <a:txBody>
                    <a:bodyPr/>
                    <a:lstStyle/>
                    <a:p>
                      <a:pPr marL="0" algn="ctr" defTabSz="914400" rtl="0" eaLnBrk="1" latinLnBrk="0" hangingPunct="1">
                        <a:lnSpc>
                          <a:spcPct val="150000"/>
                        </a:lnSpc>
                        <a:spcAft>
                          <a:spcPts val="0"/>
                        </a:spcAft>
                      </a:pPr>
                      <a:r>
                        <a:rPr lang="zh-CN" sz="2000" b="1" kern="100" dirty="0">
                          <a:solidFill>
                            <a:schemeClr val="bg1"/>
                          </a:solidFill>
                          <a:effectLst/>
                          <a:latin typeface="微软雅黑" panose="020B0503020204020204" pitchFamily="34" charset="-122"/>
                          <a:ea typeface="微软雅黑" panose="020B0503020204020204" pitchFamily="34" charset="-122"/>
                          <a:cs typeface="+mn-cs"/>
                        </a:rPr>
                        <a:t>名称</a:t>
                      </a:r>
                    </a:p>
                  </a:txBody>
                  <a:tcPr marL="68580" marR="68580" marT="0" marB="0" anchor="ctr">
                    <a:solidFill>
                      <a:srgbClr val="1353A2"/>
                    </a:solidFill>
                  </a:tcPr>
                </a:tc>
                <a:tc>
                  <a:txBody>
                    <a:bodyPr/>
                    <a:lstStyle/>
                    <a:p>
                      <a:pPr marL="0" algn="ctr" defTabSz="914400" rtl="0" eaLnBrk="1" latinLnBrk="0" hangingPunct="1">
                        <a:lnSpc>
                          <a:spcPct val="150000"/>
                        </a:lnSpc>
                        <a:spcAft>
                          <a:spcPts val="0"/>
                        </a:spcAft>
                      </a:pPr>
                      <a:r>
                        <a:rPr lang="zh-CN" sz="2000" b="1" kern="100" dirty="0">
                          <a:solidFill>
                            <a:schemeClr val="bg1"/>
                          </a:solidFill>
                          <a:effectLst/>
                          <a:latin typeface="微软雅黑" panose="020B0503020204020204" pitchFamily="34" charset="-122"/>
                          <a:ea typeface="微软雅黑" panose="020B0503020204020204" pitchFamily="34" charset="-122"/>
                          <a:cs typeface="+mn-cs"/>
                        </a:rPr>
                        <a:t>说明</a:t>
                      </a:r>
                    </a:p>
                  </a:txBody>
                  <a:tcPr marL="68580" marR="68580" marT="0" marB="0" anchor="ctr">
                    <a:solidFill>
                      <a:srgbClr val="1353A2"/>
                    </a:solidFill>
                  </a:tcPr>
                </a:tc>
                <a:extLst>
                  <a:ext uri="{0D108BD9-81ED-4DB2-BD59-A6C34878D82A}">
                    <a16:rowId xmlns:a16="http://schemas.microsoft.com/office/drawing/2014/main" val="10000"/>
                  </a:ext>
                </a:extLst>
              </a:tr>
              <a:tr h="219075">
                <a:tc>
                  <a:txBody>
                    <a:bodyPr/>
                    <a:lstStyle/>
                    <a:p>
                      <a:pPr marL="0" algn="l" defTabSz="914400" rtl="0" eaLnBrk="1" latinLnBrk="0" hangingPunct="1">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mn-cs"/>
                        </a:rPr>
                        <a:t>update(*args)</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组内所有精灵调用</a:t>
                      </a:r>
                      <a:r>
                        <a:rPr lang="en-US" sz="1600" kern="100" dirty="0">
                          <a:solidFill>
                            <a:schemeClr val="dk1"/>
                          </a:solidFill>
                          <a:effectLst/>
                          <a:latin typeface="微软雅黑" panose="020B0503020204020204" pitchFamily="34" charset="-122"/>
                          <a:ea typeface="微软雅黑" panose="020B0503020204020204" pitchFamily="34" charset="-122"/>
                          <a:cs typeface="+mn-cs"/>
                        </a:rPr>
                        <a:t>update(*args) </a:t>
                      </a:r>
                      <a:r>
                        <a:rPr lang="zh-CN" sz="1600" kern="100" dirty="0">
                          <a:solidFill>
                            <a:schemeClr val="dk1"/>
                          </a:solidFill>
                          <a:effectLst/>
                          <a:latin typeface="微软雅黑" panose="020B0503020204020204" pitchFamily="34" charset="-122"/>
                          <a:ea typeface="微软雅黑" panose="020B0503020204020204" pitchFamily="34" charset="-122"/>
                          <a:cs typeface="+mn-cs"/>
                        </a:rPr>
                        <a:t>方法，一次改变所有精灵的位置</a:t>
                      </a:r>
                      <a:r>
                        <a:rPr lang="en-US" sz="1600" kern="100" dirty="0">
                          <a:solidFill>
                            <a:schemeClr val="dk1"/>
                          </a:solidFill>
                          <a:effectLst/>
                          <a:latin typeface="微软雅黑" panose="020B0503020204020204" pitchFamily="34" charset="-122"/>
                          <a:ea typeface="微软雅黑" panose="020B0503020204020204" pitchFamily="34" charset="-122"/>
                          <a:cs typeface="+mn-cs"/>
                        </a:rPr>
                        <a:t>rect </a:t>
                      </a:r>
                      <a:r>
                        <a:rPr lang="zh-CN" sz="1600" kern="100" dirty="0">
                          <a:solidFill>
                            <a:schemeClr val="dk1"/>
                          </a:solidFill>
                          <a:effectLst/>
                          <a:latin typeface="微软雅黑" panose="020B0503020204020204" pitchFamily="34" charset="-122"/>
                          <a:ea typeface="微软雅黑" panose="020B0503020204020204" pitchFamily="34" charset="-122"/>
                          <a:cs typeface="+mn-cs"/>
                        </a:rPr>
                        <a:t>或显示内容</a:t>
                      </a:r>
                      <a:r>
                        <a:rPr lang="en-US" sz="1600" kern="100" dirty="0">
                          <a:solidFill>
                            <a:schemeClr val="dk1"/>
                          </a:solidFill>
                          <a:effectLst/>
                          <a:latin typeface="微软雅黑" panose="020B0503020204020204" pitchFamily="34" charset="-122"/>
                          <a:ea typeface="微软雅黑" panose="020B0503020204020204" pitchFamily="34" charset="-122"/>
                          <a:cs typeface="+mn-cs"/>
                        </a:rPr>
                        <a:t>image</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1"/>
                  </a:ext>
                </a:extLst>
              </a:tr>
              <a:tr h="219075">
                <a:tc>
                  <a:txBody>
                    <a:bodyPr/>
                    <a:lstStyle/>
                    <a:p>
                      <a:pPr marL="0" algn="l"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draw(surface)</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将组内所有精灵的</a:t>
                      </a:r>
                      <a:r>
                        <a:rPr lang="en-US" sz="1600" kern="100">
                          <a:solidFill>
                            <a:schemeClr val="dk1"/>
                          </a:solidFill>
                          <a:effectLst/>
                          <a:latin typeface="微软雅黑" panose="020B0503020204020204" pitchFamily="34" charset="-122"/>
                          <a:ea typeface="微软雅黑" panose="020B0503020204020204" pitchFamily="34" charset="-122"/>
                          <a:cs typeface="+mn-cs"/>
                        </a:rPr>
                        <a:t> image </a:t>
                      </a:r>
                      <a:r>
                        <a:rPr lang="zh-CN" sz="1600" kern="100">
                          <a:solidFill>
                            <a:schemeClr val="dk1"/>
                          </a:solidFill>
                          <a:effectLst/>
                          <a:latin typeface="微软雅黑" panose="020B0503020204020204" pitchFamily="34" charset="-122"/>
                          <a:ea typeface="微软雅黑" panose="020B0503020204020204" pitchFamily="34" charset="-122"/>
                          <a:cs typeface="+mn-cs"/>
                        </a:rPr>
                        <a:t>绘在</a:t>
                      </a:r>
                      <a:r>
                        <a:rPr lang="en-US" sz="1600" kern="100">
                          <a:solidFill>
                            <a:schemeClr val="dk1"/>
                          </a:solidFill>
                          <a:effectLst/>
                          <a:latin typeface="微软雅黑" panose="020B0503020204020204" pitchFamily="34" charset="-122"/>
                          <a:ea typeface="微软雅黑" panose="020B0503020204020204" pitchFamily="34" charset="-122"/>
                          <a:cs typeface="+mn-cs"/>
                        </a:rPr>
                        <a:t> surface </a:t>
                      </a:r>
                      <a:r>
                        <a:rPr lang="zh-CN" sz="1600" kern="100">
                          <a:solidFill>
                            <a:schemeClr val="dk1"/>
                          </a:solidFill>
                          <a:effectLst/>
                          <a:latin typeface="微软雅黑" panose="020B0503020204020204" pitchFamily="34" charset="-122"/>
                          <a:ea typeface="微软雅黑" panose="020B0503020204020204" pitchFamily="34" charset="-122"/>
                          <a:cs typeface="+mn-cs"/>
                        </a:rPr>
                        <a:t>的</a:t>
                      </a:r>
                      <a:r>
                        <a:rPr lang="en-US" sz="1600" kern="100">
                          <a:solidFill>
                            <a:schemeClr val="dk1"/>
                          </a:solidFill>
                          <a:effectLst/>
                          <a:latin typeface="微软雅黑" panose="020B0503020204020204" pitchFamily="34" charset="-122"/>
                          <a:ea typeface="微软雅黑" panose="020B0503020204020204" pitchFamily="34" charset="-122"/>
                          <a:cs typeface="+mn-cs"/>
                        </a:rPr>
                        <a:t> rect </a:t>
                      </a:r>
                      <a:r>
                        <a:rPr lang="zh-CN" sz="1600" kern="100">
                          <a:solidFill>
                            <a:schemeClr val="dk1"/>
                          </a:solidFill>
                          <a:effectLst/>
                          <a:latin typeface="微软雅黑" panose="020B0503020204020204" pitchFamily="34" charset="-122"/>
                          <a:ea typeface="微软雅黑" panose="020B0503020204020204" pitchFamily="34" charset="-122"/>
                          <a:cs typeface="+mn-cs"/>
                        </a:rPr>
                        <a:t>矩形区域，实现在游戏窗口中一次绘制多个精灵的功能</a:t>
                      </a:r>
                    </a:p>
                  </a:txBody>
                  <a:tcPr marL="68580" marR="68580" marT="0" marB="0" anchor="ctr"/>
                </a:tc>
                <a:extLst>
                  <a:ext uri="{0D108BD9-81ED-4DB2-BD59-A6C34878D82A}">
                    <a16:rowId xmlns:a16="http://schemas.microsoft.com/office/drawing/2014/main" val="10002"/>
                  </a:ext>
                </a:extLst>
              </a:tr>
              <a:tr h="219075">
                <a:tc>
                  <a:txBody>
                    <a:bodyPr/>
                    <a:lstStyle/>
                    <a:p>
                      <a:pPr marL="0" algn="l"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sprites()</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返回精灵组中所有精灵的列表</a:t>
                      </a:r>
                    </a:p>
                  </a:txBody>
                  <a:tcPr marL="68580" marR="68580" marT="0" marB="0" anchor="ctr"/>
                </a:tc>
                <a:extLst>
                  <a:ext uri="{0D108BD9-81ED-4DB2-BD59-A6C34878D82A}">
                    <a16:rowId xmlns:a16="http://schemas.microsoft.com/office/drawing/2014/main" val="10003"/>
                  </a:ext>
                </a:extLst>
              </a:tr>
              <a:tr h="219075">
                <a:tc>
                  <a:txBody>
                    <a:bodyPr/>
                    <a:lstStyle/>
                    <a:p>
                      <a:pPr marL="0" algn="l"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add(*sprites)</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向精灵组中添加指定的精灵（多值）</a:t>
                      </a:r>
                    </a:p>
                  </a:txBody>
                  <a:tcPr marL="68580" marR="68580" marT="0" marB="0" anchor="ctr"/>
                </a:tc>
                <a:extLst>
                  <a:ext uri="{0D108BD9-81ED-4DB2-BD59-A6C34878D82A}">
                    <a16:rowId xmlns:a16="http://schemas.microsoft.com/office/drawing/2014/main" val="10004"/>
                  </a:ext>
                </a:extLst>
              </a:tr>
              <a:tr h="286478">
                <a:tc>
                  <a:txBody>
                    <a:bodyPr/>
                    <a:lstStyle/>
                    <a:p>
                      <a:pPr marL="0" algn="l"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remove(*sprites)</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从精灵组中移除指定的精灵（多值）</a:t>
                      </a:r>
                    </a:p>
                  </a:txBody>
                  <a:tcPr marL="68580" marR="68580" marT="0" marB="0" anchor="ctr"/>
                </a:tc>
                <a:extLst>
                  <a:ext uri="{0D108BD9-81ED-4DB2-BD59-A6C34878D82A}">
                    <a16:rowId xmlns:a16="http://schemas.microsoft.com/office/drawing/2014/main" val="10005"/>
                  </a:ext>
                </a:extLst>
              </a:tr>
              <a:tr h="275559">
                <a:tc>
                  <a:txBody>
                    <a:bodyPr/>
                    <a:lstStyle/>
                    <a:p>
                      <a:pPr marL="0" algn="l"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empty()</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清空精灵组中所有的精灵</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53300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11.4.2 </a:t>
            </a:r>
            <a:r>
              <a:rPr lang="zh-CN" altLang="en-US" sz="3200" dirty="0">
                <a:solidFill>
                  <a:srgbClr val="1353A2"/>
                </a:solidFill>
                <a:latin typeface="微软雅黑" pitchFamily="34" charset="-122"/>
                <a:ea typeface="微软雅黑" pitchFamily="34" charset="-122"/>
                <a:cs typeface="+mn-cs"/>
              </a:rPr>
              <a:t>派生游戏精灵子类</a:t>
            </a:r>
          </a:p>
        </p:txBody>
      </p:sp>
      <p:sp>
        <p:nvSpPr>
          <p:cNvPr id="5" name="矩形 4"/>
          <p:cNvSpPr/>
          <p:nvPr/>
        </p:nvSpPr>
        <p:spPr>
          <a:xfrm>
            <a:off x="591401" y="1162702"/>
            <a:ext cx="10954603" cy="4524315"/>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rgbClr val="1353A2"/>
                </a:solidFill>
                <a:latin typeface="微软雅黑" pitchFamily="34" charset="-122"/>
                <a:ea typeface="微软雅黑" pitchFamily="34" charset="-122"/>
              </a:rPr>
              <a:t>按照</a:t>
            </a:r>
            <a:r>
              <a:rPr kumimoji="1" lang="en-US" altLang="zh-CN" sz="2400" dirty="0">
                <a:solidFill>
                  <a:srgbClr val="1353A2"/>
                </a:solidFill>
                <a:latin typeface="微软雅黑" pitchFamily="34" charset="-122"/>
                <a:ea typeface="微软雅黑" pitchFamily="34" charset="-122"/>
              </a:rPr>
              <a:t>pygame</a:t>
            </a:r>
            <a:r>
              <a:rPr kumimoji="1" lang="zh-CN" altLang="en-US" sz="2400" dirty="0">
                <a:solidFill>
                  <a:srgbClr val="1353A2"/>
                </a:solidFill>
                <a:latin typeface="微软雅黑" pitchFamily="34" charset="-122"/>
                <a:ea typeface="微软雅黑" pitchFamily="34" charset="-122"/>
              </a:rPr>
              <a:t>官方文档的建议，我们在实际开发中不能直接使用</a:t>
            </a:r>
            <a:r>
              <a:rPr kumimoji="1" lang="en-US" altLang="zh-CN" sz="2400" dirty="0">
                <a:solidFill>
                  <a:srgbClr val="1353A2"/>
                </a:solidFill>
                <a:latin typeface="微软雅黑" pitchFamily="34" charset="-122"/>
                <a:ea typeface="微软雅黑" pitchFamily="34" charset="-122"/>
              </a:rPr>
              <a:t>Sprite</a:t>
            </a:r>
            <a:r>
              <a:rPr kumimoji="1" lang="zh-CN" altLang="en-US" sz="2400" dirty="0">
                <a:solidFill>
                  <a:srgbClr val="1353A2"/>
                </a:solidFill>
                <a:latin typeface="微软雅黑" pitchFamily="34" charset="-122"/>
                <a:ea typeface="微软雅黑" pitchFamily="34" charset="-122"/>
              </a:rPr>
              <a:t>类，而是要使用</a:t>
            </a:r>
            <a:r>
              <a:rPr kumimoji="1" lang="en-US" altLang="zh-CN" sz="2400" dirty="0">
                <a:solidFill>
                  <a:srgbClr val="1353A2"/>
                </a:solidFill>
                <a:latin typeface="微软雅黑" pitchFamily="34" charset="-122"/>
                <a:ea typeface="微软雅黑" pitchFamily="34" charset="-122"/>
              </a:rPr>
              <a:t>Sprite</a:t>
            </a:r>
            <a:r>
              <a:rPr kumimoji="1" lang="zh-CN" altLang="en-US" sz="2400" dirty="0">
                <a:solidFill>
                  <a:srgbClr val="1353A2"/>
                </a:solidFill>
                <a:latin typeface="微软雅黑" pitchFamily="34" charset="-122"/>
                <a:ea typeface="微软雅黑" pitchFamily="34" charset="-122"/>
              </a:rPr>
              <a:t>类派生的子类。</a:t>
            </a:r>
            <a:endParaRPr kumimoji="1" lang="en-US" altLang="zh-CN" sz="2400" dirty="0">
              <a:solidFill>
                <a:srgbClr val="1353A2"/>
              </a:solidFill>
              <a:latin typeface="微软雅黑" pitchFamily="34" charset="-122"/>
              <a:ea typeface="微软雅黑" pitchFamily="34" charset="-122"/>
            </a:endParaRP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pygame</a:t>
            </a:r>
            <a:r>
              <a:rPr kumimoji="1" lang="zh-CN" altLang="en-US" sz="2400" dirty="0">
                <a:solidFill>
                  <a:schemeClr val="bg1">
                    <a:lumMod val="50000"/>
                  </a:schemeClr>
                </a:solidFill>
                <a:latin typeface="微软雅黑" pitchFamily="34" charset="-122"/>
                <a:ea typeface="微软雅黑" pitchFamily="34" charset="-122"/>
              </a:rPr>
              <a:t>官方文档规定了</a:t>
            </a:r>
            <a:r>
              <a:rPr kumimoji="1" lang="en-US" altLang="zh-CN" sz="2400" dirty="0">
                <a:solidFill>
                  <a:schemeClr val="bg1">
                    <a:lumMod val="50000"/>
                  </a:schemeClr>
                </a:solidFill>
                <a:latin typeface="微软雅黑" pitchFamily="34" charset="-122"/>
                <a:ea typeface="微软雅黑" pitchFamily="34" charset="-122"/>
              </a:rPr>
              <a:t>Sprite</a:t>
            </a:r>
            <a:r>
              <a:rPr kumimoji="1" lang="zh-CN" altLang="en-US" sz="2400" dirty="0">
                <a:solidFill>
                  <a:schemeClr val="bg1">
                    <a:lumMod val="50000"/>
                  </a:schemeClr>
                </a:solidFill>
                <a:latin typeface="微软雅黑" pitchFamily="34" charset="-122"/>
                <a:ea typeface="微软雅黑" pitchFamily="34" charset="-122"/>
              </a:rPr>
              <a:t>类子类的注意事项，具体如下。</a:t>
            </a: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子类可以重写</a:t>
            </a:r>
            <a:r>
              <a:rPr kumimoji="1" lang="en-US" altLang="zh-CN" sz="2400" dirty="0">
                <a:solidFill>
                  <a:schemeClr val="bg1">
                    <a:lumMod val="50000"/>
                  </a:schemeClr>
                </a:solidFill>
                <a:latin typeface="微软雅黑" pitchFamily="34" charset="-122"/>
                <a:ea typeface="微软雅黑" pitchFamily="34" charset="-122"/>
              </a:rPr>
              <a:t>update()</a:t>
            </a:r>
            <a:r>
              <a:rPr kumimoji="1" lang="zh-CN" altLang="en-US" sz="2400" dirty="0">
                <a:solidFill>
                  <a:schemeClr val="bg1">
                    <a:lumMod val="50000"/>
                  </a:schemeClr>
                </a:solidFill>
                <a:latin typeface="微软雅黑" pitchFamily="34" charset="-122"/>
                <a:ea typeface="微软雅黑" pitchFamily="34" charset="-122"/>
              </a:rPr>
              <a:t>方法。</a:t>
            </a: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子类必须为</a:t>
            </a:r>
            <a:r>
              <a:rPr kumimoji="1" lang="en-US" altLang="zh-CN" sz="2400" dirty="0">
                <a:solidFill>
                  <a:schemeClr val="bg1">
                    <a:lumMod val="50000"/>
                  </a:schemeClr>
                </a:solidFill>
                <a:latin typeface="微软雅黑" pitchFamily="34" charset="-122"/>
                <a:ea typeface="微软雅黑" pitchFamily="34" charset="-122"/>
              </a:rPr>
              <a:t>image</a:t>
            </a:r>
            <a:r>
              <a:rPr kumimoji="1" lang="zh-CN" altLang="en-US" sz="2400" dirty="0">
                <a:solidFill>
                  <a:schemeClr val="bg1">
                    <a:lumMod val="50000"/>
                  </a:schemeClr>
                </a:solidFill>
                <a:latin typeface="微软雅黑" pitchFamily="34" charset="-122"/>
                <a:ea typeface="微软雅黑" pitchFamily="34" charset="-122"/>
              </a:rPr>
              <a:t>和</a:t>
            </a:r>
            <a:r>
              <a:rPr kumimoji="1" lang="en-US" altLang="zh-CN" sz="2400" dirty="0">
                <a:solidFill>
                  <a:schemeClr val="bg1">
                    <a:lumMod val="50000"/>
                  </a:schemeClr>
                </a:solidFill>
                <a:latin typeface="微软雅黑" pitchFamily="34" charset="-122"/>
                <a:ea typeface="微软雅黑" pitchFamily="34" charset="-122"/>
              </a:rPr>
              <a:t>rect</a:t>
            </a:r>
            <a:r>
              <a:rPr kumimoji="1" lang="zh-CN" altLang="en-US" sz="2400" dirty="0">
                <a:solidFill>
                  <a:schemeClr val="bg1">
                    <a:lumMod val="50000"/>
                  </a:schemeClr>
                </a:solidFill>
                <a:latin typeface="微软雅黑" pitchFamily="34" charset="-122"/>
                <a:ea typeface="微软雅黑" pitchFamily="34" charset="-122"/>
              </a:rPr>
              <a:t>属性赋值。</a:t>
            </a: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子类的构造方法能够接收任意数量的精灵组对象，以将创建完的精灵对象添加到指定的精灵组中。</a:t>
            </a: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子类的构造方法中必须调用父类的构造方法，如此才能向精灵组中添加精灵。</a:t>
            </a:r>
          </a:p>
        </p:txBody>
      </p:sp>
    </p:spTree>
    <p:extLst>
      <p:ext uri="{BB962C8B-B14F-4D97-AF65-F5344CB8AC3E}">
        <p14:creationId xmlns:p14="http://schemas.microsoft.com/office/powerpoint/2010/main" val="2248745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11.4.2 </a:t>
            </a:r>
            <a:r>
              <a:rPr lang="zh-CN" altLang="en-US" sz="3200" dirty="0">
                <a:solidFill>
                  <a:srgbClr val="1353A2"/>
                </a:solidFill>
                <a:latin typeface="微软雅黑" pitchFamily="34" charset="-122"/>
                <a:ea typeface="微软雅黑" pitchFamily="34" charset="-122"/>
                <a:cs typeface="+mn-cs"/>
              </a:rPr>
              <a:t>派生游戏精灵子类</a:t>
            </a:r>
          </a:p>
        </p:txBody>
      </p:sp>
      <p:sp>
        <p:nvSpPr>
          <p:cNvPr id="5" name="矩形 4"/>
          <p:cNvSpPr/>
          <p:nvPr/>
        </p:nvSpPr>
        <p:spPr>
          <a:xfrm>
            <a:off x="591401" y="1162702"/>
            <a:ext cx="10954603"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game_items</a:t>
            </a:r>
            <a:r>
              <a:rPr kumimoji="1" lang="zh-CN" altLang="en-US" sz="2400" dirty="0">
                <a:solidFill>
                  <a:schemeClr val="bg1">
                    <a:lumMod val="50000"/>
                  </a:schemeClr>
                </a:solidFill>
                <a:latin typeface="微软雅黑" pitchFamily="34" charset="-122"/>
                <a:ea typeface="微软雅黑" pitchFamily="34" charset="-122"/>
              </a:rPr>
              <a:t>模块中定义</a:t>
            </a:r>
            <a:r>
              <a:rPr kumimoji="1" lang="en-US" altLang="zh-CN" sz="2400" dirty="0">
                <a:solidFill>
                  <a:schemeClr val="bg1">
                    <a:lumMod val="50000"/>
                  </a:schemeClr>
                </a:solidFill>
                <a:latin typeface="微软雅黑" pitchFamily="34" charset="-122"/>
                <a:ea typeface="微软雅黑" pitchFamily="34" charset="-122"/>
              </a:rPr>
              <a:t>pygame.sprite.Sprite</a:t>
            </a:r>
            <a:r>
              <a:rPr kumimoji="1" lang="zh-CN" altLang="en-US" sz="2400" dirty="0">
                <a:solidFill>
                  <a:schemeClr val="bg1">
                    <a:lumMod val="50000"/>
                  </a:schemeClr>
                </a:solidFill>
                <a:latin typeface="微软雅黑" pitchFamily="34" charset="-122"/>
                <a:ea typeface="微软雅黑" pitchFamily="34" charset="-122"/>
              </a:rPr>
              <a:t>的子类</a:t>
            </a:r>
            <a:r>
              <a:rPr kumimoji="1" lang="en-US" altLang="zh-CN" sz="2400" dirty="0">
                <a:solidFill>
                  <a:schemeClr val="bg1">
                    <a:lumMod val="50000"/>
                  </a:schemeClr>
                </a:solidFill>
                <a:latin typeface="微软雅黑" pitchFamily="34" charset="-122"/>
                <a:ea typeface="微软雅黑" pitchFamily="34" charset="-122"/>
              </a:rPr>
              <a:t>GameSprite</a:t>
            </a: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GameSprite</a:t>
            </a:r>
            <a:r>
              <a:rPr kumimoji="1" lang="zh-CN" altLang="en-US" sz="2400" dirty="0">
                <a:solidFill>
                  <a:schemeClr val="bg1">
                    <a:lumMod val="50000"/>
                  </a:schemeClr>
                </a:solidFill>
                <a:latin typeface="微软雅黑" pitchFamily="34" charset="-122"/>
                <a:ea typeface="微软雅黑" pitchFamily="34" charset="-122"/>
              </a:rPr>
              <a:t>类的类图如图所示。</a:t>
            </a:r>
          </a:p>
        </p:txBody>
      </p:sp>
      <p:pic>
        <p:nvPicPr>
          <p:cNvPr id="35842" name="图片 4" descr="E:\Python学科\Python店销书\修改后稿子\飞机大战讲义3.0\images\009_GameSprite类图.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807" y="2312092"/>
            <a:ext cx="6209790" cy="174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91400" y="4057630"/>
            <a:ext cx="10954603"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GameSprite</a:t>
            </a:r>
            <a:r>
              <a:rPr kumimoji="1" lang="zh-CN" altLang="zh-CN" sz="2400" dirty="0">
                <a:solidFill>
                  <a:schemeClr val="bg1">
                    <a:lumMod val="50000"/>
                  </a:schemeClr>
                </a:solidFill>
                <a:latin typeface="微软雅黑" pitchFamily="34" charset="-122"/>
                <a:ea typeface="微软雅黑" pitchFamily="34" charset="-122"/>
              </a:rPr>
              <a:t>类定义了飞机大战游戏项目中大部分精灵类的通用特征和功能，它将作为其他精灵类的基类来使用。</a:t>
            </a:r>
          </a:p>
        </p:txBody>
      </p:sp>
    </p:spTree>
    <p:extLst>
      <p:ext uri="{BB962C8B-B14F-4D97-AF65-F5344CB8AC3E}">
        <p14:creationId xmlns:p14="http://schemas.microsoft.com/office/powerpoint/2010/main" val="724011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11.4.3 </a:t>
            </a:r>
            <a:r>
              <a:rPr lang="zh-CN" altLang="en-US" sz="3200" dirty="0">
                <a:solidFill>
                  <a:srgbClr val="1353A2"/>
                </a:solidFill>
                <a:latin typeface="微软雅黑" pitchFamily="34" charset="-122"/>
                <a:ea typeface="微软雅黑" pitchFamily="34" charset="-122"/>
                <a:cs typeface="+mn-cs"/>
              </a:rPr>
              <a:t>绘制游戏背景和英雄飞机</a:t>
            </a:r>
          </a:p>
        </p:txBody>
      </p:sp>
      <p:sp>
        <p:nvSpPr>
          <p:cNvPr id="5" name="矩形 4"/>
          <p:cNvSpPr/>
          <p:nvPr/>
        </p:nvSpPr>
        <p:spPr>
          <a:xfrm>
            <a:off x="591401" y="1162702"/>
            <a:ext cx="10954603"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按照</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类的类图，我们需要在</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类的构造方法中：</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rgbClr val="1353A2"/>
                </a:solidFill>
                <a:latin typeface="微软雅黑" pitchFamily="34" charset="-122"/>
                <a:ea typeface="微软雅黑" pitchFamily="34" charset="-122"/>
              </a:rPr>
              <a:t>创建 </a:t>
            </a:r>
            <a:r>
              <a:rPr kumimoji="1" lang="en-US" altLang="zh-CN" sz="2400" dirty="0">
                <a:solidFill>
                  <a:srgbClr val="1353A2"/>
                </a:solidFill>
                <a:latin typeface="微软雅黑" pitchFamily="34" charset="-122"/>
                <a:ea typeface="微软雅黑" pitchFamily="34" charset="-122"/>
              </a:rPr>
              <a:t>3 </a:t>
            </a:r>
            <a:r>
              <a:rPr kumimoji="1" lang="zh-CN" altLang="en-US" sz="2400" dirty="0">
                <a:solidFill>
                  <a:srgbClr val="1353A2"/>
                </a:solidFill>
                <a:latin typeface="微软雅黑" pitchFamily="34" charset="-122"/>
                <a:ea typeface="微软雅黑" pitchFamily="34" charset="-122"/>
              </a:rPr>
              <a:t>个精灵组</a:t>
            </a:r>
            <a:endParaRPr kumimoji="1" lang="en-US" altLang="zh-CN" sz="2400" dirty="0">
              <a:solidFill>
                <a:srgbClr val="1353A2"/>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rgbClr val="1353A2"/>
                </a:solidFill>
                <a:latin typeface="微软雅黑" pitchFamily="34" charset="-122"/>
                <a:ea typeface="微软雅黑" pitchFamily="34" charset="-122"/>
              </a:rPr>
              <a:t>创建背景精灵</a:t>
            </a:r>
            <a:endParaRPr kumimoji="1" lang="en-US" altLang="zh-CN" sz="2400" dirty="0">
              <a:solidFill>
                <a:srgbClr val="1353A2"/>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rgbClr val="1353A2"/>
                </a:solidFill>
                <a:latin typeface="微软雅黑" pitchFamily="34" charset="-122"/>
                <a:ea typeface="微软雅黑" pitchFamily="34" charset="-122"/>
              </a:rPr>
              <a:t>创建英雄精灵</a:t>
            </a:r>
            <a:endParaRPr kumimoji="1" lang="en-US" altLang="zh-CN" sz="2400" dirty="0">
              <a:solidFill>
                <a:srgbClr val="1353A2"/>
              </a:solidFill>
              <a:latin typeface="微软雅黑" pitchFamily="34" charset="-122"/>
              <a:ea typeface="微软雅黑" pitchFamily="34" charset="-122"/>
            </a:endParaRPr>
          </a:p>
        </p:txBody>
      </p:sp>
      <p:sp>
        <p:nvSpPr>
          <p:cNvPr id="4" name="矩形 3"/>
          <p:cNvSpPr/>
          <p:nvPr/>
        </p:nvSpPr>
        <p:spPr>
          <a:xfrm>
            <a:off x="591401" y="3471026"/>
            <a:ext cx="10954603" cy="5810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2.</a:t>
            </a:r>
            <a:r>
              <a:rPr kumimoji="1" lang="zh-CN" altLang="en-US" sz="2400" dirty="0">
                <a:solidFill>
                  <a:schemeClr val="bg1">
                    <a:lumMod val="50000"/>
                  </a:schemeClr>
                </a:solidFill>
                <a:latin typeface="微软雅黑" pitchFamily="34" charset="-122"/>
                <a:ea typeface="微软雅黑" pitchFamily="34" charset="-122"/>
              </a:rPr>
              <a:t>在判断游戏状态之后、更新显示之前需要增加负责绘制和更新所有精灵的代码。</a:t>
            </a:r>
            <a:endParaRPr kumimoji="1"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893164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11.4.3 </a:t>
            </a:r>
            <a:r>
              <a:rPr lang="zh-CN" altLang="en-US" sz="3200" dirty="0">
                <a:solidFill>
                  <a:srgbClr val="1353A2"/>
                </a:solidFill>
                <a:latin typeface="微软雅黑" pitchFamily="34" charset="-122"/>
                <a:ea typeface="微软雅黑" pitchFamily="34" charset="-122"/>
                <a:cs typeface="+mn-cs"/>
              </a:rPr>
              <a:t>绘制游戏背景和英雄飞机</a:t>
            </a:r>
          </a:p>
        </p:txBody>
      </p:sp>
      <p:sp>
        <p:nvSpPr>
          <p:cNvPr id="5" name="矩形 4"/>
          <p:cNvSpPr/>
          <p:nvPr/>
        </p:nvSpPr>
        <p:spPr>
          <a:xfrm>
            <a:off x="591401" y="1162702"/>
            <a:ext cx="10954603"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运行游戏，可以在游戏窗口中看到缓缓向下移动的星空背景和英雄飞机，如图所示。</a:t>
            </a:r>
            <a:endParaRPr kumimoji="1" lang="en-US" altLang="zh-CN" sz="2400" dirty="0">
              <a:solidFill>
                <a:schemeClr val="bg1">
                  <a:lumMod val="50000"/>
                </a:schemeClr>
              </a:solidFill>
              <a:latin typeface="微软雅黑" pitchFamily="34" charset="-122"/>
              <a:ea typeface="微软雅黑" pitchFamily="34" charset="-122"/>
            </a:endParaRPr>
          </a:p>
        </p:txBody>
      </p:sp>
      <p:pic>
        <p:nvPicPr>
          <p:cNvPr id="36866"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9295" y="2297756"/>
            <a:ext cx="2663158"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6853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11.4.3 </a:t>
            </a:r>
            <a:r>
              <a:rPr lang="zh-CN" altLang="en-US" sz="3200" dirty="0">
                <a:solidFill>
                  <a:srgbClr val="1353A2"/>
                </a:solidFill>
                <a:latin typeface="微软雅黑" pitchFamily="34" charset="-122"/>
                <a:ea typeface="微软雅黑" pitchFamily="34" charset="-122"/>
                <a:cs typeface="+mn-cs"/>
              </a:rPr>
              <a:t>绘制游戏背景和英雄飞机</a:t>
            </a:r>
          </a:p>
        </p:txBody>
      </p:sp>
      <p:sp>
        <p:nvSpPr>
          <p:cNvPr id="5" name="矩形 4"/>
          <p:cNvSpPr/>
          <p:nvPr/>
        </p:nvSpPr>
        <p:spPr>
          <a:xfrm>
            <a:off x="4918180" y="1939204"/>
            <a:ext cx="6627823"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rgbClr val="1353A2"/>
                </a:solidFill>
                <a:latin typeface="微软雅黑" pitchFamily="34" charset="-122"/>
                <a:ea typeface="微软雅黑" pitchFamily="34" charset="-122"/>
              </a:rPr>
              <a:t>我们运行上个小节实现的程序可以发现，游戏刚刚启动时，它的背景图像是填满整个游戏窗口的，但是随着背景图像缓缓向下移动，</a:t>
            </a:r>
            <a:r>
              <a:rPr kumimoji="1" lang="zh-CN" altLang="en-US" sz="2400" dirty="0">
                <a:solidFill>
                  <a:schemeClr val="tx1">
                    <a:lumMod val="50000"/>
                    <a:lumOff val="50000"/>
                  </a:schemeClr>
                </a:solidFill>
                <a:latin typeface="微软雅黑" pitchFamily="34" charset="-122"/>
                <a:ea typeface="微软雅黑" pitchFamily="34" charset="-122"/>
              </a:rPr>
              <a:t>游戏窗口上方出现了一个越来越大的灰色无图片区域</a:t>
            </a:r>
            <a:r>
              <a:rPr kumimoji="1" lang="zh-CN" altLang="en-US" sz="2400" dirty="0">
                <a:solidFill>
                  <a:srgbClr val="1353A2"/>
                </a:solidFill>
                <a:latin typeface="微软雅黑" pitchFamily="34" charset="-122"/>
                <a:ea typeface="微软雅黑" pitchFamily="34" charset="-122"/>
              </a:rPr>
              <a:t>。那么，</a:t>
            </a:r>
            <a:r>
              <a:rPr kumimoji="1" lang="zh-CN" altLang="en-US" sz="2400" dirty="0">
                <a:solidFill>
                  <a:srgbClr val="FF0000"/>
                </a:solidFill>
                <a:latin typeface="微软雅黑" pitchFamily="34" charset="-122"/>
                <a:ea typeface="微软雅黑" pitchFamily="34" charset="-122"/>
              </a:rPr>
              <a:t>如何</a:t>
            </a:r>
            <a:r>
              <a:rPr kumimoji="1" lang="zh-CN" altLang="en-US" sz="2400" dirty="0">
                <a:solidFill>
                  <a:srgbClr val="1353A2"/>
                </a:solidFill>
                <a:latin typeface="微软雅黑" pitchFamily="34" charset="-122"/>
                <a:ea typeface="微软雅黑" pitchFamily="34" charset="-122"/>
              </a:rPr>
              <a:t>才能</a:t>
            </a:r>
            <a:r>
              <a:rPr kumimoji="1" lang="zh-CN" altLang="en-US" sz="2400" dirty="0">
                <a:solidFill>
                  <a:srgbClr val="FF0000"/>
                </a:solidFill>
                <a:latin typeface="微软雅黑" pitchFamily="34" charset="-122"/>
                <a:ea typeface="微软雅黑" pitchFamily="34" charset="-122"/>
              </a:rPr>
              <a:t>实现背景图像持续滚动</a:t>
            </a:r>
            <a:r>
              <a:rPr kumimoji="1" lang="zh-CN" altLang="en-US" sz="2400" dirty="0">
                <a:solidFill>
                  <a:srgbClr val="1353A2"/>
                </a:solidFill>
                <a:latin typeface="微软雅黑" pitchFamily="34" charset="-122"/>
                <a:ea typeface="微软雅黑" pitchFamily="34" charset="-122"/>
              </a:rPr>
              <a:t>的效果呢</a:t>
            </a:r>
            <a:r>
              <a:rPr kumimoji="1" lang="zh-CN" altLang="en-US" sz="2400" dirty="0">
                <a:solidFill>
                  <a:srgbClr val="FF0000"/>
                </a:solidFill>
                <a:latin typeface="微软雅黑" pitchFamily="34" charset="-122"/>
                <a:ea typeface="微软雅黑" pitchFamily="34" charset="-122"/>
              </a:rPr>
              <a:t>？</a:t>
            </a:r>
            <a:endParaRPr kumimoji="1" lang="en-US" altLang="zh-CN" sz="2400" dirty="0">
              <a:solidFill>
                <a:srgbClr val="FF0000"/>
              </a:solidFill>
              <a:latin typeface="微软雅黑" pitchFamily="34" charset="-122"/>
              <a:ea typeface="微软雅黑" pitchFamily="34" charset="-122"/>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1" y="1488364"/>
            <a:ext cx="4318000" cy="431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5403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11.4.3 </a:t>
            </a:r>
            <a:r>
              <a:rPr lang="zh-CN" altLang="en-US" sz="3200" dirty="0">
                <a:solidFill>
                  <a:srgbClr val="1353A2"/>
                </a:solidFill>
                <a:latin typeface="微软雅黑" pitchFamily="34" charset="-122"/>
                <a:ea typeface="微软雅黑" pitchFamily="34" charset="-122"/>
                <a:cs typeface="+mn-cs"/>
              </a:rPr>
              <a:t>绘制游戏背景和英雄飞机</a:t>
            </a:r>
          </a:p>
        </p:txBody>
      </p:sp>
      <p:sp>
        <p:nvSpPr>
          <p:cNvPr id="5" name="矩形 4"/>
          <p:cNvSpPr/>
          <p:nvPr/>
        </p:nvSpPr>
        <p:spPr>
          <a:xfrm>
            <a:off x="1397057" y="1182798"/>
            <a:ext cx="10189892"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答案是</a:t>
            </a:r>
            <a:r>
              <a:rPr kumimoji="1" lang="zh-CN" altLang="en-US" sz="2400" dirty="0">
                <a:solidFill>
                  <a:srgbClr val="FF0000"/>
                </a:solidFill>
                <a:latin typeface="微软雅黑" pitchFamily="34" charset="-122"/>
                <a:ea typeface="微软雅黑" pitchFamily="34" charset="-122"/>
              </a:rPr>
              <a:t>使用两张背景精灵</a:t>
            </a:r>
            <a:r>
              <a:rPr kumimoji="1" lang="zh-CN" altLang="en-US" sz="2400" dirty="0">
                <a:solidFill>
                  <a:schemeClr val="bg1">
                    <a:lumMod val="50000"/>
                  </a:schemeClr>
                </a:solidFill>
                <a:latin typeface="微软雅黑" pitchFamily="34" charset="-122"/>
                <a:ea typeface="微软雅黑" pitchFamily="34" charset="-122"/>
              </a:rPr>
              <a:t>：背景精灵</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和背景精灵</a:t>
            </a:r>
            <a:r>
              <a:rPr kumimoji="1" lang="en-US" altLang="zh-CN" sz="2400" dirty="0">
                <a:solidFill>
                  <a:schemeClr val="bg1">
                    <a:lumMod val="50000"/>
                  </a:schemeClr>
                </a:solidFill>
                <a:latin typeface="微软雅黑" pitchFamily="34" charset="-122"/>
                <a:ea typeface="微软雅黑" pitchFamily="34" charset="-122"/>
              </a:rPr>
              <a:t>2</a:t>
            </a:r>
            <a:r>
              <a:rPr kumimoji="1" lang="zh-CN" altLang="en-US" sz="2400" dirty="0">
                <a:solidFill>
                  <a:schemeClr val="bg1">
                    <a:lumMod val="50000"/>
                  </a:schemeClr>
                </a:solidFill>
                <a:latin typeface="微软雅黑" pitchFamily="34" charset="-122"/>
                <a:ea typeface="微软雅黑" pitchFamily="34" charset="-122"/>
              </a:rPr>
              <a:t>，这两张背景精灵的实现原理如图所示。</a:t>
            </a:r>
            <a:endParaRPr kumimoji="1" lang="en-US" altLang="zh-CN" sz="2400" dirty="0">
              <a:solidFill>
                <a:schemeClr val="bg1">
                  <a:lumMod val="50000"/>
                </a:schemeClr>
              </a:solidFill>
              <a:latin typeface="微软雅黑" pitchFamily="34" charset="-122"/>
              <a:ea typeface="微软雅黑" pitchFamily="34" charset="-122"/>
            </a:endParaRPr>
          </a:p>
        </p:txBody>
      </p:sp>
      <p:pic>
        <p:nvPicPr>
          <p:cNvPr id="37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30" y="1345513"/>
            <a:ext cx="65722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图片 23" descr="E:\Python学科\Python店销书\修改后稿子\飞机大战讲义3.0\images\010_背景图像交替滚动.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216" y="2366962"/>
            <a:ext cx="526732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512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11.4.3 </a:t>
            </a:r>
            <a:r>
              <a:rPr lang="zh-CN" altLang="en-US" sz="3200" dirty="0">
                <a:solidFill>
                  <a:srgbClr val="1353A2"/>
                </a:solidFill>
                <a:latin typeface="微软雅黑" pitchFamily="34" charset="-122"/>
                <a:ea typeface="微软雅黑" pitchFamily="34" charset="-122"/>
                <a:cs typeface="+mn-cs"/>
              </a:rPr>
              <a:t>绘制游戏背景和英雄飞机</a:t>
            </a:r>
          </a:p>
        </p:txBody>
      </p:sp>
      <p:sp>
        <p:nvSpPr>
          <p:cNvPr id="5" name="矩形 4"/>
          <p:cNvSpPr/>
          <p:nvPr/>
        </p:nvSpPr>
        <p:spPr>
          <a:xfrm>
            <a:off x="5813487" y="1523998"/>
            <a:ext cx="5773462" cy="424731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这张图描述了背景图像</a:t>
            </a:r>
            <a:r>
              <a:rPr kumimoji="1" lang="zh-CN" altLang="en-US" dirty="0">
                <a:solidFill>
                  <a:srgbClr val="FF0000"/>
                </a:solidFill>
                <a:latin typeface="微软雅黑" pitchFamily="34" charset="-122"/>
                <a:ea typeface="微软雅黑" pitchFamily="34" charset="-122"/>
              </a:rPr>
              <a:t>持续滚动</a:t>
            </a:r>
            <a:r>
              <a:rPr kumimoji="1" lang="zh-CN" altLang="en-US" dirty="0">
                <a:solidFill>
                  <a:schemeClr val="bg1">
                    <a:lumMod val="50000"/>
                  </a:schemeClr>
                </a:solidFill>
                <a:latin typeface="微软雅黑" pitchFamily="34" charset="-122"/>
                <a:ea typeface="微软雅黑" pitchFamily="34" charset="-122"/>
              </a:rPr>
              <a:t>的</a:t>
            </a:r>
            <a:r>
              <a:rPr kumimoji="1" lang="zh-CN" altLang="en-US" dirty="0">
                <a:solidFill>
                  <a:srgbClr val="FF0000"/>
                </a:solidFill>
                <a:latin typeface="微软雅黑" pitchFamily="34" charset="-122"/>
                <a:ea typeface="微软雅黑" pitchFamily="34" charset="-122"/>
              </a:rPr>
              <a:t>实现原理</a:t>
            </a:r>
            <a:r>
              <a:rPr kumimoji="1" lang="zh-CN" altLang="en-US" dirty="0">
                <a:solidFill>
                  <a:srgbClr val="1353A2"/>
                </a:solidFill>
                <a:latin typeface="微软雅黑" pitchFamily="34" charset="-122"/>
                <a:ea typeface="微软雅黑" pitchFamily="34" charset="-122"/>
              </a:rPr>
              <a:t>，</a:t>
            </a:r>
            <a:r>
              <a:rPr kumimoji="1" lang="zh-CN" altLang="en-US" dirty="0">
                <a:solidFill>
                  <a:schemeClr val="bg1">
                    <a:lumMod val="50000"/>
                  </a:schemeClr>
                </a:solidFill>
                <a:latin typeface="微软雅黑" pitchFamily="34" charset="-122"/>
                <a:ea typeface="微软雅黑" pitchFamily="34" charset="-122"/>
              </a:rPr>
              <a:t>具体步骤如下。</a:t>
            </a:r>
          </a:p>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a:t>
            </a:r>
            <a:r>
              <a:rPr kumimoji="1" lang="en-US" altLang="zh-CN" dirty="0">
                <a:solidFill>
                  <a:schemeClr val="bg1">
                    <a:lumMod val="50000"/>
                  </a:schemeClr>
                </a:solidFill>
                <a:latin typeface="微软雅黑" pitchFamily="34" charset="-122"/>
                <a:ea typeface="微软雅黑" pitchFamily="34" charset="-122"/>
              </a:rPr>
              <a:t>1</a:t>
            </a:r>
            <a:r>
              <a:rPr kumimoji="1" lang="zh-CN" altLang="en-US" dirty="0">
                <a:solidFill>
                  <a:schemeClr val="bg1">
                    <a:lumMod val="50000"/>
                  </a:schemeClr>
                </a:solidFill>
                <a:latin typeface="微软雅黑" pitchFamily="34" charset="-122"/>
                <a:ea typeface="微软雅黑" pitchFamily="34" charset="-122"/>
              </a:rPr>
              <a:t>）背景精灵</a:t>
            </a:r>
            <a:r>
              <a:rPr kumimoji="1" lang="en-US" altLang="zh-CN" dirty="0">
                <a:solidFill>
                  <a:schemeClr val="bg1">
                    <a:lumMod val="50000"/>
                  </a:schemeClr>
                </a:solidFill>
                <a:latin typeface="微软雅黑" pitchFamily="34" charset="-122"/>
                <a:ea typeface="微软雅黑" pitchFamily="34" charset="-122"/>
              </a:rPr>
              <a:t>1</a:t>
            </a:r>
            <a:r>
              <a:rPr kumimoji="1" lang="zh-CN" altLang="en-US" dirty="0">
                <a:solidFill>
                  <a:schemeClr val="bg1">
                    <a:lumMod val="50000"/>
                  </a:schemeClr>
                </a:solidFill>
                <a:latin typeface="微软雅黑" pitchFamily="34" charset="-122"/>
                <a:ea typeface="微软雅黑" pitchFamily="34" charset="-122"/>
              </a:rPr>
              <a:t>显示在屏幕上，与屏幕重合；背景精灵</a:t>
            </a:r>
            <a:r>
              <a:rPr kumimoji="1" lang="en-US" altLang="zh-CN" dirty="0">
                <a:solidFill>
                  <a:schemeClr val="bg1">
                    <a:lumMod val="50000"/>
                  </a:schemeClr>
                </a:solidFill>
                <a:latin typeface="微软雅黑" pitchFamily="34" charset="-122"/>
                <a:ea typeface="微软雅黑" pitchFamily="34" charset="-122"/>
              </a:rPr>
              <a:t>2</a:t>
            </a:r>
            <a:r>
              <a:rPr kumimoji="1" lang="zh-CN" altLang="en-US" dirty="0">
                <a:solidFill>
                  <a:schemeClr val="bg1">
                    <a:lumMod val="50000"/>
                  </a:schemeClr>
                </a:solidFill>
                <a:latin typeface="微软雅黑" pitchFamily="34" charset="-122"/>
                <a:ea typeface="微软雅黑" pitchFamily="34" charset="-122"/>
              </a:rPr>
              <a:t>放在屏幕的正上方，与背景精灵</a:t>
            </a:r>
            <a:r>
              <a:rPr kumimoji="1" lang="en-US" altLang="zh-CN" dirty="0">
                <a:solidFill>
                  <a:schemeClr val="bg1">
                    <a:lumMod val="50000"/>
                  </a:schemeClr>
                </a:solidFill>
                <a:latin typeface="微软雅黑" pitchFamily="34" charset="-122"/>
                <a:ea typeface="微软雅黑" pitchFamily="34" charset="-122"/>
              </a:rPr>
              <a:t>1</a:t>
            </a:r>
            <a:r>
              <a:rPr kumimoji="1" lang="zh-CN" altLang="en-US" dirty="0">
                <a:solidFill>
                  <a:schemeClr val="bg1">
                    <a:lumMod val="50000"/>
                  </a:schemeClr>
                </a:solidFill>
                <a:latin typeface="微软雅黑" pitchFamily="34" charset="-122"/>
                <a:ea typeface="微软雅黑" pitchFamily="34" charset="-122"/>
              </a:rPr>
              <a:t>连接起来。</a:t>
            </a:r>
          </a:p>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a:t>
            </a:r>
            <a:r>
              <a:rPr kumimoji="1" lang="en-US" altLang="zh-CN" dirty="0">
                <a:solidFill>
                  <a:schemeClr val="bg1">
                    <a:lumMod val="50000"/>
                  </a:schemeClr>
                </a:solidFill>
                <a:latin typeface="微软雅黑" pitchFamily="34" charset="-122"/>
                <a:ea typeface="微软雅黑" pitchFamily="34" charset="-122"/>
              </a:rPr>
              <a:t>2</a:t>
            </a:r>
            <a:r>
              <a:rPr kumimoji="1" lang="zh-CN" altLang="en-US" dirty="0">
                <a:solidFill>
                  <a:schemeClr val="bg1">
                    <a:lumMod val="50000"/>
                  </a:schemeClr>
                </a:solidFill>
                <a:latin typeface="微软雅黑" pitchFamily="34" charset="-122"/>
                <a:ea typeface="微软雅黑" pitchFamily="34" charset="-122"/>
              </a:rPr>
              <a:t>）两个背景精灵同时向下移动。</a:t>
            </a:r>
            <a:endParaRPr kumimoji="1" lang="en-US" altLang="zh-CN"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a:t>
            </a:r>
            <a:r>
              <a:rPr kumimoji="1" lang="en-US" altLang="zh-CN" dirty="0">
                <a:solidFill>
                  <a:schemeClr val="bg1">
                    <a:lumMod val="50000"/>
                  </a:schemeClr>
                </a:solidFill>
                <a:latin typeface="微软雅黑" pitchFamily="34" charset="-122"/>
                <a:ea typeface="微软雅黑" pitchFamily="34" charset="-122"/>
              </a:rPr>
              <a:t>3</a:t>
            </a:r>
            <a:r>
              <a:rPr kumimoji="1" lang="zh-CN" altLang="en-US" dirty="0">
                <a:solidFill>
                  <a:schemeClr val="bg1">
                    <a:lumMod val="50000"/>
                  </a:schemeClr>
                </a:solidFill>
                <a:latin typeface="微软雅黑" pitchFamily="34" charset="-122"/>
                <a:ea typeface="微软雅黑" pitchFamily="34" charset="-122"/>
              </a:rPr>
              <a:t>）当背景精灵</a:t>
            </a:r>
            <a:r>
              <a:rPr kumimoji="1" lang="en-US" altLang="zh-CN" dirty="0">
                <a:solidFill>
                  <a:schemeClr val="bg1">
                    <a:lumMod val="50000"/>
                  </a:schemeClr>
                </a:solidFill>
                <a:latin typeface="微软雅黑" pitchFamily="34" charset="-122"/>
                <a:ea typeface="微软雅黑" pitchFamily="34" charset="-122"/>
              </a:rPr>
              <a:t>1</a:t>
            </a:r>
            <a:r>
              <a:rPr kumimoji="1" lang="zh-CN" altLang="en-US" dirty="0">
                <a:solidFill>
                  <a:schemeClr val="bg1">
                    <a:lumMod val="50000"/>
                  </a:schemeClr>
                </a:solidFill>
                <a:latin typeface="微软雅黑" pitchFamily="34" charset="-122"/>
                <a:ea typeface="微软雅黑" pitchFamily="34" charset="-122"/>
              </a:rPr>
              <a:t>移出屏幕外时，背景精灵</a:t>
            </a:r>
            <a:r>
              <a:rPr kumimoji="1" lang="en-US" altLang="zh-CN" dirty="0">
                <a:solidFill>
                  <a:schemeClr val="bg1">
                    <a:lumMod val="50000"/>
                  </a:schemeClr>
                </a:solidFill>
                <a:latin typeface="微软雅黑" pitchFamily="34" charset="-122"/>
                <a:ea typeface="微软雅黑" pitchFamily="34" charset="-122"/>
              </a:rPr>
              <a:t>2</a:t>
            </a:r>
            <a:r>
              <a:rPr kumimoji="1" lang="zh-CN" altLang="en-US" dirty="0">
                <a:solidFill>
                  <a:schemeClr val="bg1">
                    <a:lumMod val="50000"/>
                  </a:schemeClr>
                </a:solidFill>
                <a:latin typeface="微软雅黑" pitchFamily="34" charset="-122"/>
                <a:ea typeface="微软雅黑" pitchFamily="34" charset="-122"/>
              </a:rPr>
              <a:t>正好全部显示在屏幕上。</a:t>
            </a:r>
          </a:p>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a:t>
            </a:r>
            <a:r>
              <a:rPr kumimoji="1" lang="en-US" altLang="zh-CN" dirty="0">
                <a:solidFill>
                  <a:schemeClr val="bg1">
                    <a:lumMod val="50000"/>
                  </a:schemeClr>
                </a:solidFill>
                <a:latin typeface="微软雅黑" pitchFamily="34" charset="-122"/>
                <a:ea typeface="微软雅黑" pitchFamily="34" charset="-122"/>
              </a:rPr>
              <a:t>4</a:t>
            </a:r>
            <a:r>
              <a:rPr kumimoji="1" lang="zh-CN" altLang="en-US" dirty="0">
                <a:solidFill>
                  <a:schemeClr val="bg1">
                    <a:lumMod val="50000"/>
                  </a:schemeClr>
                </a:solidFill>
                <a:latin typeface="微软雅黑" pitchFamily="34" charset="-122"/>
                <a:ea typeface="微软雅黑" pitchFamily="34" charset="-122"/>
              </a:rPr>
              <a:t>）背景精灵</a:t>
            </a:r>
            <a:r>
              <a:rPr kumimoji="1" lang="en-US" altLang="zh-CN" dirty="0">
                <a:solidFill>
                  <a:schemeClr val="bg1">
                    <a:lumMod val="50000"/>
                  </a:schemeClr>
                </a:solidFill>
                <a:latin typeface="微软雅黑" pitchFamily="34" charset="-122"/>
                <a:ea typeface="微软雅黑" pitchFamily="34" charset="-122"/>
              </a:rPr>
              <a:t>1</a:t>
            </a:r>
            <a:r>
              <a:rPr kumimoji="1" lang="zh-CN" altLang="en-US" dirty="0">
                <a:solidFill>
                  <a:schemeClr val="bg1">
                    <a:lumMod val="50000"/>
                  </a:schemeClr>
                </a:solidFill>
                <a:latin typeface="微软雅黑" pitchFamily="34" charset="-122"/>
                <a:ea typeface="微软雅黑" pitchFamily="34" charset="-122"/>
              </a:rPr>
              <a:t>立即移动到屏幕的上方，与背景精灵</a:t>
            </a:r>
            <a:r>
              <a:rPr kumimoji="1" lang="en-US" altLang="zh-CN" dirty="0">
                <a:solidFill>
                  <a:schemeClr val="bg1">
                    <a:lumMod val="50000"/>
                  </a:schemeClr>
                </a:solidFill>
                <a:latin typeface="微软雅黑" pitchFamily="34" charset="-122"/>
                <a:ea typeface="微软雅黑" pitchFamily="34" charset="-122"/>
              </a:rPr>
              <a:t>2</a:t>
            </a:r>
            <a:r>
              <a:rPr kumimoji="1" lang="zh-CN" altLang="en-US" dirty="0">
                <a:solidFill>
                  <a:schemeClr val="bg1">
                    <a:lumMod val="50000"/>
                  </a:schemeClr>
                </a:solidFill>
                <a:latin typeface="微软雅黑" pitchFamily="34" charset="-122"/>
                <a:ea typeface="微软雅黑" pitchFamily="34" charset="-122"/>
              </a:rPr>
              <a:t>连接。</a:t>
            </a:r>
          </a:p>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a:t>
            </a:r>
            <a:r>
              <a:rPr kumimoji="1" lang="en-US" altLang="zh-CN" dirty="0">
                <a:solidFill>
                  <a:schemeClr val="bg1">
                    <a:lumMod val="50000"/>
                  </a:schemeClr>
                </a:solidFill>
                <a:latin typeface="微软雅黑" pitchFamily="34" charset="-122"/>
                <a:ea typeface="微软雅黑" pitchFamily="34" charset="-122"/>
              </a:rPr>
              <a:t>5</a:t>
            </a:r>
            <a:r>
              <a:rPr kumimoji="1" lang="zh-CN" altLang="en-US" dirty="0">
                <a:solidFill>
                  <a:schemeClr val="bg1">
                    <a:lumMod val="50000"/>
                  </a:schemeClr>
                </a:solidFill>
                <a:latin typeface="微软雅黑" pitchFamily="34" charset="-122"/>
                <a:ea typeface="微软雅黑" pitchFamily="34" charset="-122"/>
              </a:rPr>
              <a:t>）两个背景精灵继续同时向下移动，回到步骤（</a:t>
            </a:r>
            <a:r>
              <a:rPr kumimoji="1" lang="en-US" altLang="zh-CN" dirty="0">
                <a:solidFill>
                  <a:schemeClr val="bg1">
                    <a:lumMod val="50000"/>
                  </a:schemeClr>
                </a:solidFill>
                <a:latin typeface="微软雅黑" pitchFamily="34" charset="-122"/>
                <a:ea typeface="微软雅黑" pitchFamily="34" charset="-122"/>
              </a:rPr>
              <a:t>2</a:t>
            </a:r>
            <a:r>
              <a:rPr kumimoji="1" lang="zh-CN" altLang="en-US" dirty="0">
                <a:solidFill>
                  <a:schemeClr val="bg1">
                    <a:lumMod val="50000"/>
                  </a:schemeClr>
                </a:solidFill>
                <a:latin typeface="微软雅黑" pitchFamily="34" charset="-122"/>
                <a:ea typeface="微软雅黑" pitchFamily="34" charset="-122"/>
              </a:rPr>
              <a:t>）。</a:t>
            </a:r>
          </a:p>
        </p:txBody>
      </p:sp>
      <p:pic>
        <p:nvPicPr>
          <p:cNvPr id="37892" name="图片 23" descr="E:\Python学科\Python店销书\修改后稿子\飞机大战讲义3.0\images\010_背景图像交替滚动.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2" y="1684574"/>
            <a:ext cx="526732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235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11.4.3 </a:t>
            </a:r>
            <a:r>
              <a:rPr lang="zh-CN" altLang="en-US" sz="3200" dirty="0">
                <a:solidFill>
                  <a:srgbClr val="1353A2"/>
                </a:solidFill>
                <a:latin typeface="微软雅黑" pitchFamily="34" charset="-122"/>
                <a:ea typeface="微软雅黑" pitchFamily="34" charset="-122"/>
                <a:cs typeface="+mn-cs"/>
              </a:rPr>
              <a:t>绘制游戏背景和英雄飞机</a:t>
            </a:r>
          </a:p>
        </p:txBody>
      </p:sp>
      <p:sp>
        <p:nvSpPr>
          <p:cNvPr id="5" name="矩形 4"/>
          <p:cNvSpPr/>
          <p:nvPr/>
        </p:nvSpPr>
        <p:spPr>
          <a:xfrm>
            <a:off x="5813487" y="2615819"/>
            <a:ext cx="5773462" cy="24006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dirty="0">
                <a:solidFill>
                  <a:schemeClr val="bg1">
                    <a:lumMod val="50000"/>
                  </a:schemeClr>
                </a:solidFill>
                <a:latin typeface="微软雅黑" pitchFamily="34" charset="-122"/>
                <a:ea typeface="微软雅黑" pitchFamily="34" charset="-122"/>
              </a:rPr>
              <a:t>基于以上原理实现代码时：</a:t>
            </a:r>
            <a:endParaRPr kumimoji="1" lang="en-US" altLang="zh-CN"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可以通过判断背景图像的</a:t>
            </a:r>
            <a:r>
              <a:rPr kumimoji="1" lang="en-US" altLang="zh-CN" sz="2000" dirty="0">
                <a:solidFill>
                  <a:schemeClr val="bg1">
                    <a:lumMod val="50000"/>
                  </a:schemeClr>
                </a:solidFill>
                <a:latin typeface="微软雅黑" pitchFamily="34" charset="-122"/>
                <a:ea typeface="微软雅黑" pitchFamily="34" charset="-122"/>
              </a:rPr>
              <a:t>y</a:t>
            </a:r>
            <a:r>
              <a:rPr kumimoji="1" lang="zh-CN" altLang="en-US" sz="2000" dirty="0">
                <a:solidFill>
                  <a:schemeClr val="bg1">
                    <a:lumMod val="50000"/>
                  </a:schemeClr>
                </a:solidFill>
                <a:latin typeface="微软雅黑" pitchFamily="34" charset="-122"/>
                <a:ea typeface="微软雅黑" pitchFamily="34" charset="-122"/>
              </a:rPr>
              <a:t>值是否大于或等于屏幕的</a:t>
            </a:r>
            <a:r>
              <a:rPr kumimoji="1" lang="en-US" altLang="zh-CN" sz="2000" dirty="0">
                <a:solidFill>
                  <a:schemeClr val="bg1">
                    <a:lumMod val="50000"/>
                  </a:schemeClr>
                </a:solidFill>
                <a:latin typeface="微软雅黑" pitchFamily="34" charset="-122"/>
                <a:ea typeface="微软雅黑" pitchFamily="34" charset="-122"/>
              </a:rPr>
              <a:t>h</a:t>
            </a:r>
            <a:r>
              <a:rPr kumimoji="1" lang="zh-CN" altLang="en-US" sz="2000" dirty="0">
                <a:solidFill>
                  <a:schemeClr val="bg1">
                    <a:lumMod val="50000"/>
                  </a:schemeClr>
                </a:solidFill>
                <a:latin typeface="微软雅黑" pitchFamily="34" charset="-122"/>
                <a:ea typeface="微软雅黑" pitchFamily="34" charset="-122"/>
              </a:rPr>
              <a:t>值来判断背景图像是否移出屏幕下方，</a:t>
            </a:r>
            <a:endParaRPr kumimoji="1" lang="en-US" altLang="zh-CN" sz="20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通过将背景图像的</a:t>
            </a:r>
            <a:r>
              <a:rPr kumimoji="1" lang="en-US" altLang="zh-CN" sz="2000" dirty="0">
                <a:solidFill>
                  <a:schemeClr val="bg1">
                    <a:lumMod val="50000"/>
                  </a:schemeClr>
                </a:solidFill>
                <a:latin typeface="微软雅黑" pitchFamily="34" charset="-122"/>
                <a:ea typeface="微软雅黑" pitchFamily="34" charset="-122"/>
              </a:rPr>
              <a:t>y</a:t>
            </a:r>
            <a:r>
              <a:rPr kumimoji="1" lang="zh-CN" altLang="en-US" sz="2000" dirty="0">
                <a:solidFill>
                  <a:schemeClr val="bg1">
                    <a:lumMod val="50000"/>
                  </a:schemeClr>
                </a:solidFill>
                <a:latin typeface="微软雅黑" pitchFamily="34" charset="-122"/>
                <a:ea typeface="微软雅黑" pitchFamily="34" charset="-122"/>
              </a:rPr>
              <a:t>值设置为图像高度的负值将背景图像移动到屏幕上方。</a:t>
            </a:r>
          </a:p>
        </p:txBody>
      </p:sp>
      <p:pic>
        <p:nvPicPr>
          <p:cNvPr id="37892" name="图片 23" descr="E:\Python学科\Python店销书\修改后稿子\飞机大战讲义3.0\images\010_背景图像交替滚动.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2" y="1684574"/>
            <a:ext cx="526732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875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11.4.3 </a:t>
            </a:r>
            <a:r>
              <a:rPr lang="zh-CN" altLang="en-US" sz="3200" dirty="0">
                <a:solidFill>
                  <a:srgbClr val="1353A2"/>
                </a:solidFill>
                <a:latin typeface="微软雅黑" pitchFamily="34" charset="-122"/>
                <a:ea typeface="微软雅黑" pitchFamily="34" charset="-122"/>
                <a:cs typeface="+mn-cs"/>
              </a:rPr>
              <a:t>绘制游戏背景和英雄飞机</a:t>
            </a:r>
          </a:p>
        </p:txBody>
      </p:sp>
      <p:sp>
        <p:nvSpPr>
          <p:cNvPr id="5" name="矩形 4"/>
          <p:cNvSpPr/>
          <p:nvPr/>
        </p:nvSpPr>
        <p:spPr>
          <a:xfrm>
            <a:off x="640986" y="1144173"/>
            <a:ext cx="10945964"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理解了背景图像的实现原理之后，设计表示背景图像的背景精灵类</a:t>
            </a:r>
            <a:r>
              <a:rPr kumimoji="1" lang="en-US" altLang="zh-CN" sz="2400" dirty="0">
                <a:solidFill>
                  <a:schemeClr val="bg1">
                    <a:lumMod val="50000"/>
                  </a:schemeClr>
                </a:solidFill>
                <a:latin typeface="微软雅黑" pitchFamily="34" charset="-122"/>
                <a:ea typeface="微软雅黑" pitchFamily="34" charset="-122"/>
              </a:rPr>
              <a:t>Background</a:t>
            </a: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Background</a:t>
            </a:r>
            <a:r>
              <a:rPr kumimoji="1" lang="zh-CN" altLang="en-US" sz="2400" dirty="0">
                <a:solidFill>
                  <a:schemeClr val="bg1">
                    <a:lumMod val="50000"/>
                  </a:schemeClr>
                </a:solidFill>
                <a:latin typeface="微软雅黑" pitchFamily="34" charset="-122"/>
                <a:ea typeface="微软雅黑" pitchFamily="34" charset="-122"/>
              </a:rPr>
              <a:t>类的类图如图所示。</a:t>
            </a:r>
          </a:p>
        </p:txBody>
      </p:sp>
      <p:pic>
        <p:nvPicPr>
          <p:cNvPr id="38914" name="图片 24" descr="E:\Python学科\Python店销书\修改后稿子\飞机大战讲义3.0\images\011_派生背景精灵子类.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782" y="2279227"/>
            <a:ext cx="4436372" cy="227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97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a:spLocks noChangeArrowheads="1"/>
          </p:cNvSpPr>
          <p:nvPr/>
        </p:nvSpPr>
        <p:spPr bwMode="auto">
          <a:xfrm>
            <a:off x="5181600" y="475832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11.5    </a:t>
            </a:r>
            <a:r>
              <a:rPr lang="zh-CN" altLang="en-US" sz="2800" dirty="0">
                <a:solidFill>
                  <a:srgbClr val="595959"/>
                </a:solidFill>
                <a:latin typeface="Impact" pitchFamily="34" charset="0"/>
                <a:ea typeface="微软雅黑" pitchFamily="34" charset="-122"/>
              </a:rPr>
              <a:t>指示器面板</a:t>
            </a:r>
          </a:p>
        </p:txBody>
      </p:sp>
      <p:sp>
        <p:nvSpPr>
          <p:cNvPr id="22"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11.2   </a:t>
            </a:r>
            <a:r>
              <a:rPr lang="zh-CN" altLang="en-US" sz="2800" dirty="0">
                <a:solidFill>
                  <a:srgbClr val="595959"/>
                </a:solidFill>
                <a:latin typeface="Impact" pitchFamily="34" charset="0"/>
                <a:ea typeface="微软雅黑" pitchFamily="34" charset="-122"/>
              </a:rPr>
              <a:t>项目准备</a:t>
            </a:r>
          </a:p>
        </p:txBody>
      </p:sp>
      <p:sp>
        <p:nvSpPr>
          <p:cNvPr id="23"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11.3    </a:t>
            </a:r>
            <a:r>
              <a:rPr lang="zh-CN" altLang="en-US" sz="2800" dirty="0">
                <a:solidFill>
                  <a:srgbClr val="595959"/>
                </a:solidFill>
                <a:latin typeface="Impact" pitchFamily="34" charset="0"/>
                <a:ea typeface="微软雅黑" pitchFamily="34" charset="-122"/>
              </a:rPr>
              <a:t>游戏框架搭建</a:t>
            </a:r>
          </a:p>
        </p:txBody>
      </p:sp>
      <p:sp>
        <p:nvSpPr>
          <p:cNvPr id="24" name="TextBox 11"/>
          <p:cNvSpPr txBox="1">
            <a:spLocks noChangeArrowheads="1"/>
          </p:cNvSpPr>
          <p:nvPr/>
        </p:nvSpPr>
        <p:spPr bwMode="auto">
          <a:xfrm>
            <a:off x="5181600" y="4004601"/>
            <a:ext cx="49164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11.4    </a:t>
            </a:r>
            <a:r>
              <a:rPr lang="zh-CN" altLang="en-US" sz="2800" dirty="0">
                <a:solidFill>
                  <a:srgbClr val="595959"/>
                </a:solidFill>
                <a:latin typeface="Impact" pitchFamily="34" charset="0"/>
                <a:ea typeface="微软雅黑" pitchFamily="34" charset="-122"/>
              </a:rPr>
              <a:t>游戏背景和英雄飞机</a:t>
            </a:r>
          </a:p>
        </p:txBody>
      </p:sp>
      <p:sp>
        <p:nvSpPr>
          <p:cNvPr id="10" name="TextBox 6"/>
          <p:cNvSpPr txBox="1">
            <a:spLocks noChangeArrowheads="1"/>
          </p:cNvSpPr>
          <p:nvPr/>
        </p:nvSpPr>
        <p:spPr bwMode="auto">
          <a:xfrm>
            <a:off x="5181600" y="544130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11.6    </a:t>
            </a:r>
            <a:r>
              <a:rPr lang="zh-CN" altLang="en-US" sz="2800" dirty="0">
                <a:solidFill>
                  <a:srgbClr val="595959"/>
                </a:solidFill>
                <a:latin typeface="Impact" pitchFamily="34" charset="0"/>
                <a:ea typeface="微软雅黑" pitchFamily="34" charset="-122"/>
              </a:rPr>
              <a:t>逐帧动画和飞机类</a:t>
            </a:r>
          </a:p>
        </p:txBody>
      </p:sp>
      <p:sp>
        <p:nvSpPr>
          <p:cNvPr id="12" name="对角圆角矩形 11"/>
          <p:cNvSpPr/>
          <p:nvPr/>
        </p:nvSpPr>
        <p:spPr>
          <a:xfrm>
            <a:off x="4870450" y="1632081"/>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13"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bg1"/>
                </a:solidFill>
                <a:latin typeface="Impact" pitchFamily="34" charset="0"/>
                <a:ea typeface="微软雅黑" pitchFamily="34" charset="-122"/>
              </a:rPr>
              <a:t>11.1    </a:t>
            </a:r>
            <a:r>
              <a:rPr lang="zh-CN" altLang="en-US" sz="2800" dirty="0">
                <a:solidFill>
                  <a:schemeClr val="bg1"/>
                </a:solidFill>
                <a:latin typeface="Impact" pitchFamily="34" charset="0"/>
                <a:ea typeface="微软雅黑" pitchFamily="34" charset="-122"/>
              </a:rPr>
              <a:t>游戏介绍</a:t>
            </a:r>
          </a:p>
        </p:txBody>
      </p:sp>
    </p:spTree>
    <p:extLst>
      <p:ext uri="{BB962C8B-B14F-4D97-AF65-F5344CB8AC3E}">
        <p14:creationId xmlns:p14="http://schemas.microsoft.com/office/powerpoint/2010/main" val="2300102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p:cNvSpPr txBox="1">
            <a:spLocks noChangeArrowheads="1"/>
          </p:cNvSpPr>
          <p:nvPr/>
        </p:nvSpPr>
        <p:spPr bwMode="auto">
          <a:xfrm>
            <a:off x="5181600" y="544130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rgbClr val="595959"/>
                </a:solidFill>
                <a:latin typeface="Impact" pitchFamily="34" charset="0"/>
                <a:ea typeface="微软雅黑" pitchFamily="34" charset="-122"/>
              </a:rPr>
              <a:t>11.6    </a:t>
            </a:r>
            <a:r>
              <a:rPr lang="zh-CN" altLang="en-US" sz="2800" dirty="0">
                <a:solidFill>
                  <a:srgbClr val="595959"/>
                </a:solidFill>
                <a:latin typeface="Impact" pitchFamily="34" charset="0"/>
                <a:ea typeface="微软雅黑" pitchFamily="34" charset="-122"/>
              </a:rPr>
              <a:t>逐帧动画和飞机类</a:t>
            </a:r>
          </a:p>
        </p:txBody>
      </p:sp>
      <p:sp>
        <p:nvSpPr>
          <p:cNvPr id="12" name="对角圆角矩形 11"/>
          <p:cNvSpPr/>
          <p:nvPr/>
        </p:nvSpPr>
        <p:spPr>
          <a:xfrm>
            <a:off x="4884098" y="4652741"/>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13"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11.1    </a:t>
            </a:r>
            <a:r>
              <a:rPr lang="zh-CN" altLang="en-US" sz="2800" dirty="0">
                <a:solidFill>
                  <a:schemeClr val="tx1">
                    <a:lumMod val="65000"/>
                    <a:lumOff val="35000"/>
                  </a:schemeClr>
                </a:solidFill>
                <a:latin typeface="Impact" pitchFamily="34" charset="0"/>
                <a:ea typeface="微软雅黑" pitchFamily="34" charset="-122"/>
              </a:rPr>
              <a:t>游戏介绍</a:t>
            </a:r>
          </a:p>
        </p:txBody>
      </p:sp>
      <p:sp>
        <p:nvSpPr>
          <p:cNvPr id="11"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11.2   </a:t>
            </a:r>
            <a:r>
              <a:rPr lang="zh-CN" altLang="en-US" sz="2800" dirty="0">
                <a:solidFill>
                  <a:schemeClr val="tx1">
                    <a:lumMod val="65000"/>
                    <a:lumOff val="35000"/>
                  </a:schemeClr>
                </a:solidFill>
                <a:latin typeface="Impact" pitchFamily="34" charset="0"/>
                <a:ea typeface="微软雅黑" pitchFamily="34" charset="-122"/>
              </a:rPr>
              <a:t>项目准备</a:t>
            </a:r>
          </a:p>
        </p:txBody>
      </p:sp>
      <p:sp>
        <p:nvSpPr>
          <p:cNvPr id="14"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11.3    </a:t>
            </a:r>
            <a:r>
              <a:rPr lang="zh-CN" altLang="en-US" sz="2800" dirty="0">
                <a:solidFill>
                  <a:schemeClr val="tx1">
                    <a:lumMod val="65000"/>
                    <a:lumOff val="35000"/>
                  </a:schemeClr>
                </a:solidFill>
                <a:latin typeface="Impact" pitchFamily="34" charset="0"/>
                <a:ea typeface="微软雅黑" pitchFamily="34" charset="-122"/>
              </a:rPr>
              <a:t>游戏框架搭建</a:t>
            </a:r>
          </a:p>
        </p:txBody>
      </p:sp>
      <p:sp>
        <p:nvSpPr>
          <p:cNvPr id="15" name="TextBox 11"/>
          <p:cNvSpPr txBox="1">
            <a:spLocks noChangeArrowheads="1"/>
          </p:cNvSpPr>
          <p:nvPr/>
        </p:nvSpPr>
        <p:spPr bwMode="auto">
          <a:xfrm>
            <a:off x="5181600" y="4004601"/>
            <a:ext cx="49164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11.4    </a:t>
            </a:r>
            <a:r>
              <a:rPr lang="zh-CN" altLang="en-US" sz="2800" dirty="0">
                <a:solidFill>
                  <a:schemeClr val="tx1">
                    <a:lumMod val="65000"/>
                    <a:lumOff val="35000"/>
                  </a:schemeClr>
                </a:solidFill>
                <a:latin typeface="Impact" pitchFamily="34" charset="0"/>
                <a:ea typeface="微软雅黑" pitchFamily="34" charset="-122"/>
              </a:rPr>
              <a:t>游戏背景和英雄飞机</a:t>
            </a:r>
          </a:p>
        </p:txBody>
      </p:sp>
      <p:sp>
        <p:nvSpPr>
          <p:cNvPr id="16" name="TextBox 11"/>
          <p:cNvSpPr txBox="1">
            <a:spLocks noChangeArrowheads="1"/>
          </p:cNvSpPr>
          <p:nvPr/>
        </p:nvSpPr>
        <p:spPr bwMode="auto">
          <a:xfrm>
            <a:off x="5181600" y="475832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bg1"/>
                </a:solidFill>
                <a:latin typeface="Impact" pitchFamily="34" charset="0"/>
                <a:ea typeface="微软雅黑" pitchFamily="34" charset="-122"/>
              </a:rPr>
              <a:t>11.5    </a:t>
            </a:r>
            <a:r>
              <a:rPr lang="zh-CN" altLang="en-US" sz="2800" dirty="0">
                <a:solidFill>
                  <a:schemeClr val="bg1"/>
                </a:solidFill>
                <a:latin typeface="Impact" pitchFamily="34" charset="0"/>
                <a:ea typeface="微软雅黑" pitchFamily="34" charset="-122"/>
              </a:rPr>
              <a:t>指示器面板</a:t>
            </a:r>
          </a:p>
        </p:txBody>
      </p:sp>
    </p:spTree>
    <p:extLst>
      <p:ext uri="{BB962C8B-B14F-4D97-AF65-F5344CB8AC3E}">
        <p14:creationId xmlns:p14="http://schemas.microsoft.com/office/powerpoint/2010/main" val="3813215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 </a:t>
            </a:r>
            <a:r>
              <a:rPr lang="zh-CN" altLang="en-US" sz="3200" dirty="0">
                <a:solidFill>
                  <a:srgbClr val="1353A2"/>
                </a:solidFill>
                <a:latin typeface="微软雅黑" pitchFamily="34" charset="-122"/>
                <a:ea typeface="微软雅黑" pitchFamily="34" charset="-122"/>
                <a:cs typeface="+mn-cs"/>
              </a:rPr>
              <a:t>指示器面板</a:t>
            </a:r>
          </a:p>
        </p:txBody>
      </p:sp>
      <p:sp>
        <p:nvSpPr>
          <p:cNvPr id="5" name="矩形 4"/>
          <p:cNvSpPr/>
          <p:nvPr/>
        </p:nvSpPr>
        <p:spPr>
          <a:xfrm>
            <a:off x="578192" y="1177242"/>
            <a:ext cx="11049701"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rgbClr val="FF0000"/>
                </a:solidFill>
                <a:latin typeface="微软雅黑" pitchFamily="34" charset="-122"/>
                <a:ea typeface="微软雅黑" pitchFamily="34" charset="-122"/>
              </a:rPr>
              <a:t>指示器面板</a:t>
            </a:r>
            <a:r>
              <a:rPr kumimoji="1" lang="zh-CN" altLang="en-US" sz="2400" dirty="0">
                <a:solidFill>
                  <a:schemeClr val="bg1">
                    <a:lumMod val="50000"/>
                  </a:schemeClr>
                </a:solidFill>
                <a:latin typeface="微软雅黑" pitchFamily="34" charset="-122"/>
                <a:ea typeface="微软雅黑" pitchFamily="34" charset="-122"/>
              </a:rPr>
              <a:t>又称</a:t>
            </a:r>
            <a:r>
              <a:rPr kumimoji="1" lang="en-US" altLang="zh-CN" sz="2400" dirty="0">
                <a:solidFill>
                  <a:schemeClr val="bg1">
                    <a:lumMod val="50000"/>
                  </a:schemeClr>
                </a:solidFill>
                <a:latin typeface="微软雅黑" pitchFamily="34" charset="-122"/>
                <a:ea typeface="微软雅黑" pitchFamily="34" charset="-122"/>
              </a:rPr>
              <a:t>HUD</a:t>
            </a:r>
            <a:r>
              <a:rPr kumimoji="1" lang="zh-CN" altLang="en-US" sz="2400" dirty="0">
                <a:solidFill>
                  <a:schemeClr val="bg1">
                    <a:lumMod val="50000"/>
                  </a:schemeClr>
                </a:solidFill>
                <a:latin typeface="微软雅黑" pitchFamily="34" charset="-122"/>
                <a:ea typeface="微软雅黑" pitchFamily="34" charset="-122"/>
              </a:rPr>
              <a:t>（平视显示器，全称为</a:t>
            </a:r>
            <a:r>
              <a:rPr kumimoji="1" lang="en-US" altLang="zh-CN" sz="2400" dirty="0">
                <a:solidFill>
                  <a:schemeClr val="bg1">
                    <a:lumMod val="50000"/>
                  </a:schemeClr>
                </a:solidFill>
                <a:latin typeface="微软雅黑" pitchFamily="34" charset="-122"/>
                <a:ea typeface="微软雅黑" pitchFamily="34" charset="-122"/>
              </a:rPr>
              <a:t>Head Up Display</a:t>
            </a:r>
            <a:r>
              <a:rPr kumimoji="1" lang="zh-CN" altLang="en-US" sz="2400" dirty="0">
                <a:solidFill>
                  <a:schemeClr val="bg1">
                    <a:lumMod val="50000"/>
                  </a:schemeClr>
                </a:solidFill>
                <a:latin typeface="微软雅黑" pitchFamily="34" charset="-122"/>
                <a:ea typeface="微软雅黑" pitchFamily="34" charset="-122"/>
              </a:rPr>
              <a:t>），它是航空器上的飞行辅助仪器。游戏开发中借鉴了指示器面板概念，把游戏相关的信息以类似指示器面板的方式显示在游戏画面上，可以让玩家随时了解那些最重要、最直接的游戏信息。</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飞机大战负责显示与游戏状态和数据相关的内容，包括状态图像、游戏得分、炸弹图像、炸弹数量、英雄命数，以及在游戏暂停或结束时显示在游戏窗口中央位置的提示信息等。</a:t>
            </a:r>
            <a:endParaRPr kumimoji="1"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341447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11.5.1 </a:t>
            </a:r>
            <a:r>
              <a:rPr lang="zh-CN" altLang="en-US" sz="3200" dirty="0">
                <a:solidFill>
                  <a:srgbClr val="1353A2"/>
                </a:solidFill>
                <a:latin typeface="微软雅黑" pitchFamily="34" charset="-122"/>
                <a:ea typeface="微软雅黑" pitchFamily="34" charset="-122"/>
                <a:cs typeface="+mn-cs"/>
              </a:rPr>
              <a:t>指示器面板类的设计</a:t>
            </a:r>
          </a:p>
        </p:txBody>
      </p:sp>
      <p:sp>
        <p:nvSpPr>
          <p:cNvPr id="5" name="矩形 4"/>
          <p:cNvSpPr/>
          <p:nvPr/>
        </p:nvSpPr>
        <p:spPr>
          <a:xfrm>
            <a:off x="578192" y="1177242"/>
            <a:ext cx="11049701" cy="58105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指示器面板</a:t>
            </a:r>
            <a:r>
              <a:rPr kumimoji="1" lang="zh-CN" altLang="en-US" sz="2400" dirty="0">
                <a:solidFill>
                  <a:srgbClr val="FF0000"/>
                </a:solidFill>
                <a:latin typeface="微软雅黑" pitchFamily="34" charset="-122"/>
                <a:ea typeface="微软雅黑" pitchFamily="34" charset="-122"/>
              </a:rPr>
              <a:t>类</a:t>
            </a:r>
            <a:r>
              <a:rPr kumimoji="1" lang="en-US" altLang="zh-CN" sz="2400" dirty="0">
                <a:solidFill>
                  <a:srgbClr val="FF0000"/>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的类图如图所示。</a:t>
            </a:r>
            <a:endParaRPr kumimoji="1" lang="en-US" altLang="zh-CN" sz="2400" dirty="0">
              <a:solidFill>
                <a:schemeClr val="bg1">
                  <a:lumMod val="50000"/>
                </a:schemeClr>
              </a:solidFill>
              <a:latin typeface="微软雅黑" pitchFamily="34" charset="-122"/>
              <a:ea typeface="微软雅黑" pitchFamily="34" charset="-122"/>
            </a:endParaRPr>
          </a:p>
        </p:txBody>
      </p:sp>
      <p:pic>
        <p:nvPicPr>
          <p:cNvPr id="39938" name="图片 27" descr="E:\Python学科\Python店销书\修改后稿子\飞机大战讲义3.0\images\013_HudPanel类图和屏幕示意图.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268" y="1758299"/>
            <a:ext cx="6973547" cy="418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1797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11.5.1 </a:t>
            </a:r>
            <a:r>
              <a:rPr lang="zh-CN" altLang="en-US" sz="3200" dirty="0">
                <a:solidFill>
                  <a:srgbClr val="1353A2"/>
                </a:solidFill>
                <a:latin typeface="微软雅黑" pitchFamily="34" charset="-122"/>
                <a:ea typeface="微软雅黑" pitchFamily="34" charset="-122"/>
                <a:cs typeface="+mn-cs"/>
              </a:rPr>
              <a:t>指示器面板类的设计</a:t>
            </a:r>
          </a:p>
        </p:txBody>
      </p:sp>
      <p:sp>
        <p:nvSpPr>
          <p:cNvPr id="5" name="矩形 4"/>
          <p:cNvSpPr/>
          <p:nvPr/>
        </p:nvSpPr>
        <p:spPr>
          <a:xfrm>
            <a:off x="578192" y="1177242"/>
            <a:ext cx="11049701"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关于指示器面板类的属性和方法的说明如下。</a:t>
            </a: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．指示器面板类的属性</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指示器面板类的属性可以分为</a:t>
            </a:r>
            <a:r>
              <a:rPr kumimoji="1" lang="zh-CN" altLang="en-US" sz="2400" dirty="0">
                <a:solidFill>
                  <a:srgbClr val="FF0000"/>
                </a:solidFill>
                <a:latin typeface="微软雅黑" pitchFamily="34" charset="-122"/>
                <a:ea typeface="微软雅黑" pitchFamily="34" charset="-122"/>
              </a:rPr>
              <a:t>游戏数据属性</a:t>
            </a:r>
            <a:r>
              <a:rPr kumimoji="1" lang="zh-CN" altLang="en-US" sz="2400" dirty="0">
                <a:solidFill>
                  <a:schemeClr val="bg1">
                    <a:lumMod val="50000"/>
                  </a:schemeClr>
                </a:solidFill>
                <a:latin typeface="微软雅黑" pitchFamily="34" charset="-122"/>
                <a:ea typeface="微软雅黑" pitchFamily="34" charset="-122"/>
              </a:rPr>
              <a:t>和</a:t>
            </a:r>
            <a:r>
              <a:rPr kumimoji="1" lang="zh-CN" altLang="en-US" sz="2400" dirty="0">
                <a:solidFill>
                  <a:srgbClr val="FF0000"/>
                </a:solidFill>
                <a:latin typeface="微软雅黑" pitchFamily="34" charset="-122"/>
                <a:ea typeface="微软雅黑" pitchFamily="34" charset="-122"/>
              </a:rPr>
              <a:t>精灵属性：</a:t>
            </a:r>
            <a:endParaRPr kumimoji="1" lang="en-US" altLang="zh-CN" sz="2400" dirty="0">
              <a:solidFill>
                <a:srgbClr val="FF0000"/>
              </a:solidFill>
              <a:latin typeface="微软雅黑" pitchFamily="34" charset="-122"/>
              <a:ea typeface="微软雅黑" pitchFamily="34" charset="-122"/>
            </a:endParaRPr>
          </a:p>
          <a:p>
            <a:pPr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游戏数据属性是一些指示器面板中变化的数据。</a:t>
            </a:r>
            <a:endParaRPr kumimoji="1" lang="en-US" altLang="zh-CN" sz="2400" dirty="0">
              <a:solidFill>
                <a:schemeClr val="bg1">
                  <a:lumMod val="50000"/>
                </a:schemeClr>
              </a:solidFill>
              <a:latin typeface="微软雅黑" pitchFamily="34" charset="-122"/>
              <a:ea typeface="微软雅黑" pitchFamily="34" charset="-122"/>
            </a:endParaRPr>
          </a:p>
          <a:p>
            <a:pPr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精灵属性是一些指示器面板中显示图像的精灵。</a:t>
            </a:r>
          </a:p>
        </p:txBody>
      </p:sp>
    </p:spTree>
    <p:extLst>
      <p:ext uri="{BB962C8B-B14F-4D97-AF65-F5344CB8AC3E}">
        <p14:creationId xmlns:p14="http://schemas.microsoft.com/office/powerpoint/2010/main" val="2750420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11.5.1 </a:t>
            </a:r>
            <a:r>
              <a:rPr lang="zh-CN" altLang="en-US" sz="3200" dirty="0">
                <a:solidFill>
                  <a:srgbClr val="1353A2"/>
                </a:solidFill>
                <a:latin typeface="微软雅黑" pitchFamily="34" charset="-122"/>
                <a:ea typeface="微软雅黑" pitchFamily="34" charset="-122"/>
                <a:cs typeface="+mn-cs"/>
              </a:rPr>
              <a:t>指示器面板类的设计</a:t>
            </a:r>
          </a:p>
        </p:txBody>
      </p:sp>
      <p:sp>
        <p:nvSpPr>
          <p:cNvPr id="5" name="矩形 4"/>
          <p:cNvSpPr/>
          <p:nvPr/>
        </p:nvSpPr>
        <p:spPr>
          <a:xfrm>
            <a:off x="578192" y="1177242"/>
            <a:ext cx="11049701" cy="120032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）游戏数据属性</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指示器面板类中封装了</a:t>
            </a:r>
            <a:r>
              <a:rPr kumimoji="1" lang="en-US" altLang="zh-CN" sz="2400" dirty="0">
                <a:solidFill>
                  <a:schemeClr val="bg1">
                    <a:lumMod val="50000"/>
                  </a:schemeClr>
                </a:solidFill>
                <a:latin typeface="微软雅黑" pitchFamily="34" charset="-122"/>
                <a:ea typeface="微软雅黑" pitchFamily="34" charset="-122"/>
              </a:rPr>
              <a:t>4</a:t>
            </a:r>
            <a:r>
              <a:rPr kumimoji="1" lang="zh-CN" altLang="en-US" sz="2400" dirty="0">
                <a:solidFill>
                  <a:schemeClr val="bg1">
                    <a:lumMod val="50000"/>
                  </a:schemeClr>
                </a:solidFill>
                <a:latin typeface="微软雅黑" pitchFamily="34" charset="-122"/>
                <a:ea typeface="微软雅黑" pitchFamily="34" charset="-122"/>
              </a:rPr>
              <a:t>个与游戏数据相关的属性，关于这些属性的说明如表所示。</a:t>
            </a:r>
          </a:p>
        </p:txBody>
      </p:sp>
      <p:graphicFrame>
        <p:nvGraphicFramePr>
          <p:cNvPr id="7" name="表格 6"/>
          <p:cNvGraphicFramePr>
            <a:graphicFrameLocks noGrp="1"/>
          </p:cNvGraphicFramePr>
          <p:nvPr>
            <p:extLst>
              <p:ext uri="{D42A27DB-BD31-4B8C-83A1-F6EECF244321}">
                <p14:modId xmlns:p14="http://schemas.microsoft.com/office/powerpoint/2010/main" val="1052159594"/>
              </p:ext>
            </p:extLst>
          </p:nvPr>
        </p:nvGraphicFramePr>
        <p:xfrm>
          <a:off x="762753" y="2608191"/>
          <a:ext cx="10680577" cy="1687782"/>
        </p:xfrm>
        <a:graphic>
          <a:graphicData uri="http://schemas.openxmlformats.org/drawingml/2006/table">
            <a:tbl>
              <a:tblPr>
                <a:tableStyleId>{5C22544A-7EE6-4342-B048-85BDC9FD1C3A}</a:tableStyleId>
              </a:tblPr>
              <a:tblGrid>
                <a:gridCol w="1986953">
                  <a:extLst>
                    <a:ext uri="{9D8B030D-6E8A-4147-A177-3AD203B41FA5}">
                      <a16:colId xmlns:a16="http://schemas.microsoft.com/office/drawing/2014/main" val="20000"/>
                    </a:ext>
                  </a:extLst>
                </a:gridCol>
                <a:gridCol w="8693624">
                  <a:extLst>
                    <a:ext uri="{9D8B030D-6E8A-4147-A177-3AD203B41FA5}">
                      <a16:colId xmlns:a16="http://schemas.microsoft.com/office/drawing/2014/main" val="20001"/>
                    </a:ext>
                  </a:extLst>
                </a:gridCol>
              </a:tblGrid>
              <a:tr h="590502">
                <a:tc>
                  <a:txBody>
                    <a:bodyPr/>
                    <a:lstStyle/>
                    <a:p>
                      <a:pPr marL="0" algn="ctr" defTabSz="914400" rtl="0" eaLnBrk="1" latinLnBrk="0" hangingPunct="1">
                        <a:lnSpc>
                          <a:spcPct val="150000"/>
                        </a:lnSpc>
                        <a:spcAft>
                          <a:spcPts val="0"/>
                        </a:spcAft>
                      </a:pPr>
                      <a:r>
                        <a:rPr lang="zh-CN" altLang="en-US" sz="1800" b="1" kern="100" dirty="0">
                          <a:solidFill>
                            <a:schemeClr val="bg1"/>
                          </a:solidFill>
                          <a:effectLst/>
                          <a:latin typeface="微软雅黑" panose="020B0503020204020204" pitchFamily="34" charset="-122"/>
                          <a:ea typeface="微软雅黑" panose="020B0503020204020204" pitchFamily="34" charset="-122"/>
                          <a:cs typeface="+mn-cs"/>
                        </a:rPr>
                        <a:t>属性</a:t>
                      </a:r>
                      <a:endParaRPr lang="zh-CN" sz="1800" b="1" kern="1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1353A2"/>
                    </a:solidFill>
                  </a:tcPr>
                </a:tc>
                <a:tc>
                  <a:txBody>
                    <a:bodyPr/>
                    <a:lstStyle/>
                    <a:p>
                      <a:pPr marL="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说明</a:t>
                      </a:r>
                    </a:p>
                  </a:txBody>
                  <a:tcPr marL="68580" marR="68580" marT="0" marB="0" anchor="ctr">
                    <a:solidFill>
                      <a:srgbClr val="1353A2"/>
                    </a:solidFill>
                  </a:tcPr>
                </a:tc>
                <a:extLst>
                  <a:ext uri="{0D108BD9-81ED-4DB2-BD59-A6C34878D82A}">
                    <a16:rowId xmlns:a16="http://schemas.microsoft.com/office/drawing/2014/main" val="10000"/>
                  </a:ext>
                </a:extLst>
              </a:tr>
              <a:tr h="0">
                <a:tc>
                  <a:txBody>
                    <a:bodyPr/>
                    <a:lstStyle/>
                    <a:p>
                      <a:pPr marL="0" algn="ctr"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score</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游戏得分，初始为</a:t>
                      </a:r>
                      <a:r>
                        <a:rPr lang="en-US" sz="1600" kern="100">
                          <a:solidFill>
                            <a:schemeClr val="dk1"/>
                          </a:solidFill>
                          <a:effectLst/>
                          <a:latin typeface="微软雅黑" panose="020B0503020204020204" pitchFamily="34" charset="-122"/>
                          <a:ea typeface="微软雅黑" panose="020B0503020204020204" pitchFamily="34" charset="-122"/>
                          <a:cs typeface="+mn-cs"/>
                        </a:rPr>
                        <a:t> 0</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1"/>
                  </a:ext>
                </a:extLst>
              </a:tr>
              <a:tr h="0">
                <a:tc>
                  <a:txBody>
                    <a:bodyPr/>
                    <a:lstStyle/>
                    <a:p>
                      <a:pPr marL="0" algn="ctr"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lives_count</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英雄的生命计数，初始为</a:t>
                      </a:r>
                      <a:r>
                        <a:rPr lang="en-US" sz="1600" kern="100">
                          <a:solidFill>
                            <a:schemeClr val="dk1"/>
                          </a:solidFill>
                          <a:effectLst/>
                          <a:latin typeface="微软雅黑" panose="020B0503020204020204" pitchFamily="34" charset="-122"/>
                          <a:ea typeface="微软雅黑" panose="020B0503020204020204" pitchFamily="34" charset="-122"/>
                          <a:cs typeface="+mn-cs"/>
                        </a:rPr>
                        <a:t> 3</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2"/>
                  </a:ext>
                </a:extLst>
              </a:tr>
              <a:tr h="270288">
                <a:tc>
                  <a:txBody>
                    <a:bodyPr/>
                    <a:lstStyle/>
                    <a:p>
                      <a:pPr marL="0" algn="ctr" defTabSz="914400" rtl="0" eaLnBrk="1" latinLnBrk="0" hangingPunct="1">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mn-cs"/>
                        </a:rPr>
                        <a:t>level</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游戏级别，初始为</a:t>
                      </a:r>
                      <a:r>
                        <a:rPr lang="en-US" sz="1600" kern="100" dirty="0">
                          <a:solidFill>
                            <a:schemeClr val="dk1"/>
                          </a:solidFill>
                          <a:effectLst/>
                          <a:latin typeface="微软雅黑" panose="020B0503020204020204" pitchFamily="34" charset="-122"/>
                          <a:ea typeface="微软雅黑" panose="020B0503020204020204" pitchFamily="34" charset="-122"/>
                          <a:cs typeface="+mn-cs"/>
                        </a:rPr>
                        <a:t> 1</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3"/>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1008122393"/>
              </p:ext>
            </p:extLst>
          </p:nvPr>
        </p:nvGraphicFramePr>
        <p:xfrm>
          <a:off x="762753" y="4295862"/>
          <a:ext cx="10680577" cy="365760"/>
        </p:xfrm>
        <a:graphic>
          <a:graphicData uri="http://schemas.openxmlformats.org/drawingml/2006/table">
            <a:tbl>
              <a:tblPr>
                <a:tableStyleId>{5C22544A-7EE6-4342-B048-85BDC9FD1C3A}</a:tableStyleId>
              </a:tblPr>
              <a:tblGrid>
                <a:gridCol w="1986953">
                  <a:extLst>
                    <a:ext uri="{9D8B030D-6E8A-4147-A177-3AD203B41FA5}">
                      <a16:colId xmlns:a16="http://schemas.microsoft.com/office/drawing/2014/main" val="20000"/>
                    </a:ext>
                  </a:extLst>
                </a:gridCol>
                <a:gridCol w="8693624">
                  <a:extLst>
                    <a:ext uri="{9D8B030D-6E8A-4147-A177-3AD203B41FA5}">
                      <a16:colId xmlns:a16="http://schemas.microsoft.com/office/drawing/2014/main" val="20001"/>
                    </a:ext>
                  </a:extLst>
                </a:gridCol>
              </a:tblGrid>
              <a:tr h="270288">
                <a:tc>
                  <a:txBody>
                    <a:bodyPr/>
                    <a:lstStyle/>
                    <a:p>
                      <a:pPr marL="0" algn="ctr" defTabSz="914400" rtl="0" eaLnBrk="1" latinLnBrk="0" hangingPunct="1">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mn-cs"/>
                        </a:rPr>
                        <a:t>best_score</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l"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最好成绩，保存在</a:t>
                      </a:r>
                      <a:r>
                        <a:rPr lang="en-US" sz="1600" kern="100" dirty="0">
                          <a:solidFill>
                            <a:schemeClr val="dk1"/>
                          </a:solidFill>
                          <a:effectLst/>
                          <a:latin typeface="微软雅黑" panose="020B0503020204020204" pitchFamily="34" charset="-122"/>
                          <a:ea typeface="微软雅黑" panose="020B0503020204020204" pitchFamily="34" charset="-122"/>
                          <a:cs typeface="+mn-cs"/>
                        </a:rPr>
                        <a:t> record.txt </a:t>
                      </a:r>
                      <a:r>
                        <a:rPr lang="zh-CN" sz="1600" kern="100" dirty="0">
                          <a:solidFill>
                            <a:schemeClr val="dk1"/>
                          </a:solidFill>
                          <a:effectLst/>
                          <a:latin typeface="微软雅黑" panose="020B0503020204020204" pitchFamily="34" charset="-122"/>
                          <a:ea typeface="微软雅黑" panose="020B0503020204020204" pitchFamily="34" charset="-122"/>
                          <a:cs typeface="+mn-cs"/>
                        </a:rPr>
                        <a:t>文件中</a:t>
                      </a:r>
                    </a:p>
                  </a:txBody>
                  <a:tcPr marL="68580" marR="68580" marT="0" marB="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6204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11.5.1 </a:t>
            </a:r>
            <a:r>
              <a:rPr lang="zh-CN" altLang="en-US" sz="3200" dirty="0">
                <a:solidFill>
                  <a:srgbClr val="1353A2"/>
                </a:solidFill>
                <a:latin typeface="微软雅黑" pitchFamily="34" charset="-122"/>
                <a:ea typeface="微软雅黑" pitchFamily="34" charset="-122"/>
                <a:cs typeface="+mn-cs"/>
              </a:rPr>
              <a:t>指示器面板类的设计</a:t>
            </a:r>
          </a:p>
        </p:txBody>
      </p:sp>
      <p:sp>
        <p:nvSpPr>
          <p:cNvPr id="5" name="矩形 4"/>
          <p:cNvSpPr/>
          <p:nvPr/>
        </p:nvSpPr>
        <p:spPr>
          <a:xfrm>
            <a:off x="578192" y="1177242"/>
            <a:ext cx="11049701" cy="96128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a:t>
            </a:r>
            <a:r>
              <a:rPr kumimoji="1" lang="en-US" altLang="zh-CN" sz="2000" dirty="0">
                <a:solidFill>
                  <a:schemeClr val="bg1">
                    <a:lumMod val="50000"/>
                  </a:schemeClr>
                </a:solidFill>
                <a:latin typeface="微软雅黑" pitchFamily="34" charset="-122"/>
                <a:ea typeface="微软雅黑" pitchFamily="34" charset="-122"/>
              </a:rPr>
              <a:t>2</a:t>
            </a:r>
            <a:r>
              <a:rPr kumimoji="1" lang="zh-CN" altLang="en-US" sz="2000" dirty="0">
                <a:solidFill>
                  <a:schemeClr val="bg1">
                    <a:lumMod val="50000"/>
                  </a:schemeClr>
                </a:solidFill>
                <a:latin typeface="微软雅黑" pitchFamily="34" charset="-122"/>
                <a:ea typeface="微软雅黑" pitchFamily="34" charset="-122"/>
              </a:rPr>
              <a:t>）精灵属性</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指示器面板类中封装了</a:t>
            </a:r>
            <a:r>
              <a:rPr kumimoji="1" lang="en-US" altLang="zh-CN" sz="2000" dirty="0">
                <a:solidFill>
                  <a:schemeClr val="bg1">
                    <a:lumMod val="50000"/>
                  </a:schemeClr>
                </a:solidFill>
                <a:latin typeface="微软雅黑" pitchFamily="34" charset="-122"/>
                <a:ea typeface="微软雅黑" pitchFamily="34" charset="-122"/>
              </a:rPr>
              <a:t>3</a:t>
            </a:r>
            <a:r>
              <a:rPr kumimoji="1" lang="zh-CN" altLang="en-US" sz="2000" dirty="0">
                <a:solidFill>
                  <a:schemeClr val="bg1">
                    <a:lumMod val="50000"/>
                  </a:schemeClr>
                </a:solidFill>
                <a:latin typeface="微软雅黑" pitchFamily="34" charset="-122"/>
                <a:ea typeface="微软雅黑" pitchFamily="34" charset="-122"/>
              </a:rPr>
              <a:t>个图像精灵和</a:t>
            </a:r>
            <a:r>
              <a:rPr kumimoji="1" lang="en-US" altLang="zh-CN" sz="2000" dirty="0">
                <a:solidFill>
                  <a:schemeClr val="bg1">
                    <a:lumMod val="50000"/>
                  </a:schemeClr>
                </a:solidFill>
                <a:latin typeface="微软雅黑" pitchFamily="34" charset="-122"/>
                <a:ea typeface="微软雅黑" pitchFamily="34" charset="-122"/>
              </a:rPr>
              <a:t>6</a:t>
            </a:r>
            <a:r>
              <a:rPr kumimoji="1" lang="zh-CN" altLang="en-US" sz="2000" dirty="0">
                <a:solidFill>
                  <a:schemeClr val="bg1">
                    <a:lumMod val="50000"/>
                  </a:schemeClr>
                </a:solidFill>
                <a:latin typeface="微软雅黑" pitchFamily="34" charset="-122"/>
                <a:ea typeface="微软雅黑" pitchFamily="34" charset="-122"/>
              </a:rPr>
              <a:t>个标签精灵属性，关于这些精灵属性的说明如表所示。</a:t>
            </a:r>
          </a:p>
        </p:txBody>
      </p:sp>
      <p:graphicFrame>
        <p:nvGraphicFramePr>
          <p:cNvPr id="8" name="表格 7"/>
          <p:cNvGraphicFramePr>
            <a:graphicFrameLocks noGrp="1"/>
          </p:cNvGraphicFramePr>
          <p:nvPr>
            <p:extLst>
              <p:ext uri="{D42A27DB-BD31-4B8C-83A1-F6EECF244321}">
                <p14:modId xmlns:p14="http://schemas.microsoft.com/office/powerpoint/2010/main" val="3098617937"/>
              </p:ext>
            </p:extLst>
          </p:nvPr>
        </p:nvGraphicFramePr>
        <p:xfrm>
          <a:off x="762753" y="2238486"/>
          <a:ext cx="10680577" cy="2306207"/>
        </p:xfrm>
        <a:graphic>
          <a:graphicData uri="http://schemas.openxmlformats.org/drawingml/2006/table">
            <a:tbl>
              <a:tblPr>
                <a:tableStyleId>{5C22544A-7EE6-4342-B048-85BDC9FD1C3A}</a:tableStyleId>
              </a:tblPr>
              <a:tblGrid>
                <a:gridCol w="1557366">
                  <a:extLst>
                    <a:ext uri="{9D8B030D-6E8A-4147-A177-3AD203B41FA5}">
                      <a16:colId xmlns:a16="http://schemas.microsoft.com/office/drawing/2014/main" val="20000"/>
                    </a:ext>
                  </a:extLst>
                </a:gridCol>
                <a:gridCol w="9123211">
                  <a:extLst>
                    <a:ext uri="{9D8B030D-6E8A-4147-A177-3AD203B41FA5}">
                      <a16:colId xmlns:a16="http://schemas.microsoft.com/office/drawing/2014/main" val="20001"/>
                    </a:ext>
                  </a:extLst>
                </a:gridCol>
              </a:tblGrid>
              <a:tr h="477407">
                <a:tc>
                  <a:txBody>
                    <a:bodyPr/>
                    <a:lstStyle/>
                    <a:p>
                      <a:pPr marL="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属性</a:t>
                      </a:r>
                    </a:p>
                  </a:txBody>
                  <a:tcPr marL="68580" marR="68580" marT="0" marB="0" anchor="ctr">
                    <a:solidFill>
                      <a:srgbClr val="1353A2"/>
                    </a:solidFill>
                  </a:tcPr>
                </a:tc>
                <a:tc>
                  <a:txBody>
                    <a:bodyPr/>
                    <a:lstStyle/>
                    <a:p>
                      <a:pPr marL="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说明</a:t>
                      </a:r>
                    </a:p>
                  </a:txBody>
                  <a:tcPr marL="68580" marR="68580" marT="0" marB="0" anchor="ctr">
                    <a:solidFill>
                      <a:srgbClr val="1353A2"/>
                    </a:solidFill>
                  </a:tcPr>
                </a:tc>
                <a:extLst>
                  <a:ext uri="{0D108BD9-81ED-4DB2-BD59-A6C34878D82A}">
                    <a16:rowId xmlns:a16="http://schemas.microsoft.com/office/drawing/2014/main" val="10000"/>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status_sprite</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状态精灵，显示在游戏窗口左上角</a:t>
                      </a:r>
                    </a:p>
                  </a:txBody>
                  <a:tcPr marL="68580" marR="68580" marT="0" marB="0" anchor="ctr"/>
                </a:tc>
                <a:extLst>
                  <a:ext uri="{0D108BD9-81ED-4DB2-BD59-A6C34878D82A}">
                    <a16:rowId xmlns:a16="http://schemas.microsoft.com/office/drawing/2014/main" val="10001"/>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bomb_sprite</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炸弹精灵，显示在游戏窗口左下角</a:t>
                      </a:r>
                    </a:p>
                  </a:txBody>
                  <a:tcPr marL="68580" marR="68580" marT="0" marB="0" anchor="ctr"/>
                </a:tc>
                <a:extLst>
                  <a:ext uri="{0D108BD9-81ED-4DB2-BD59-A6C34878D82A}">
                    <a16:rowId xmlns:a16="http://schemas.microsoft.com/office/drawing/2014/main" val="10002"/>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lives_sprite</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生命计数精灵，显示在游戏窗口右下角</a:t>
                      </a:r>
                    </a:p>
                  </a:txBody>
                  <a:tcPr marL="68580" marR="68580" marT="0" marB="0" anchor="ctr"/>
                </a:tc>
                <a:extLst>
                  <a:ext uri="{0D108BD9-81ED-4DB2-BD59-A6C34878D82A}">
                    <a16:rowId xmlns:a16="http://schemas.microsoft.com/office/drawing/2014/main" val="10003"/>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score_label</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得分标签，显示在状态精灵的右侧</a:t>
                      </a:r>
                    </a:p>
                  </a:txBody>
                  <a:tcPr marL="68580" marR="68580" marT="0" marB="0" anchor="ctr"/>
                </a:tc>
                <a:extLst>
                  <a:ext uri="{0D108BD9-81ED-4DB2-BD59-A6C34878D82A}">
                    <a16:rowId xmlns:a16="http://schemas.microsoft.com/office/drawing/2014/main" val="10004"/>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bomb_label</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炸弹计数标签，显示在炸弹精灵的右侧</a:t>
                      </a: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3855958554"/>
              </p:ext>
            </p:extLst>
          </p:nvPr>
        </p:nvGraphicFramePr>
        <p:xfrm>
          <a:off x="762753" y="4541518"/>
          <a:ext cx="10680577" cy="1463040"/>
        </p:xfrm>
        <a:graphic>
          <a:graphicData uri="http://schemas.openxmlformats.org/drawingml/2006/table">
            <a:tbl>
              <a:tblPr>
                <a:tableStyleId>{5C22544A-7EE6-4342-B048-85BDC9FD1C3A}</a:tableStyleId>
              </a:tblPr>
              <a:tblGrid>
                <a:gridCol w="1571014">
                  <a:extLst>
                    <a:ext uri="{9D8B030D-6E8A-4147-A177-3AD203B41FA5}">
                      <a16:colId xmlns:a16="http://schemas.microsoft.com/office/drawing/2014/main" val="20000"/>
                    </a:ext>
                  </a:extLst>
                </a:gridCol>
                <a:gridCol w="9109563">
                  <a:extLst>
                    <a:ext uri="{9D8B030D-6E8A-4147-A177-3AD203B41FA5}">
                      <a16:colId xmlns:a16="http://schemas.microsoft.com/office/drawing/2014/main" val="20001"/>
                    </a:ext>
                  </a:extLst>
                </a:gridCol>
              </a:tblGrid>
              <a:tr h="0">
                <a:tc>
                  <a:txBody>
                    <a:bodyPr/>
                    <a:lstStyle/>
                    <a:p>
                      <a:pPr marL="0" algn="just" defTabSz="914400" rtl="0" eaLnBrk="1" latinLnBrk="0" hangingPunct="1">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mn-cs"/>
                        </a:rPr>
                        <a:t>lives_label</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生命计数标签，显示在生命计数精灵的右侧</a:t>
                      </a:r>
                    </a:p>
                  </a:txBody>
                  <a:tcPr marL="68580" marR="68580" marT="0" marB="0" anchor="ctr"/>
                </a:tc>
                <a:extLst>
                  <a:ext uri="{0D108BD9-81ED-4DB2-BD59-A6C34878D82A}">
                    <a16:rowId xmlns:a16="http://schemas.microsoft.com/office/drawing/2014/main" val="10000"/>
                  </a:ext>
                </a:extLst>
              </a:tr>
              <a:tr h="0">
                <a:tc>
                  <a:txBody>
                    <a:bodyPr/>
                    <a:lstStyle/>
                    <a:p>
                      <a:pPr marL="0" algn="just" defTabSz="914400" rtl="0" eaLnBrk="1" latinLnBrk="0" hangingPunct="1">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mn-cs"/>
                        </a:rPr>
                        <a:t>best_label</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最好成绩标签，显示在游戏窗口中间</a:t>
                      </a:r>
                    </a:p>
                  </a:txBody>
                  <a:tcPr marL="68580" marR="68580" marT="0" marB="0" anchor="ctr"/>
                </a:tc>
                <a:extLst>
                  <a:ext uri="{0D108BD9-81ED-4DB2-BD59-A6C34878D82A}">
                    <a16:rowId xmlns:a16="http://schemas.microsoft.com/office/drawing/2014/main" val="10001"/>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status_label</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状态标签，显示在最好成绩上方，文字为</a:t>
                      </a:r>
                      <a:r>
                        <a:rPr lang="en-US" sz="1600" kern="100" dirty="0">
                          <a:solidFill>
                            <a:schemeClr val="dk1"/>
                          </a:solidFill>
                          <a:effectLst/>
                          <a:latin typeface="微软雅黑" panose="020B0503020204020204" pitchFamily="34" charset="-122"/>
                          <a:ea typeface="微软雅黑" panose="020B0503020204020204" pitchFamily="34" charset="-122"/>
                          <a:cs typeface="+mn-cs"/>
                        </a:rPr>
                        <a:t> Game Over! </a:t>
                      </a:r>
                      <a:r>
                        <a:rPr lang="zh-CN" sz="1600" kern="100" dirty="0">
                          <a:solidFill>
                            <a:schemeClr val="dk1"/>
                          </a:solidFill>
                          <a:effectLst/>
                          <a:latin typeface="微软雅黑" panose="020B0503020204020204" pitchFamily="34" charset="-122"/>
                          <a:ea typeface="微软雅黑" panose="020B0503020204020204" pitchFamily="34" charset="-122"/>
                          <a:cs typeface="+mn-cs"/>
                        </a:rPr>
                        <a:t>或者</a:t>
                      </a:r>
                      <a:r>
                        <a:rPr lang="en-US" sz="1600" kern="100" dirty="0">
                          <a:solidFill>
                            <a:schemeClr val="dk1"/>
                          </a:solidFill>
                          <a:effectLst/>
                          <a:latin typeface="微软雅黑" panose="020B0503020204020204" pitchFamily="34" charset="-122"/>
                          <a:ea typeface="微软雅黑" panose="020B0503020204020204" pitchFamily="34" charset="-122"/>
                          <a:cs typeface="+mn-cs"/>
                        </a:rPr>
                        <a:t> Game Paused!</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2"/>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tip_label</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提示标签，显示在最好成绩下方</a:t>
                      </a: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60339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11.5.1 </a:t>
            </a:r>
            <a:r>
              <a:rPr lang="zh-CN" altLang="en-US" sz="3200" dirty="0">
                <a:solidFill>
                  <a:srgbClr val="1353A2"/>
                </a:solidFill>
                <a:latin typeface="微软雅黑" pitchFamily="34" charset="-122"/>
                <a:ea typeface="微软雅黑" pitchFamily="34" charset="-122"/>
                <a:cs typeface="+mn-cs"/>
              </a:rPr>
              <a:t>指示器面板类的设计</a:t>
            </a:r>
          </a:p>
        </p:txBody>
      </p:sp>
      <p:sp>
        <p:nvSpPr>
          <p:cNvPr id="5" name="矩形 4"/>
          <p:cNvSpPr/>
          <p:nvPr/>
        </p:nvSpPr>
        <p:spPr>
          <a:xfrm>
            <a:off x="578192" y="1177242"/>
            <a:ext cx="11213474" cy="1015663"/>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000" b="1" dirty="0">
                <a:solidFill>
                  <a:schemeClr val="bg1">
                    <a:lumMod val="50000"/>
                  </a:schemeClr>
                </a:solidFill>
                <a:latin typeface="微软雅黑" pitchFamily="34" charset="-122"/>
                <a:ea typeface="微软雅黑" pitchFamily="34" charset="-122"/>
              </a:rPr>
              <a:t>2</a:t>
            </a:r>
            <a:r>
              <a:rPr kumimoji="1" lang="zh-CN" altLang="en-US" sz="2000" b="1" dirty="0">
                <a:solidFill>
                  <a:schemeClr val="bg1">
                    <a:lumMod val="50000"/>
                  </a:schemeClr>
                </a:solidFill>
                <a:latin typeface="微软雅黑" pitchFamily="34" charset="-122"/>
                <a:ea typeface="微软雅黑" pitchFamily="34" charset="-122"/>
              </a:rPr>
              <a:t>．指示器面板类的方法</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指示器面板类中封装了众多负责显示和更新数据、游戏状态的方法，关于这些方法的说明如表所示。</a:t>
            </a:r>
          </a:p>
        </p:txBody>
      </p:sp>
      <p:graphicFrame>
        <p:nvGraphicFramePr>
          <p:cNvPr id="4" name="表格 3"/>
          <p:cNvGraphicFramePr>
            <a:graphicFrameLocks noGrp="1"/>
          </p:cNvGraphicFramePr>
          <p:nvPr>
            <p:extLst>
              <p:ext uri="{D42A27DB-BD31-4B8C-83A1-F6EECF244321}">
                <p14:modId xmlns:p14="http://schemas.microsoft.com/office/powerpoint/2010/main" val="729960956"/>
              </p:ext>
            </p:extLst>
          </p:nvPr>
        </p:nvGraphicFramePr>
        <p:xfrm>
          <a:off x="947316" y="2192905"/>
          <a:ext cx="10680577" cy="2671967"/>
        </p:xfrm>
        <a:graphic>
          <a:graphicData uri="http://schemas.openxmlformats.org/drawingml/2006/table">
            <a:tbl>
              <a:tblPr>
                <a:tableStyleId>{5C22544A-7EE6-4342-B048-85BDC9FD1C3A}</a:tableStyleId>
              </a:tblPr>
              <a:tblGrid>
                <a:gridCol w="1823180">
                  <a:extLst>
                    <a:ext uri="{9D8B030D-6E8A-4147-A177-3AD203B41FA5}">
                      <a16:colId xmlns:a16="http://schemas.microsoft.com/office/drawing/2014/main" val="20000"/>
                    </a:ext>
                  </a:extLst>
                </a:gridCol>
                <a:gridCol w="8857397">
                  <a:extLst>
                    <a:ext uri="{9D8B030D-6E8A-4147-A177-3AD203B41FA5}">
                      <a16:colId xmlns:a16="http://schemas.microsoft.com/office/drawing/2014/main" val="20001"/>
                    </a:ext>
                  </a:extLst>
                </a:gridCol>
              </a:tblGrid>
              <a:tr h="477407">
                <a:tc>
                  <a:txBody>
                    <a:bodyPr/>
                    <a:lstStyle/>
                    <a:p>
                      <a:pPr marL="0" algn="ctr" defTabSz="914400" rtl="0" eaLnBrk="1" latinLnBrk="0" hangingPunct="1">
                        <a:lnSpc>
                          <a:spcPct val="150000"/>
                        </a:lnSpc>
                        <a:spcAft>
                          <a:spcPts val="0"/>
                        </a:spcAft>
                      </a:pPr>
                      <a:r>
                        <a:rPr lang="zh-CN" altLang="en-US" sz="1800" b="1" kern="100" dirty="0">
                          <a:solidFill>
                            <a:schemeClr val="bg1"/>
                          </a:solidFill>
                          <a:effectLst/>
                          <a:latin typeface="微软雅黑" panose="020B0503020204020204" pitchFamily="34" charset="-122"/>
                          <a:ea typeface="微软雅黑" panose="020B0503020204020204" pitchFamily="34" charset="-122"/>
                          <a:cs typeface="+mn-cs"/>
                        </a:rPr>
                        <a:t>方法</a:t>
                      </a:r>
                      <a:endParaRPr lang="zh-CN" sz="1800" b="1" kern="1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1353A2"/>
                    </a:solidFill>
                  </a:tcPr>
                </a:tc>
                <a:tc>
                  <a:txBody>
                    <a:bodyPr/>
                    <a:lstStyle/>
                    <a:p>
                      <a:pPr marL="0" algn="ctr" defTabSz="914400" rtl="0" eaLnBrk="1" latinLnBrk="0" hangingPunct="1">
                        <a:lnSpc>
                          <a:spcPct val="150000"/>
                        </a:lnSpc>
                        <a:spcAft>
                          <a:spcPts val="0"/>
                        </a:spcAft>
                      </a:pPr>
                      <a:r>
                        <a:rPr lang="zh-CN" sz="1800" b="1" kern="100" dirty="0">
                          <a:solidFill>
                            <a:schemeClr val="bg1"/>
                          </a:solidFill>
                          <a:effectLst/>
                          <a:latin typeface="微软雅黑" panose="020B0503020204020204" pitchFamily="34" charset="-122"/>
                          <a:ea typeface="微软雅黑" panose="020B0503020204020204" pitchFamily="34" charset="-122"/>
                          <a:cs typeface="+mn-cs"/>
                        </a:rPr>
                        <a:t>说明</a:t>
                      </a:r>
                    </a:p>
                  </a:txBody>
                  <a:tcPr marL="68580" marR="68580" marT="0" marB="0" anchor="ctr">
                    <a:solidFill>
                      <a:srgbClr val="1353A2"/>
                    </a:solidFill>
                  </a:tcPr>
                </a:tc>
                <a:extLst>
                  <a:ext uri="{0D108BD9-81ED-4DB2-BD59-A6C34878D82A}">
                    <a16:rowId xmlns:a16="http://schemas.microsoft.com/office/drawing/2014/main" val="10000"/>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reset_panel()</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重置面板数据。开启新一轮游戏之前，将游戏数据属性恢复为初始值</a:t>
                      </a:r>
                    </a:p>
                  </a:txBody>
                  <a:tcPr marL="68580" marR="68580" marT="0" marB="0" anchor="ctr"/>
                </a:tc>
                <a:extLst>
                  <a:ext uri="{0D108BD9-81ED-4DB2-BD59-A6C34878D82A}">
                    <a16:rowId xmlns:a16="http://schemas.microsoft.com/office/drawing/2014/main" val="10001"/>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show_bomb()</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显示炸弹数量。根据传入的炸弹数量，更改炸弹计数标签显示</a:t>
                      </a:r>
                    </a:p>
                  </a:txBody>
                  <a:tcPr marL="68580" marR="68580" marT="0" marB="0" anchor="ctr"/>
                </a:tc>
                <a:extLst>
                  <a:ext uri="{0D108BD9-81ED-4DB2-BD59-A6C34878D82A}">
                    <a16:rowId xmlns:a16="http://schemas.microsoft.com/office/drawing/2014/main" val="10002"/>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show_lives()</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显示生命计数。使用</a:t>
                      </a:r>
                      <a:r>
                        <a:rPr lang="en-US" sz="1600" kern="100" dirty="0">
                          <a:solidFill>
                            <a:schemeClr val="dk1"/>
                          </a:solidFill>
                          <a:effectLst/>
                          <a:latin typeface="微软雅黑" panose="020B0503020204020204" pitchFamily="34" charset="-122"/>
                          <a:ea typeface="微软雅黑" panose="020B0503020204020204" pitchFamily="34" charset="-122"/>
                          <a:cs typeface="+mn-cs"/>
                        </a:rPr>
                        <a:t>lives_count</a:t>
                      </a:r>
                      <a:r>
                        <a:rPr lang="zh-CN" sz="1600" kern="100" dirty="0">
                          <a:solidFill>
                            <a:schemeClr val="dk1"/>
                          </a:solidFill>
                          <a:effectLst/>
                          <a:latin typeface="微软雅黑" panose="020B0503020204020204" pitchFamily="34" charset="-122"/>
                          <a:ea typeface="微软雅黑" panose="020B0503020204020204" pitchFamily="34" charset="-122"/>
                          <a:cs typeface="+mn-cs"/>
                        </a:rPr>
                        <a:t>属性值更新生命计数标签显示</a:t>
                      </a:r>
                    </a:p>
                  </a:txBody>
                  <a:tcPr marL="68580" marR="68580" marT="0" marB="0" anchor="ctr"/>
                </a:tc>
                <a:extLst>
                  <a:ext uri="{0D108BD9-81ED-4DB2-BD59-A6C34878D82A}">
                    <a16:rowId xmlns:a16="http://schemas.microsoft.com/office/drawing/2014/main" val="10003"/>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increase_score()</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增加分数。根据消灭的敌机分值增加游戏得分、计算是否奖励生命、调整最好成绩以及计算游戏级别，并且更改分数标签显示</a:t>
                      </a:r>
                    </a:p>
                  </a:txBody>
                  <a:tcPr marL="68580" marR="68580" marT="0" marB="0" anchor="ctr"/>
                </a:tc>
                <a:extLst>
                  <a:ext uri="{0D108BD9-81ED-4DB2-BD59-A6C34878D82A}">
                    <a16:rowId xmlns:a16="http://schemas.microsoft.com/office/drawing/2014/main" val="10004"/>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reset_panel()</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重置面板数据。开启新一轮游戏之前，将游戏数据属性恢复为初始值</a:t>
                      </a: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882398235"/>
              </p:ext>
            </p:extLst>
          </p:nvPr>
        </p:nvGraphicFramePr>
        <p:xfrm>
          <a:off x="947316" y="4850778"/>
          <a:ext cx="10680577" cy="1463040"/>
        </p:xfrm>
        <a:graphic>
          <a:graphicData uri="http://schemas.openxmlformats.org/drawingml/2006/table">
            <a:tbl>
              <a:tblPr>
                <a:tableStyleId>{5C22544A-7EE6-4342-B048-85BDC9FD1C3A}</a:tableStyleId>
              </a:tblPr>
              <a:tblGrid>
                <a:gridCol w="1836827">
                  <a:extLst>
                    <a:ext uri="{9D8B030D-6E8A-4147-A177-3AD203B41FA5}">
                      <a16:colId xmlns:a16="http://schemas.microsoft.com/office/drawing/2014/main" val="20000"/>
                    </a:ext>
                  </a:extLst>
                </a:gridCol>
                <a:gridCol w="8843750">
                  <a:extLst>
                    <a:ext uri="{9D8B030D-6E8A-4147-A177-3AD203B41FA5}">
                      <a16:colId xmlns:a16="http://schemas.microsoft.com/office/drawing/2014/main" val="20001"/>
                    </a:ext>
                  </a:extLst>
                </a:gridCol>
              </a:tblGrid>
              <a:tr h="0">
                <a:tc>
                  <a:txBody>
                    <a:bodyPr/>
                    <a:lstStyle/>
                    <a:p>
                      <a:pPr marL="0" algn="just" defTabSz="914400" rtl="0" eaLnBrk="1" latinLnBrk="0" hangingPunct="1">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mn-cs"/>
                        </a:rPr>
                        <a:t>load_best_score()</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a:solidFill>
                            <a:schemeClr val="dk1"/>
                          </a:solidFill>
                          <a:effectLst/>
                          <a:latin typeface="微软雅黑" panose="020B0503020204020204" pitchFamily="34" charset="-122"/>
                          <a:ea typeface="微软雅黑" panose="020B0503020204020204" pitchFamily="34" charset="-122"/>
                          <a:cs typeface="+mn-cs"/>
                        </a:rPr>
                        <a:t>加载最好成绩。从</a:t>
                      </a:r>
                      <a:r>
                        <a:rPr lang="en-US" sz="1600" kern="100">
                          <a:solidFill>
                            <a:schemeClr val="dk1"/>
                          </a:solidFill>
                          <a:effectLst/>
                          <a:latin typeface="微软雅黑" panose="020B0503020204020204" pitchFamily="34" charset="-122"/>
                          <a:ea typeface="微软雅黑" panose="020B0503020204020204" pitchFamily="34" charset="-122"/>
                          <a:cs typeface="+mn-cs"/>
                        </a:rPr>
                        <a:t>record.txt</a:t>
                      </a:r>
                      <a:r>
                        <a:rPr lang="zh-CN" sz="1600" kern="100">
                          <a:solidFill>
                            <a:schemeClr val="dk1"/>
                          </a:solidFill>
                          <a:effectLst/>
                          <a:latin typeface="微软雅黑" panose="020B0503020204020204" pitchFamily="34" charset="-122"/>
                          <a:ea typeface="微软雅黑" panose="020B0503020204020204" pitchFamily="34" charset="-122"/>
                          <a:cs typeface="+mn-cs"/>
                        </a:rPr>
                        <a:t>文件中加载最好成绩</a:t>
                      </a:r>
                    </a:p>
                  </a:txBody>
                  <a:tcPr marL="68580" marR="68580" marT="0" marB="0" anchor="ctr"/>
                </a:tc>
                <a:extLst>
                  <a:ext uri="{0D108BD9-81ED-4DB2-BD59-A6C34878D82A}">
                    <a16:rowId xmlns:a16="http://schemas.microsoft.com/office/drawing/2014/main" val="10000"/>
                  </a:ext>
                </a:extLst>
              </a:tr>
              <a:tr h="0">
                <a:tc>
                  <a:txBody>
                    <a:bodyPr/>
                    <a:lstStyle/>
                    <a:p>
                      <a:pPr marL="0" algn="just" defTabSz="914400" rtl="0" eaLnBrk="1" latinLnBrk="0" hangingPunct="1">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mn-cs"/>
                        </a:rPr>
                        <a:t>save_best_socre()</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保存最好成绩。将最好成绩保存到</a:t>
                      </a:r>
                      <a:r>
                        <a:rPr lang="en-US" sz="1600" kern="100" dirty="0">
                          <a:solidFill>
                            <a:schemeClr val="dk1"/>
                          </a:solidFill>
                          <a:effectLst/>
                          <a:latin typeface="微软雅黑" panose="020B0503020204020204" pitchFamily="34" charset="-122"/>
                          <a:ea typeface="微软雅黑" panose="020B0503020204020204" pitchFamily="34" charset="-122"/>
                          <a:cs typeface="+mn-cs"/>
                        </a:rPr>
                        <a:t> record.txt</a:t>
                      </a:r>
                      <a:r>
                        <a:rPr lang="zh-CN" sz="1600" kern="100" dirty="0">
                          <a:solidFill>
                            <a:schemeClr val="dk1"/>
                          </a:solidFill>
                          <a:effectLst/>
                          <a:latin typeface="微软雅黑" panose="020B0503020204020204" pitchFamily="34" charset="-122"/>
                          <a:ea typeface="微软雅黑" panose="020B0503020204020204" pitchFamily="34" charset="-122"/>
                          <a:cs typeface="+mn-cs"/>
                        </a:rPr>
                        <a:t>文件中</a:t>
                      </a:r>
                    </a:p>
                  </a:txBody>
                  <a:tcPr marL="68580" marR="68580" marT="0" marB="0" anchor="ctr"/>
                </a:tc>
                <a:extLst>
                  <a:ext uri="{0D108BD9-81ED-4DB2-BD59-A6C34878D82A}">
                    <a16:rowId xmlns:a16="http://schemas.microsoft.com/office/drawing/2014/main" val="10001"/>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panel_paused()</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面板暂停。当游戏暂停</a:t>
                      </a:r>
                      <a:r>
                        <a:rPr lang="en-US" sz="1600" kern="100" dirty="0">
                          <a:solidFill>
                            <a:schemeClr val="dk1"/>
                          </a:solidFill>
                          <a:effectLst/>
                          <a:latin typeface="微软雅黑" panose="020B0503020204020204" pitchFamily="34" charset="-122"/>
                          <a:ea typeface="微软雅黑" panose="020B0503020204020204" pitchFamily="34" charset="-122"/>
                          <a:cs typeface="+mn-cs"/>
                        </a:rPr>
                        <a:t>/</a:t>
                      </a:r>
                      <a:r>
                        <a:rPr lang="zh-CN" sz="1600" kern="100" dirty="0">
                          <a:solidFill>
                            <a:schemeClr val="dk1"/>
                          </a:solidFill>
                          <a:effectLst/>
                          <a:latin typeface="微软雅黑" panose="020B0503020204020204" pitchFamily="34" charset="-122"/>
                          <a:ea typeface="微软雅黑" panose="020B0503020204020204" pitchFamily="34" charset="-122"/>
                          <a:cs typeface="+mn-cs"/>
                        </a:rPr>
                        <a:t>结束时，显示游戏窗口中间位置的游戏暂停</a:t>
                      </a:r>
                      <a:r>
                        <a:rPr lang="en-US" sz="1600" kern="100" dirty="0">
                          <a:solidFill>
                            <a:schemeClr val="dk1"/>
                          </a:solidFill>
                          <a:effectLst/>
                          <a:latin typeface="微软雅黑" panose="020B0503020204020204" pitchFamily="34" charset="-122"/>
                          <a:ea typeface="微软雅黑" panose="020B0503020204020204" pitchFamily="34" charset="-122"/>
                          <a:cs typeface="+mn-cs"/>
                        </a:rPr>
                        <a:t>/</a:t>
                      </a:r>
                      <a:r>
                        <a:rPr lang="zh-CN" sz="1600" kern="100" dirty="0">
                          <a:solidFill>
                            <a:schemeClr val="dk1"/>
                          </a:solidFill>
                          <a:effectLst/>
                          <a:latin typeface="微软雅黑" panose="020B0503020204020204" pitchFamily="34" charset="-122"/>
                          <a:ea typeface="微软雅黑" panose="020B0503020204020204" pitchFamily="34" charset="-122"/>
                          <a:cs typeface="+mn-cs"/>
                        </a:rPr>
                        <a:t>结束的提示信息</a:t>
                      </a:r>
                    </a:p>
                  </a:txBody>
                  <a:tcPr marL="68580" marR="68580" marT="0" marB="0" anchor="ctr"/>
                </a:tc>
                <a:extLst>
                  <a:ext uri="{0D108BD9-81ED-4DB2-BD59-A6C34878D82A}">
                    <a16:rowId xmlns:a16="http://schemas.microsoft.com/office/drawing/2014/main" val="10002"/>
                  </a:ext>
                </a:extLst>
              </a:tr>
              <a:tr h="0">
                <a:tc>
                  <a:txBody>
                    <a:bodyPr/>
                    <a:lstStyle/>
                    <a:p>
                      <a:pPr marL="0" algn="just" defTabSz="914400" rtl="0" eaLnBrk="1" latinLnBrk="0" hangingPunct="1">
                        <a:lnSpc>
                          <a:spcPct val="150000"/>
                        </a:lnSpc>
                        <a:spcAft>
                          <a:spcPts val="0"/>
                        </a:spcAft>
                      </a:pPr>
                      <a:r>
                        <a:rPr lang="en-US" sz="1600" kern="100">
                          <a:solidFill>
                            <a:schemeClr val="dk1"/>
                          </a:solidFill>
                          <a:effectLst/>
                          <a:latin typeface="微软雅黑" panose="020B0503020204020204" pitchFamily="34" charset="-122"/>
                          <a:ea typeface="微软雅黑" panose="020B0503020204020204" pitchFamily="34" charset="-122"/>
                          <a:cs typeface="+mn-cs"/>
                        </a:rPr>
                        <a:t>panel_resume()</a:t>
                      </a:r>
                      <a:endParaRPr lang="zh-CN" sz="160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zh-CN" sz="1600" kern="100" dirty="0">
                          <a:solidFill>
                            <a:schemeClr val="dk1"/>
                          </a:solidFill>
                          <a:effectLst/>
                          <a:latin typeface="微软雅黑" panose="020B0503020204020204" pitchFamily="34" charset="-122"/>
                          <a:ea typeface="微软雅黑" panose="020B0503020204020204" pitchFamily="34" charset="-122"/>
                          <a:cs typeface="+mn-cs"/>
                        </a:rPr>
                        <a:t>面板恢复。当游戏运行时，隐藏游戏窗口中间位置的提示信息</a:t>
                      </a: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19228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11.5.2 </a:t>
            </a:r>
            <a:r>
              <a:rPr lang="zh-CN" altLang="en-US" sz="3200" dirty="0">
                <a:solidFill>
                  <a:srgbClr val="1353A2"/>
                </a:solidFill>
                <a:latin typeface="微软雅黑" pitchFamily="34" charset="-122"/>
                <a:ea typeface="微软雅黑" pitchFamily="34" charset="-122"/>
                <a:cs typeface="+mn-cs"/>
              </a:rPr>
              <a:t>指示器面板类的准备</a:t>
            </a:r>
          </a:p>
        </p:txBody>
      </p:sp>
      <p:sp>
        <p:nvSpPr>
          <p:cNvPr id="5" name="矩形 4"/>
          <p:cNvSpPr/>
          <p:nvPr/>
        </p:nvSpPr>
        <p:spPr>
          <a:xfrm>
            <a:off x="578192" y="1177242"/>
            <a:ext cx="11049701"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明确了指示器面板类的设计之后，接下来我们要完成指示器面板类的准备工作，包括：</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创建指示器面板类。</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设计状态按钮类。</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lt"/>
              <a:buAutoNum type="arabicPeriod"/>
            </a:pPr>
            <a:r>
              <a:rPr kumimoji="1" lang="zh-CN" altLang="en-US" sz="2400" dirty="0">
                <a:solidFill>
                  <a:schemeClr val="bg1">
                    <a:lumMod val="50000"/>
                  </a:schemeClr>
                </a:solidFill>
                <a:latin typeface="微软雅黑" pitchFamily="34" charset="-122"/>
                <a:ea typeface="微软雅黑" pitchFamily="34" charset="-122"/>
              </a:rPr>
              <a:t>创建图像精灵。</a:t>
            </a:r>
            <a:endParaRPr kumimoji="1"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54745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11.5.2 </a:t>
            </a:r>
            <a:r>
              <a:rPr lang="zh-CN" altLang="en-US" sz="3200" dirty="0">
                <a:solidFill>
                  <a:srgbClr val="1353A2"/>
                </a:solidFill>
                <a:latin typeface="微软雅黑" pitchFamily="34" charset="-122"/>
                <a:ea typeface="微软雅黑" pitchFamily="34" charset="-122"/>
                <a:cs typeface="+mn-cs"/>
              </a:rPr>
              <a:t>指示器面板类的准备</a:t>
            </a:r>
          </a:p>
        </p:txBody>
      </p:sp>
      <p:sp>
        <p:nvSpPr>
          <p:cNvPr id="5" name="矩形 4"/>
          <p:cNvSpPr/>
          <p:nvPr/>
        </p:nvSpPr>
        <p:spPr>
          <a:xfrm>
            <a:off x="578192" y="1695857"/>
            <a:ext cx="11049701"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．创建指示器面板类</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game_hud</a:t>
            </a:r>
            <a:r>
              <a:rPr kumimoji="1" lang="zh-CN" altLang="en-US" sz="2400" dirty="0">
                <a:solidFill>
                  <a:schemeClr val="bg1">
                    <a:lumMod val="50000"/>
                  </a:schemeClr>
                </a:solidFill>
                <a:latin typeface="微软雅黑" pitchFamily="34" charset="-122"/>
                <a:ea typeface="微软雅黑" pitchFamily="34" charset="-122"/>
              </a:rPr>
              <a:t>模块中</a:t>
            </a:r>
            <a:r>
              <a:rPr kumimoji="1" lang="zh-CN" altLang="en-US" sz="2400" dirty="0">
                <a:solidFill>
                  <a:srgbClr val="FF0000"/>
                </a:solidFill>
                <a:latin typeface="微软雅黑" pitchFamily="34" charset="-122"/>
                <a:ea typeface="微软雅黑" pitchFamily="34" charset="-122"/>
              </a:rPr>
              <a:t>定义</a:t>
            </a:r>
            <a:r>
              <a:rPr kumimoji="1" lang="en-US" altLang="zh-CN" sz="2400" dirty="0">
                <a:solidFill>
                  <a:srgbClr val="FF0000"/>
                </a:solidFill>
                <a:latin typeface="微软雅黑" pitchFamily="34" charset="-122"/>
                <a:ea typeface="微软雅黑" pitchFamily="34" charset="-122"/>
              </a:rPr>
              <a:t>HudPanel</a:t>
            </a:r>
            <a:r>
              <a:rPr kumimoji="1" lang="zh-CN" altLang="en-US" sz="2400" dirty="0">
                <a:solidFill>
                  <a:srgbClr val="FF0000"/>
                </a:solidFill>
                <a:latin typeface="微软雅黑" pitchFamily="34" charset="-122"/>
                <a:ea typeface="微软雅黑" pitchFamily="34" charset="-122"/>
              </a:rPr>
              <a:t>类</a:t>
            </a:r>
            <a:r>
              <a:rPr kumimoji="1" lang="zh-CN" altLang="en-US" sz="2400" dirty="0">
                <a:solidFill>
                  <a:schemeClr val="bg1">
                    <a:lumMod val="50000"/>
                  </a:schemeClr>
                </a:solidFill>
                <a:latin typeface="微软雅黑" pitchFamily="34" charset="-122"/>
                <a:ea typeface="微软雅黑" pitchFamily="34" charset="-122"/>
              </a:rPr>
              <a:t>，并</a:t>
            </a:r>
            <a:r>
              <a:rPr kumimoji="1" lang="zh-CN" altLang="en-US" sz="2400" dirty="0">
                <a:solidFill>
                  <a:srgbClr val="FF0000"/>
                </a:solidFill>
                <a:latin typeface="微软雅黑" pitchFamily="34" charset="-122"/>
                <a:ea typeface="微软雅黑" pitchFamily="34" charset="-122"/>
              </a:rPr>
              <a:t>实现构造方法</a:t>
            </a:r>
            <a:r>
              <a:rPr kumimoji="1" lang="zh-CN" altLang="en-US"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2</a:t>
            </a:r>
            <a:r>
              <a:rPr kumimoji="1" lang="zh-CN" altLang="en-US" sz="2400" dirty="0">
                <a:solidFill>
                  <a:schemeClr val="bg1">
                    <a:lumMod val="50000"/>
                  </a:schemeClr>
                </a:solidFill>
                <a:latin typeface="微软雅黑" pitchFamily="34" charset="-122"/>
                <a:ea typeface="微软雅黑" pitchFamily="34" charset="-122"/>
              </a:rPr>
              <a:t>．设计状态按钮类</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按照游戏说明，玩家按下空格键暂停或继续游戏时，游戏窗口左上角状态精灵的显示图像会发生相应的变化。为了方便后续的代码，我们可以</a:t>
            </a:r>
            <a:r>
              <a:rPr kumimoji="1" lang="zh-CN" altLang="en-US" sz="2400" dirty="0">
                <a:solidFill>
                  <a:srgbClr val="FF0000"/>
                </a:solidFill>
                <a:latin typeface="微软雅黑" pitchFamily="34" charset="-122"/>
                <a:ea typeface="微软雅黑" pitchFamily="34" charset="-122"/>
              </a:rPr>
              <a:t>从</a:t>
            </a:r>
            <a:r>
              <a:rPr kumimoji="1" lang="en-US" altLang="zh-CN" sz="2400" dirty="0">
                <a:solidFill>
                  <a:srgbClr val="FF0000"/>
                </a:solidFill>
                <a:latin typeface="微软雅黑" pitchFamily="34" charset="-122"/>
                <a:ea typeface="微软雅黑" pitchFamily="34" charset="-122"/>
              </a:rPr>
              <a:t>GameSprite</a:t>
            </a:r>
            <a:r>
              <a:rPr kumimoji="1" lang="zh-CN" altLang="en-US" sz="2400" dirty="0">
                <a:solidFill>
                  <a:srgbClr val="FF0000"/>
                </a:solidFill>
                <a:latin typeface="微软雅黑" pitchFamily="34" charset="-122"/>
                <a:ea typeface="微软雅黑" pitchFamily="34" charset="-122"/>
              </a:rPr>
              <a:t>类派生一个子类</a:t>
            </a:r>
            <a:r>
              <a:rPr kumimoji="1" lang="en-US" altLang="zh-CN" sz="2400" dirty="0">
                <a:solidFill>
                  <a:srgbClr val="FF0000"/>
                </a:solidFill>
                <a:latin typeface="微软雅黑" pitchFamily="34" charset="-122"/>
                <a:ea typeface="微软雅黑" pitchFamily="34" charset="-122"/>
              </a:rPr>
              <a:t>StatusButton</a:t>
            </a:r>
            <a:r>
              <a:rPr kumimoji="1" lang="zh-CN" altLang="en-US" sz="2400" dirty="0">
                <a:solidFill>
                  <a:srgbClr val="FF0000"/>
                </a:solidFill>
                <a:latin typeface="微软雅黑" pitchFamily="34" charset="-122"/>
                <a:ea typeface="微软雅黑" pitchFamily="34" charset="-122"/>
              </a:rPr>
              <a:t>类</a:t>
            </a:r>
            <a:r>
              <a:rPr kumimoji="1" lang="zh-CN" altLang="en-US" sz="2400" dirty="0">
                <a:solidFill>
                  <a:schemeClr val="bg1">
                    <a:lumMod val="50000"/>
                  </a:schemeClr>
                </a:solidFill>
                <a:latin typeface="微软雅黑" pitchFamily="34" charset="-122"/>
                <a:ea typeface="微软雅黑" pitchFamily="34" charset="-122"/>
              </a:rPr>
              <a:t>，</a:t>
            </a:r>
            <a:r>
              <a:rPr kumimoji="1" lang="zh-CN" altLang="en-US" sz="2400" dirty="0">
                <a:solidFill>
                  <a:srgbClr val="FF0000"/>
                </a:solidFill>
                <a:latin typeface="微软雅黑" pitchFamily="34" charset="-122"/>
                <a:ea typeface="微软雅黑" pitchFamily="34" charset="-122"/>
              </a:rPr>
              <a:t>通过</a:t>
            </a:r>
            <a:r>
              <a:rPr kumimoji="1" lang="en-US" altLang="zh-CN" sz="2400" dirty="0">
                <a:solidFill>
                  <a:srgbClr val="FF0000"/>
                </a:solidFill>
                <a:latin typeface="微软雅黑" pitchFamily="34" charset="-122"/>
                <a:ea typeface="微软雅黑" pitchFamily="34" charset="-122"/>
              </a:rPr>
              <a:t>StatusButton</a:t>
            </a:r>
            <a:r>
              <a:rPr kumimoji="1" lang="zh-CN" altLang="en-US" sz="2400" dirty="0">
                <a:solidFill>
                  <a:srgbClr val="FF0000"/>
                </a:solidFill>
                <a:latin typeface="微软雅黑" pitchFamily="34" charset="-122"/>
                <a:ea typeface="微软雅黑" pitchFamily="34" charset="-122"/>
              </a:rPr>
              <a:t>类处理状态图像的切换</a:t>
            </a:r>
            <a:r>
              <a:rPr kumimoji="1" lang="zh-CN" altLang="en-US" sz="2400" dirty="0">
                <a:solidFill>
                  <a:schemeClr val="bg1">
                    <a:lumMod val="50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3032974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11.5.2 </a:t>
            </a:r>
            <a:r>
              <a:rPr lang="zh-CN" altLang="en-US" sz="3200" dirty="0">
                <a:solidFill>
                  <a:srgbClr val="1353A2"/>
                </a:solidFill>
                <a:latin typeface="微软雅黑" pitchFamily="34" charset="-122"/>
                <a:ea typeface="微软雅黑" pitchFamily="34" charset="-122"/>
                <a:cs typeface="+mn-cs"/>
              </a:rPr>
              <a:t>指示器面板类的准备</a:t>
            </a:r>
          </a:p>
        </p:txBody>
      </p:sp>
      <p:sp>
        <p:nvSpPr>
          <p:cNvPr id="5" name="矩形 4"/>
          <p:cNvSpPr/>
          <p:nvPr/>
        </p:nvSpPr>
        <p:spPr>
          <a:xfrm>
            <a:off x="578192" y="1177242"/>
            <a:ext cx="11049701"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．创建指示器面板类</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game_hud</a:t>
            </a:r>
            <a:r>
              <a:rPr kumimoji="1" lang="zh-CN" altLang="en-US" sz="2400" dirty="0">
                <a:solidFill>
                  <a:schemeClr val="bg1">
                    <a:lumMod val="50000"/>
                  </a:schemeClr>
                </a:solidFill>
                <a:latin typeface="微软雅黑" pitchFamily="34" charset="-122"/>
                <a:ea typeface="微软雅黑" pitchFamily="34" charset="-122"/>
              </a:rPr>
              <a:t>模块中</a:t>
            </a:r>
            <a:r>
              <a:rPr kumimoji="1" lang="zh-CN" altLang="en-US" sz="2400" dirty="0">
                <a:solidFill>
                  <a:srgbClr val="FF0000"/>
                </a:solidFill>
                <a:latin typeface="微软雅黑" pitchFamily="34" charset="-122"/>
                <a:ea typeface="微软雅黑" pitchFamily="34" charset="-122"/>
              </a:rPr>
              <a:t>定义</a:t>
            </a:r>
            <a:r>
              <a:rPr kumimoji="1" lang="en-US" altLang="zh-CN" sz="2400" dirty="0">
                <a:solidFill>
                  <a:srgbClr val="FF0000"/>
                </a:solidFill>
                <a:latin typeface="微软雅黑" pitchFamily="34" charset="-122"/>
                <a:ea typeface="微软雅黑" pitchFamily="34" charset="-122"/>
              </a:rPr>
              <a:t>HudPanel</a:t>
            </a:r>
            <a:r>
              <a:rPr kumimoji="1" lang="zh-CN" altLang="en-US" sz="2400" dirty="0">
                <a:solidFill>
                  <a:srgbClr val="FF0000"/>
                </a:solidFill>
                <a:latin typeface="微软雅黑" pitchFamily="34" charset="-122"/>
                <a:ea typeface="微软雅黑" pitchFamily="34" charset="-122"/>
              </a:rPr>
              <a:t>类</a:t>
            </a:r>
            <a:r>
              <a:rPr kumimoji="1" lang="zh-CN" altLang="en-US" sz="2400" dirty="0">
                <a:solidFill>
                  <a:schemeClr val="bg1">
                    <a:lumMod val="50000"/>
                  </a:schemeClr>
                </a:solidFill>
                <a:latin typeface="微软雅黑" pitchFamily="34" charset="-122"/>
                <a:ea typeface="微软雅黑" pitchFamily="34" charset="-122"/>
              </a:rPr>
              <a:t>，并</a:t>
            </a:r>
            <a:r>
              <a:rPr kumimoji="1" lang="zh-CN" altLang="en-US" sz="2400" dirty="0">
                <a:solidFill>
                  <a:srgbClr val="FF0000"/>
                </a:solidFill>
                <a:latin typeface="微软雅黑" pitchFamily="34" charset="-122"/>
                <a:ea typeface="微软雅黑" pitchFamily="34" charset="-122"/>
              </a:rPr>
              <a:t>实现构造方法</a:t>
            </a:r>
            <a:r>
              <a:rPr kumimoji="1" lang="zh-CN" altLang="en-US"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2</a:t>
            </a:r>
            <a:r>
              <a:rPr kumimoji="1" lang="zh-CN" altLang="en-US" sz="2400" dirty="0">
                <a:solidFill>
                  <a:schemeClr val="bg1">
                    <a:lumMod val="50000"/>
                  </a:schemeClr>
                </a:solidFill>
                <a:latin typeface="微软雅黑" pitchFamily="34" charset="-122"/>
                <a:ea typeface="微软雅黑" pitchFamily="34" charset="-122"/>
              </a:rPr>
              <a:t>．设计状态按钮类</a:t>
            </a: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StatusButton</a:t>
            </a:r>
            <a:r>
              <a:rPr kumimoji="1" lang="zh-CN" altLang="en-US" sz="2400" dirty="0">
                <a:solidFill>
                  <a:schemeClr val="bg1">
                    <a:lumMod val="50000"/>
                  </a:schemeClr>
                </a:solidFill>
                <a:latin typeface="微软雅黑" pitchFamily="34" charset="-122"/>
                <a:ea typeface="微软雅黑" pitchFamily="34" charset="-122"/>
              </a:rPr>
              <a:t>类的</a:t>
            </a:r>
            <a:r>
              <a:rPr kumimoji="1" lang="zh-CN" altLang="en-US" sz="2400" dirty="0">
                <a:solidFill>
                  <a:srgbClr val="FF0000"/>
                </a:solidFill>
                <a:latin typeface="微软雅黑" pitchFamily="34" charset="-122"/>
                <a:ea typeface="微软雅黑" pitchFamily="34" charset="-122"/>
              </a:rPr>
              <a:t>类图</a:t>
            </a:r>
            <a:r>
              <a:rPr kumimoji="1" lang="zh-CN" altLang="en-US" sz="2400" dirty="0">
                <a:solidFill>
                  <a:schemeClr val="bg1">
                    <a:lumMod val="50000"/>
                  </a:schemeClr>
                </a:solidFill>
                <a:latin typeface="微软雅黑" pitchFamily="34" charset="-122"/>
                <a:ea typeface="微软雅黑" pitchFamily="34" charset="-122"/>
              </a:rPr>
              <a:t>如图所示。</a:t>
            </a:r>
          </a:p>
        </p:txBody>
      </p:sp>
      <p:pic>
        <p:nvPicPr>
          <p:cNvPr id="54274" name="图片 6" descr="E:\Python学科\Python店销书\修改后稿子\飞机大战讲义3.1.1\images\014_状态按钮类图.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657" y="3485566"/>
            <a:ext cx="4238769" cy="288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8355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86853" y="1419203"/>
            <a:ext cx="10986447" cy="120032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rgbClr val="FF0000"/>
                </a:solidFill>
                <a:latin typeface="微软雅黑" pitchFamily="34" charset="-122"/>
                <a:ea typeface="微软雅黑" pitchFamily="34" charset="-122"/>
              </a:rPr>
              <a:t>飞机大战</a:t>
            </a:r>
            <a:r>
              <a:rPr lang="zh-CN" altLang="en-US" dirty="0">
                <a:solidFill>
                  <a:schemeClr val="bg1">
                    <a:lumMod val="50000"/>
                  </a:schemeClr>
                </a:solidFill>
                <a:latin typeface="微软雅黑" pitchFamily="34" charset="-122"/>
                <a:ea typeface="微软雅黑" pitchFamily="34" charset="-122"/>
              </a:rPr>
              <a:t>是一款由腾讯公司微信团队推出的软件内置的小游戏，这款游戏画面简洁有趣，规则简单易懂，操作简便易上手，在移动应用兴起之初曾风靡一时。</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 </a:t>
            </a:r>
            <a:r>
              <a:rPr lang="zh-CN" altLang="en-US" sz="3200" dirty="0">
                <a:solidFill>
                  <a:srgbClr val="1353A2"/>
                </a:solidFill>
                <a:latin typeface="微软雅黑" pitchFamily="34" charset="-122"/>
                <a:ea typeface="微软雅黑" pitchFamily="34" charset="-122"/>
                <a:cs typeface="+mn-cs"/>
              </a:rPr>
              <a:t>游戏简介</a:t>
            </a:r>
          </a:p>
        </p:txBody>
      </p:sp>
      <p:pic>
        <p:nvPicPr>
          <p:cNvPr id="2050" name="Picture 2" descr="https://ss0.bdstatic.com/94oJfD_bAAcT8t7mm9GUKT-xh_/timg?image&amp;quality=100&amp;size=b4000_4000&amp;sec=1589336803&amp;di=7290783ebb53aaeb6ddcad444359f888&amp;src=http://img1.waitsun.com/images/1e/7f/7b2b745a4b2d54a2071a469d02b35219322f7f1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38" y="2884681"/>
            <a:ext cx="5476875"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024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11.5.2 </a:t>
            </a:r>
            <a:r>
              <a:rPr lang="zh-CN" altLang="en-US" sz="3200" dirty="0">
                <a:solidFill>
                  <a:srgbClr val="1353A2"/>
                </a:solidFill>
                <a:latin typeface="微软雅黑" pitchFamily="34" charset="-122"/>
                <a:ea typeface="微软雅黑" pitchFamily="34" charset="-122"/>
                <a:cs typeface="+mn-cs"/>
              </a:rPr>
              <a:t>指示器面板类的准备</a:t>
            </a:r>
          </a:p>
        </p:txBody>
      </p:sp>
      <p:sp>
        <p:nvSpPr>
          <p:cNvPr id="5" name="矩形 4"/>
          <p:cNvSpPr/>
          <p:nvPr/>
        </p:nvSpPr>
        <p:spPr>
          <a:xfrm>
            <a:off x="578192" y="1177242"/>
            <a:ext cx="11049701" cy="4524315"/>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3</a:t>
            </a:r>
            <a:r>
              <a:rPr kumimoji="1" lang="zh-CN" altLang="en-US" sz="2400" dirty="0">
                <a:solidFill>
                  <a:srgbClr val="FF0000"/>
                </a:solidFill>
                <a:latin typeface="微软雅黑" pitchFamily="34" charset="-122"/>
                <a:ea typeface="微软雅黑" pitchFamily="34" charset="-122"/>
              </a:rPr>
              <a:t>．创建图像精灵</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类的构造方法中创建指示器面板中的图像精灵，包括左上角的状态精灵（暂停 </a:t>
            </a:r>
            <a:r>
              <a:rPr kumimoji="1" lang="en-US" altLang="zh-CN" sz="2400" dirty="0">
                <a:solidFill>
                  <a:schemeClr val="bg1">
                    <a:lumMod val="50000"/>
                  </a:schemeClr>
                </a:solidFill>
                <a:latin typeface="微软雅黑" pitchFamily="34" charset="-122"/>
                <a:ea typeface="微软雅黑" pitchFamily="34" charset="-122"/>
              </a:rPr>
              <a:t>/ </a:t>
            </a:r>
            <a:r>
              <a:rPr kumimoji="1" lang="zh-CN" altLang="en-US" sz="2400" dirty="0">
                <a:solidFill>
                  <a:schemeClr val="bg1">
                    <a:lumMod val="50000"/>
                  </a:schemeClr>
                </a:solidFill>
                <a:latin typeface="微软雅黑" pitchFamily="34" charset="-122"/>
                <a:ea typeface="微软雅黑" pitchFamily="34" charset="-122"/>
              </a:rPr>
              <a:t>继续）、左下角的炸弹精灵、以及右下角的生命计数（小飞机）精灵。</a:t>
            </a:r>
            <a:endParaRPr kumimoji="1" lang="en-US" altLang="zh-CN" sz="2400" dirty="0">
              <a:solidFill>
                <a:schemeClr val="bg1">
                  <a:lumMod val="50000"/>
                </a:schemeClr>
              </a:solidFill>
              <a:latin typeface="微软雅黑" pitchFamily="34" charset="-122"/>
              <a:ea typeface="微软雅黑" pitchFamily="34" charset="-122"/>
            </a:endParaRPr>
          </a:p>
          <a:p>
            <a:pPr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首先，在构造方法的上方</a:t>
            </a:r>
            <a:r>
              <a:rPr kumimoji="1" lang="zh-CN" altLang="en-US" sz="2400" dirty="0">
                <a:solidFill>
                  <a:srgbClr val="FF0000"/>
                </a:solidFill>
                <a:latin typeface="微软雅黑" pitchFamily="34" charset="-122"/>
                <a:ea typeface="微软雅黑" pitchFamily="34" charset="-122"/>
              </a:rPr>
              <a:t>定义几个类属性</a:t>
            </a:r>
            <a:r>
              <a:rPr kumimoji="1" lang="zh-CN" altLang="en-US" sz="2400" dirty="0">
                <a:solidFill>
                  <a:schemeClr val="bg1">
                    <a:lumMod val="50000"/>
                  </a:schemeClr>
                </a:solidFill>
                <a:latin typeface="微软雅黑" pitchFamily="34" charset="-122"/>
                <a:ea typeface="微软雅黑" pitchFamily="34" charset="-122"/>
              </a:rPr>
              <a:t>，以</a:t>
            </a:r>
            <a:r>
              <a:rPr kumimoji="1" lang="zh-CN" altLang="en-US" sz="2400" dirty="0">
                <a:solidFill>
                  <a:srgbClr val="FF0000"/>
                </a:solidFill>
                <a:latin typeface="微软雅黑" pitchFamily="34" charset="-122"/>
                <a:ea typeface="微软雅黑" pitchFamily="34" charset="-122"/>
              </a:rPr>
              <a:t>方便</a:t>
            </a:r>
            <a:r>
              <a:rPr kumimoji="1" lang="zh-CN" altLang="en-US" sz="2400" dirty="0">
                <a:solidFill>
                  <a:schemeClr val="bg1">
                    <a:lumMod val="50000"/>
                  </a:schemeClr>
                </a:solidFill>
                <a:latin typeface="微软雅黑" pitchFamily="34" charset="-122"/>
                <a:ea typeface="微软雅黑" pitchFamily="34" charset="-122"/>
              </a:rPr>
              <a:t>后续可以</a:t>
            </a:r>
            <a:r>
              <a:rPr kumimoji="1" lang="zh-CN" altLang="en-US" sz="2400" dirty="0">
                <a:solidFill>
                  <a:srgbClr val="FF0000"/>
                </a:solidFill>
                <a:latin typeface="微软雅黑" pitchFamily="34" charset="-122"/>
                <a:ea typeface="微软雅黑" pitchFamily="34" charset="-122"/>
              </a:rPr>
              <a:t>设置精灵的矩形区域和标签精灵的字体颜色</a:t>
            </a:r>
            <a:r>
              <a:rPr kumimoji="1" lang="zh-CN" altLang="en-US"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indent="-457200" defTabSz="720725">
              <a:lnSpc>
                <a:spcPct val="150000"/>
              </a:lnSpc>
              <a:buFont typeface="+mj-ea"/>
              <a:buAutoNum type="circleNumDbPlain"/>
            </a:pPr>
            <a:r>
              <a:rPr kumimoji="1" lang="zh-CN" altLang="en-US" sz="2400" dirty="0">
                <a:solidFill>
                  <a:schemeClr val="bg1">
                    <a:lumMod val="50000"/>
                  </a:schemeClr>
                </a:solidFill>
                <a:latin typeface="微软雅黑" pitchFamily="34" charset="-122"/>
                <a:ea typeface="微软雅黑" pitchFamily="34" charset="-122"/>
              </a:rPr>
              <a:t>然后，在构造方法的末尾</a:t>
            </a:r>
            <a:r>
              <a:rPr kumimoji="1" lang="zh-CN" altLang="en-US" sz="2400" dirty="0">
                <a:solidFill>
                  <a:srgbClr val="FF0000"/>
                </a:solidFill>
                <a:latin typeface="微软雅黑" pitchFamily="34" charset="-122"/>
                <a:ea typeface="微软雅黑" pitchFamily="34" charset="-122"/>
              </a:rPr>
              <a:t>创建精灵</a:t>
            </a:r>
            <a:r>
              <a:rPr kumimoji="1" lang="zh-CN" altLang="en-US" sz="2400" dirty="0">
                <a:solidFill>
                  <a:schemeClr val="bg1">
                    <a:lumMod val="50000"/>
                  </a:schemeClr>
                </a:solidFill>
                <a:latin typeface="微软雅黑" pitchFamily="34" charset="-122"/>
                <a:ea typeface="微软雅黑" pitchFamily="34" charset="-122"/>
              </a:rPr>
              <a:t>并</a:t>
            </a:r>
            <a:r>
              <a:rPr kumimoji="1" lang="zh-CN" altLang="en-US" sz="2400" dirty="0">
                <a:solidFill>
                  <a:srgbClr val="FF0000"/>
                </a:solidFill>
                <a:latin typeface="微软雅黑" pitchFamily="34" charset="-122"/>
                <a:ea typeface="微软雅黑" pitchFamily="34" charset="-122"/>
              </a:rPr>
              <a:t>设置显示位置</a:t>
            </a:r>
            <a:r>
              <a:rPr kumimoji="1" lang="zh-CN" altLang="en-US"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indent="-457200" defTabSz="720725">
              <a:lnSpc>
                <a:spcPct val="150000"/>
              </a:lnSpc>
              <a:buFont typeface="+mj-ea"/>
              <a:buAutoNum type="circleNumDbPlain"/>
            </a:pPr>
            <a:r>
              <a:rPr kumimoji="1" lang="zh-CN" altLang="zh-CN" sz="2400" dirty="0">
                <a:solidFill>
                  <a:schemeClr val="bg1">
                    <a:lumMod val="50000"/>
                  </a:schemeClr>
                </a:solidFill>
                <a:latin typeface="微软雅黑" pitchFamily="34" charset="-122"/>
                <a:ea typeface="微软雅黑" pitchFamily="34" charset="-122"/>
              </a:rPr>
              <a:t>最后，在</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zh-CN" sz="2400" dirty="0">
                <a:solidFill>
                  <a:schemeClr val="bg1">
                    <a:lumMod val="50000"/>
                  </a:schemeClr>
                </a:solidFill>
                <a:latin typeface="微软雅黑" pitchFamily="34" charset="-122"/>
                <a:ea typeface="微软雅黑" pitchFamily="34" charset="-122"/>
              </a:rPr>
              <a:t>类的构造方法末尾</a:t>
            </a:r>
            <a:r>
              <a:rPr kumimoji="1" lang="zh-CN" altLang="zh-CN" sz="2400" dirty="0">
                <a:solidFill>
                  <a:srgbClr val="FF0000"/>
                </a:solidFill>
                <a:latin typeface="微软雅黑" pitchFamily="34" charset="-122"/>
                <a:ea typeface="微软雅黑" pitchFamily="34" charset="-122"/>
              </a:rPr>
              <a:t>创建指示器面板</a:t>
            </a:r>
            <a:r>
              <a:rPr kumimoji="1" lang="zh-CN" altLang="en-US" sz="2400" dirty="0">
                <a:solidFill>
                  <a:schemeClr val="bg1">
                    <a:lumMod val="50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3562883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11.5.2 </a:t>
            </a:r>
            <a:r>
              <a:rPr lang="zh-CN" altLang="en-US" sz="3200" dirty="0">
                <a:solidFill>
                  <a:srgbClr val="1353A2"/>
                </a:solidFill>
                <a:latin typeface="微软雅黑" pitchFamily="34" charset="-122"/>
                <a:ea typeface="微软雅黑" pitchFamily="34" charset="-122"/>
                <a:cs typeface="+mn-cs"/>
              </a:rPr>
              <a:t>指示器面板类的准备</a:t>
            </a:r>
          </a:p>
        </p:txBody>
      </p:sp>
      <p:sp>
        <p:nvSpPr>
          <p:cNvPr id="5" name="矩形 4"/>
          <p:cNvSpPr/>
          <p:nvPr/>
        </p:nvSpPr>
        <p:spPr>
          <a:xfrm>
            <a:off x="578192" y="1177242"/>
            <a:ext cx="11049701" cy="120032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运行游戏，可以看到游戏窗口的左上方、左下方以及右下方位置分别</a:t>
            </a:r>
            <a:r>
              <a:rPr kumimoji="1" lang="zh-CN" altLang="en-US" sz="2400" dirty="0">
                <a:solidFill>
                  <a:srgbClr val="FF0000"/>
                </a:solidFill>
                <a:latin typeface="微软雅黑" pitchFamily="34" charset="-122"/>
                <a:ea typeface="微软雅黑" pitchFamily="34" charset="-122"/>
              </a:rPr>
              <a:t>显示了暂停图像</a:t>
            </a:r>
            <a:r>
              <a:rPr kumimoji="1" lang="zh-CN" altLang="en-US" sz="2400" dirty="0">
                <a:solidFill>
                  <a:schemeClr val="bg1">
                    <a:lumMod val="50000"/>
                  </a:schemeClr>
                </a:solidFill>
                <a:latin typeface="微软雅黑" pitchFamily="34" charset="-122"/>
                <a:ea typeface="微软雅黑" pitchFamily="34" charset="-122"/>
              </a:rPr>
              <a:t>、</a:t>
            </a:r>
            <a:r>
              <a:rPr kumimoji="1" lang="zh-CN" altLang="en-US" sz="2400" dirty="0">
                <a:solidFill>
                  <a:srgbClr val="FF0000"/>
                </a:solidFill>
                <a:latin typeface="微软雅黑" pitchFamily="34" charset="-122"/>
                <a:ea typeface="微软雅黑" pitchFamily="34" charset="-122"/>
              </a:rPr>
              <a:t>炸弹图像和小飞机的生命指示图像</a:t>
            </a:r>
            <a:r>
              <a:rPr kumimoji="1" lang="zh-CN" altLang="en-US" sz="2400" dirty="0">
                <a:solidFill>
                  <a:schemeClr val="bg1">
                    <a:lumMod val="50000"/>
                  </a:schemeClr>
                </a:solidFill>
                <a:latin typeface="微软雅黑" pitchFamily="34" charset="-122"/>
                <a:ea typeface="微软雅黑" pitchFamily="34" charset="-122"/>
              </a:rPr>
              <a:t>。如图所示。</a:t>
            </a:r>
          </a:p>
        </p:txBody>
      </p:sp>
      <p:pic>
        <p:nvPicPr>
          <p:cNvPr id="55298" name="图片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226" y="2380536"/>
            <a:ext cx="2665631"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60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11.5.3 </a:t>
            </a:r>
            <a:r>
              <a:rPr lang="zh-CN" altLang="en-US" sz="3200" dirty="0">
                <a:solidFill>
                  <a:srgbClr val="1353A2"/>
                </a:solidFill>
                <a:latin typeface="微软雅黑" pitchFamily="34" charset="-122"/>
                <a:ea typeface="微软雅黑" pitchFamily="34" charset="-122"/>
                <a:cs typeface="+mn-cs"/>
              </a:rPr>
              <a:t>使用精灵实现文本标签</a:t>
            </a:r>
          </a:p>
        </p:txBody>
      </p:sp>
      <p:sp>
        <p:nvSpPr>
          <p:cNvPr id="5" name="矩形 4"/>
          <p:cNvSpPr/>
          <p:nvPr/>
        </p:nvSpPr>
        <p:spPr>
          <a:xfrm>
            <a:off x="578192" y="1177242"/>
            <a:ext cx="11049701"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上个小节运行的游戏窗口已经显示了暂停图像、炸弹图像和小飞机的生命指示图像。接下来我们实现</a:t>
            </a:r>
            <a:r>
              <a:rPr kumimoji="1" lang="zh-CN" altLang="en-US" sz="2400" dirty="0">
                <a:solidFill>
                  <a:srgbClr val="FF0000"/>
                </a:solidFill>
                <a:latin typeface="微软雅黑" pitchFamily="34" charset="-122"/>
                <a:ea typeface="微软雅黑" pitchFamily="34" charset="-122"/>
              </a:rPr>
              <a:t>文本标签</a:t>
            </a:r>
            <a:r>
              <a:rPr kumimoji="1" lang="zh-CN" altLang="en-US" sz="2400" dirty="0">
                <a:solidFill>
                  <a:schemeClr val="bg1">
                    <a:lumMod val="50000"/>
                  </a:schemeClr>
                </a:solidFill>
                <a:latin typeface="微软雅黑" pitchFamily="34" charset="-122"/>
                <a:ea typeface="微软雅黑" pitchFamily="34" charset="-122"/>
              </a:rPr>
              <a:t>的相关功能，包括：</a:t>
            </a:r>
            <a:endParaRPr kumimoji="1" lang="en-US" altLang="zh-CN" sz="2400" dirty="0">
              <a:solidFill>
                <a:schemeClr val="bg1">
                  <a:lumMod val="50000"/>
                </a:schemeClr>
              </a:solidFill>
              <a:latin typeface="微软雅黑" pitchFamily="34" charset="-122"/>
              <a:ea typeface="微软雅黑" pitchFamily="34" charset="-122"/>
            </a:endParaRPr>
          </a:p>
          <a:p>
            <a:pPr marL="457200" indent="-457200" defTabSz="720725">
              <a:lnSpc>
                <a:spcPct val="150000"/>
              </a:lnSpc>
              <a:buFont typeface="+mj-lt"/>
              <a:buAutoNum type="arabicPeriod"/>
            </a:pPr>
            <a:r>
              <a:rPr kumimoji="1" lang="zh-CN" altLang="en-US" sz="2400" dirty="0">
                <a:solidFill>
                  <a:srgbClr val="FF0000"/>
                </a:solidFill>
                <a:latin typeface="微软雅黑" pitchFamily="34" charset="-122"/>
                <a:ea typeface="微软雅黑" pitchFamily="34" charset="-122"/>
              </a:rPr>
              <a:t>使用自定义字体定义文本标签精灵</a:t>
            </a:r>
            <a:r>
              <a:rPr kumimoji="1" lang="zh-CN" altLang="en-US"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indent="-457200" defTabSz="720725">
              <a:lnSpc>
                <a:spcPct val="150000"/>
              </a:lnSpc>
              <a:buFont typeface="+mj-lt"/>
              <a:buAutoNum type="arabicPeriod"/>
            </a:pPr>
            <a:r>
              <a:rPr kumimoji="1" lang="zh-CN" altLang="en-US" sz="2400" dirty="0">
                <a:solidFill>
                  <a:srgbClr val="FF0000"/>
                </a:solidFill>
                <a:latin typeface="微软雅黑" pitchFamily="34" charset="-122"/>
                <a:ea typeface="微软雅黑" pitchFamily="34" charset="-122"/>
              </a:rPr>
              <a:t>创建指示器面板的文本标签精灵</a:t>
            </a:r>
            <a:r>
              <a:rPr kumimoji="1" lang="zh-CN" altLang="en-US" sz="2400" dirty="0">
                <a:solidFill>
                  <a:schemeClr val="bg1">
                    <a:lumMod val="50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1870959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11.5.3 </a:t>
            </a:r>
            <a:r>
              <a:rPr lang="zh-CN" altLang="en-US" sz="3200" dirty="0">
                <a:solidFill>
                  <a:srgbClr val="1353A2"/>
                </a:solidFill>
                <a:latin typeface="微软雅黑" pitchFamily="34" charset="-122"/>
                <a:ea typeface="微软雅黑" pitchFamily="34" charset="-122"/>
                <a:cs typeface="+mn-cs"/>
              </a:rPr>
              <a:t>使用精灵实现文本标签</a:t>
            </a:r>
          </a:p>
        </p:txBody>
      </p:sp>
      <p:sp>
        <p:nvSpPr>
          <p:cNvPr id="5" name="矩形 4"/>
          <p:cNvSpPr/>
          <p:nvPr/>
        </p:nvSpPr>
        <p:spPr>
          <a:xfrm>
            <a:off x="578192" y="1177242"/>
            <a:ext cx="11049701"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．使用自定义字体定义文本标签精灵</a:t>
            </a: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pygame</a:t>
            </a:r>
            <a:r>
              <a:rPr kumimoji="1" lang="zh-CN" altLang="en-US" sz="2400" dirty="0">
                <a:solidFill>
                  <a:schemeClr val="bg1">
                    <a:lumMod val="50000"/>
                  </a:schemeClr>
                </a:solidFill>
                <a:latin typeface="微软雅黑" pitchFamily="34" charset="-122"/>
                <a:ea typeface="微软雅黑" pitchFamily="34" charset="-122"/>
              </a:rPr>
              <a:t>的</a:t>
            </a:r>
            <a:r>
              <a:rPr kumimoji="1" lang="en-US" altLang="zh-CN" sz="2400" dirty="0">
                <a:solidFill>
                  <a:schemeClr val="bg1">
                    <a:lumMod val="50000"/>
                  </a:schemeClr>
                </a:solidFill>
                <a:latin typeface="微软雅黑" pitchFamily="34" charset="-122"/>
                <a:ea typeface="微软雅黑" pitchFamily="34" charset="-122"/>
              </a:rPr>
              <a:t>font</a:t>
            </a:r>
            <a:r>
              <a:rPr kumimoji="1" lang="zh-CN" altLang="en-US" sz="2400" dirty="0">
                <a:solidFill>
                  <a:schemeClr val="bg1">
                    <a:lumMod val="50000"/>
                  </a:schemeClr>
                </a:solidFill>
                <a:latin typeface="微软雅黑" pitchFamily="34" charset="-122"/>
                <a:ea typeface="微软雅黑" pitchFamily="34" charset="-122"/>
              </a:rPr>
              <a:t>模块提供了</a:t>
            </a:r>
            <a:r>
              <a:rPr kumimoji="1" lang="en-US" altLang="zh-CN" sz="2400" dirty="0">
                <a:solidFill>
                  <a:schemeClr val="bg1">
                    <a:lumMod val="50000"/>
                  </a:schemeClr>
                </a:solidFill>
                <a:latin typeface="微软雅黑" pitchFamily="34" charset="-122"/>
                <a:ea typeface="微软雅黑" pitchFamily="34" charset="-122"/>
              </a:rPr>
              <a:t>SysFont</a:t>
            </a:r>
            <a:r>
              <a:rPr kumimoji="1" lang="zh-CN" altLang="en-US" sz="2400" dirty="0">
                <a:solidFill>
                  <a:schemeClr val="bg1">
                    <a:lumMod val="50000"/>
                  </a:schemeClr>
                </a:solidFill>
                <a:latin typeface="微软雅黑" pitchFamily="34" charset="-122"/>
                <a:ea typeface="微软雅黑" pitchFamily="34" charset="-122"/>
              </a:rPr>
              <a:t>类，使用</a:t>
            </a:r>
            <a:r>
              <a:rPr kumimoji="1" lang="en-US" altLang="zh-CN" sz="2400" dirty="0">
                <a:solidFill>
                  <a:schemeClr val="bg1">
                    <a:lumMod val="50000"/>
                  </a:schemeClr>
                </a:solidFill>
                <a:latin typeface="微软雅黑" pitchFamily="34" charset="-122"/>
                <a:ea typeface="微软雅黑" pitchFamily="34" charset="-122"/>
              </a:rPr>
              <a:t>SysFont</a:t>
            </a:r>
            <a:r>
              <a:rPr kumimoji="1" lang="zh-CN" altLang="en-US" sz="2400" dirty="0">
                <a:solidFill>
                  <a:schemeClr val="bg1">
                    <a:lumMod val="50000"/>
                  </a:schemeClr>
                </a:solidFill>
                <a:latin typeface="微软雅黑" pitchFamily="34" charset="-122"/>
                <a:ea typeface="微软雅黑" pitchFamily="34" charset="-122"/>
              </a:rPr>
              <a:t>类可以创建系统字体对象，实现在游戏窗口中绘制文字内容。但</a:t>
            </a:r>
            <a:r>
              <a:rPr kumimoji="1" lang="zh-CN" altLang="en-US" sz="2400" dirty="0">
                <a:solidFill>
                  <a:srgbClr val="FF0000"/>
                </a:solidFill>
                <a:latin typeface="微软雅黑" pitchFamily="34" charset="-122"/>
                <a:ea typeface="微软雅黑" pitchFamily="34" charset="-122"/>
              </a:rPr>
              <a:t>系统字体</a:t>
            </a:r>
            <a:r>
              <a:rPr kumimoji="1" lang="zh-CN" altLang="en-US" sz="2400" dirty="0">
                <a:solidFill>
                  <a:schemeClr val="bg1">
                    <a:lumMod val="50000"/>
                  </a:schemeClr>
                </a:solidFill>
                <a:latin typeface="微软雅黑" pitchFamily="34" charset="-122"/>
                <a:ea typeface="微软雅黑" pitchFamily="34" charset="-122"/>
              </a:rPr>
              <a:t>存在以下几点</a:t>
            </a:r>
            <a:r>
              <a:rPr kumimoji="1" lang="zh-CN" altLang="en-US" sz="2400" dirty="0">
                <a:solidFill>
                  <a:srgbClr val="FF0000"/>
                </a:solidFill>
                <a:latin typeface="微软雅黑" pitchFamily="34" charset="-122"/>
                <a:ea typeface="微软雅黑" pitchFamily="34" charset="-122"/>
              </a:rPr>
              <a:t>限制</a:t>
            </a:r>
            <a:r>
              <a:rPr kumimoji="1" lang="zh-CN" altLang="en-US" sz="2400" dirty="0">
                <a:solidFill>
                  <a:schemeClr val="bg1">
                    <a:lumMod val="50000"/>
                  </a:schemeClr>
                </a:solidFill>
                <a:latin typeface="微软雅黑" pitchFamily="34" charset="-122"/>
                <a:ea typeface="微软雅黑" pitchFamily="34" charset="-122"/>
              </a:rPr>
              <a:t>：</a:t>
            </a:r>
          </a:p>
          <a:p>
            <a:pPr marL="342900" indent="-342900" defTabSz="720725">
              <a:lnSpc>
                <a:spcPct val="150000"/>
              </a:lnSpc>
              <a:buFont typeface="Wingdings" panose="05000000000000000000" pitchFamily="2" charset="2"/>
              <a:buChar char="l"/>
            </a:pPr>
            <a:r>
              <a:rPr kumimoji="1" lang="zh-CN" altLang="en-US" sz="2400" dirty="0">
                <a:solidFill>
                  <a:srgbClr val="FF0000"/>
                </a:solidFill>
                <a:latin typeface="微软雅黑" pitchFamily="34" charset="-122"/>
                <a:ea typeface="微软雅黑" pitchFamily="34" charset="-122"/>
              </a:rPr>
              <a:t>不够美观。</a:t>
            </a:r>
            <a:r>
              <a:rPr kumimoji="1" lang="zh-CN" altLang="en-US" sz="2400" dirty="0">
                <a:solidFill>
                  <a:schemeClr val="bg1">
                    <a:lumMod val="50000"/>
                  </a:schemeClr>
                </a:solidFill>
                <a:latin typeface="微软雅黑" pitchFamily="34" charset="-122"/>
                <a:ea typeface="微软雅黑" pitchFamily="34" charset="-122"/>
              </a:rPr>
              <a:t>一般操作系统默认提供的字体大多比较规整，直接应用到游戏中，呈现的效果比较呆板。</a:t>
            </a:r>
          </a:p>
          <a:p>
            <a:pPr marL="342900" indent="-342900" defTabSz="720725">
              <a:lnSpc>
                <a:spcPct val="150000"/>
              </a:lnSpc>
              <a:buFont typeface="Wingdings" panose="05000000000000000000" pitchFamily="2" charset="2"/>
              <a:buChar char="l"/>
            </a:pPr>
            <a:r>
              <a:rPr kumimoji="1" lang="zh-CN" altLang="en-US" sz="2400" dirty="0">
                <a:solidFill>
                  <a:srgbClr val="FF0000"/>
                </a:solidFill>
                <a:latin typeface="微软雅黑" pitchFamily="34" charset="-122"/>
                <a:ea typeface="微软雅黑" pitchFamily="34" charset="-122"/>
              </a:rPr>
              <a:t>不支持跨平台。</a:t>
            </a:r>
            <a:r>
              <a:rPr kumimoji="1" lang="zh-CN" altLang="en-US" sz="2400" dirty="0">
                <a:solidFill>
                  <a:schemeClr val="bg1">
                    <a:lumMod val="50000"/>
                  </a:schemeClr>
                </a:solidFill>
                <a:latin typeface="微软雅黑" pitchFamily="34" charset="-122"/>
                <a:ea typeface="微软雅黑" pitchFamily="34" charset="-122"/>
              </a:rPr>
              <a:t>不同操作系统使用的系统字体的名称不同，当一个程序被移植到其他类型的操作系统运行时，可能会导致文字内容无法被正确显示。</a:t>
            </a:r>
          </a:p>
        </p:txBody>
      </p:sp>
    </p:spTree>
    <p:extLst>
      <p:ext uri="{BB962C8B-B14F-4D97-AF65-F5344CB8AC3E}">
        <p14:creationId xmlns:p14="http://schemas.microsoft.com/office/powerpoint/2010/main" val="1465901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11.5.3 </a:t>
            </a:r>
            <a:r>
              <a:rPr lang="zh-CN" altLang="en-US" sz="3200" dirty="0">
                <a:solidFill>
                  <a:srgbClr val="1353A2"/>
                </a:solidFill>
                <a:latin typeface="微软雅黑" pitchFamily="34" charset="-122"/>
                <a:ea typeface="微软雅黑" pitchFamily="34" charset="-122"/>
                <a:cs typeface="+mn-cs"/>
              </a:rPr>
              <a:t>使用精灵实现文本标签</a:t>
            </a:r>
          </a:p>
        </p:txBody>
      </p:sp>
      <p:sp>
        <p:nvSpPr>
          <p:cNvPr id="5" name="矩形 4"/>
          <p:cNvSpPr/>
          <p:nvPr/>
        </p:nvSpPr>
        <p:spPr>
          <a:xfrm>
            <a:off x="578192" y="1177242"/>
            <a:ext cx="11049701"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．使用自定义字体定义文本标签精灵</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在游戏开发中既要拥有美观的字体，又要支持跨平台，使用自定义字体会是一个不错的选择。</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rgbClr val="FF0000"/>
                </a:solidFill>
                <a:latin typeface="微软雅黑" pitchFamily="34" charset="-122"/>
                <a:ea typeface="微软雅黑" pitchFamily="34" charset="-122"/>
              </a:rPr>
              <a:t>使用自定义字体</a:t>
            </a:r>
            <a:r>
              <a:rPr kumimoji="1" lang="zh-CN" altLang="en-US" sz="2400" dirty="0">
                <a:solidFill>
                  <a:schemeClr val="bg1">
                    <a:lumMod val="50000"/>
                  </a:schemeClr>
                </a:solidFill>
                <a:latin typeface="微软雅黑" pitchFamily="34" charset="-122"/>
                <a:ea typeface="微软雅黑" pitchFamily="34" charset="-122"/>
              </a:rPr>
              <a:t>就是把字体文件和程序文件保存在同一个目录下。当程序执行时，会直接加载并使用目录下的字体文件；当程序移植时，会复制字体文件。</a:t>
            </a:r>
          </a:p>
        </p:txBody>
      </p:sp>
    </p:spTree>
    <p:extLst>
      <p:ext uri="{BB962C8B-B14F-4D97-AF65-F5344CB8AC3E}">
        <p14:creationId xmlns:p14="http://schemas.microsoft.com/office/powerpoint/2010/main" val="1956690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11.5.3 </a:t>
            </a:r>
            <a:r>
              <a:rPr lang="zh-CN" altLang="en-US" sz="3200" dirty="0">
                <a:solidFill>
                  <a:srgbClr val="1353A2"/>
                </a:solidFill>
                <a:latin typeface="微软雅黑" pitchFamily="34" charset="-122"/>
                <a:ea typeface="微软雅黑" pitchFamily="34" charset="-122"/>
                <a:cs typeface="+mn-cs"/>
              </a:rPr>
              <a:t>使用精灵实现文本标签</a:t>
            </a:r>
          </a:p>
        </p:txBody>
      </p:sp>
      <p:sp>
        <p:nvSpPr>
          <p:cNvPr id="5" name="矩形 4"/>
          <p:cNvSpPr/>
          <p:nvPr/>
        </p:nvSpPr>
        <p:spPr>
          <a:xfrm>
            <a:off x="578192" y="1177242"/>
            <a:ext cx="11049701"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．使用自定义字体定义文本标签精灵</a:t>
            </a:r>
          </a:p>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pygame</a:t>
            </a:r>
            <a:r>
              <a:rPr kumimoji="1" lang="zh-CN" altLang="en-US" sz="2400" dirty="0">
                <a:solidFill>
                  <a:schemeClr val="bg1">
                    <a:lumMod val="50000"/>
                  </a:schemeClr>
                </a:solidFill>
                <a:latin typeface="微软雅黑" pitchFamily="34" charset="-122"/>
                <a:ea typeface="微软雅黑" pitchFamily="34" charset="-122"/>
              </a:rPr>
              <a:t>的</a:t>
            </a:r>
            <a:r>
              <a:rPr kumimoji="1" lang="en-US" altLang="zh-CN" sz="2400" dirty="0">
                <a:solidFill>
                  <a:schemeClr val="bg1">
                    <a:lumMod val="50000"/>
                  </a:schemeClr>
                </a:solidFill>
                <a:latin typeface="微软雅黑" pitchFamily="34" charset="-122"/>
                <a:ea typeface="微软雅黑" pitchFamily="34" charset="-122"/>
              </a:rPr>
              <a:t>font</a:t>
            </a:r>
            <a:r>
              <a:rPr kumimoji="1" lang="zh-CN" altLang="en-US" sz="2400" dirty="0">
                <a:solidFill>
                  <a:schemeClr val="bg1">
                    <a:lumMod val="50000"/>
                  </a:schemeClr>
                </a:solidFill>
                <a:latin typeface="微软雅黑" pitchFamily="34" charset="-122"/>
                <a:ea typeface="微软雅黑" pitchFamily="34" charset="-122"/>
              </a:rPr>
              <a:t>模块还提供了另外一个</a:t>
            </a:r>
            <a:r>
              <a:rPr kumimoji="1" lang="en-US" altLang="zh-CN" sz="2400" dirty="0">
                <a:solidFill>
                  <a:schemeClr val="bg1">
                    <a:lumMod val="50000"/>
                  </a:schemeClr>
                </a:solidFill>
                <a:latin typeface="微软雅黑" pitchFamily="34" charset="-122"/>
                <a:ea typeface="微软雅黑" pitchFamily="34" charset="-122"/>
              </a:rPr>
              <a:t>Font</a:t>
            </a:r>
            <a:r>
              <a:rPr kumimoji="1" lang="zh-CN" altLang="en-US" sz="2400" dirty="0">
                <a:solidFill>
                  <a:schemeClr val="bg1">
                    <a:lumMod val="50000"/>
                  </a:schemeClr>
                </a:solidFill>
                <a:latin typeface="微软雅黑" pitchFamily="34" charset="-122"/>
                <a:ea typeface="微软雅黑" pitchFamily="34" charset="-122"/>
              </a:rPr>
              <a:t>类，使用</a:t>
            </a:r>
            <a:r>
              <a:rPr kumimoji="1" lang="en-US" altLang="zh-CN" sz="2400" dirty="0">
                <a:solidFill>
                  <a:schemeClr val="bg1">
                    <a:lumMod val="50000"/>
                  </a:schemeClr>
                </a:solidFill>
                <a:latin typeface="微软雅黑" pitchFamily="34" charset="-122"/>
                <a:ea typeface="微软雅黑" pitchFamily="34" charset="-122"/>
              </a:rPr>
              <a:t>Font</a:t>
            </a:r>
            <a:r>
              <a:rPr kumimoji="1" lang="zh-CN" altLang="en-US" sz="2400" dirty="0">
                <a:solidFill>
                  <a:schemeClr val="bg1">
                    <a:lumMod val="50000"/>
                  </a:schemeClr>
                </a:solidFill>
                <a:latin typeface="微软雅黑" pitchFamily="34" charset="-122"/>
                <a:ea typeface="微软雅黑" pitchFamily="34" charset="-122"/>
              </a:rPr>
              <a:t>类可以创建自定义字体对象。</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我们在</a:t>
            </a:r>
            <a:r>
              <a:rPr kumimoji="1" lang="en-US" altLang="zh-CN" sz="2400" dirty="0">
                <a:solidFill>
                  <a:schemeClr val="bg1">
                    <a:lumMod val="50000"/>
                  </a:schemeClr>
                </a:solidFill>
                <a:latin typeface="微软雅黑" pitchFamily="34" charset="-122"/>
                <a:ea typeface="微软雅黑" pitchFamily="34" charset="-122"/>
              </a:rPr>
              <a:t>game_items</a:t>
            </a:r>
            <a:r>
              <a:rPr kumimoji="1" lang="zh-CN" altLang="en-US" sz="2400" dirty="0">
                <a:solidFill>
                  <a:schemeClr val="bg1">
                    <a:lumMod val="50000"/>
                  </a:schemeClr>
                </a:solidFill>
                <a:latin typeface="微软雅黑" pitchFamily="34" charset="-122"/>
                <a:ea typeface="微软雅黑" pitchFamily="34" charset="-122"/>
              </a:rPr>
              <a:t>模块中派生一个</a:t>
            </a:r>
            <a:r>
              <a:rPr kumimoji="1" lang="en-US" altLang="zh-CN" sz="2400" dirty="0">
                <a:solidFill>
                  <a:schemeClr val="bg1">
                    <a:lumMod val="50000"/>
                  </a:schemeClr>
                </a:solidFill>
                <a:latin typeface="微软雅黑" pitchFamily="34" charset="-122"/>
                <a:ea typeface="微软雅黑" pitchFamily="34" charset="-122"/>
              </a:rPr>
              <a:t>pygame.sprite.Sprite</a:t>
            </a:r>
            <a:r>
              <a:rPr kumimoji="1" lang="zh-CN" altLang="en-US" sz="2400" dirty="0">
                <a:solidFill>
                  <a:schemeClr val="bg1">
                    <a:lumMod val="50000"/>
                  </a:schemeClr>
                </a:solidFill>
                <a:latin typeface="微软雅黑" pitchFamily="34" charset="-122"/>
                <a:ea typeface="微软雅黑" pitchFamily="34" charset="-122"/>
              </a:rPr>
              <a:t>类的子类</a:t>
            </a:r>
            <a:r>
              <a:rPr kumimoji="1" lang="en-US" altLang="zh-CN" sz="2400" dirty="0">
                <a:solidFill>
                  <a:schemeClr val="bg1">
                    <a:lumMod val="50000"/>
                  </a:schemeClr>
                </a:solidFill>
                <a:latin typeface="微软雅黑" pitchFamily="34" charset="-122"/>
                <a:ea typeface="微软雅黑" pitchFamily="34" charset="-122"/>
              </a:rPr>
              <a:t>Label</a:t>
            </a: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Label</a:t>
            </a:r>
            <a:r>
              <a:rPr kumimoji="1" lang="zh-CN" altLang="en-US" sz="2400" dirty="0">
                <a:solidFill>
                  <a:schemeClr val="bg1">
                    <a:lumMod val="50000"/>
                  </a:schemeClr>
                </a:solidFill>
                <a:latin typeface="微软雅黑" pitchFamily="34" charset="-122"/>
                <a:ea typeface="微软雅黑" pitchFamily="34" charset="-122"/>
              </a:rPr>
              <a:t>类表示文本标签，其类图如图所示。</a:t>
            </a:r>
          </a:p>
        </p:txBody>
      </p:sp>
      <p:pic>
        <p:nvPicPr>
          <p:cNvPr id="56322" name="图片 37" descr="E:\Python学科\Python店销书\修改后稿子\飞机大战讲义3.0\images\014_Label类图.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458" y="4189863"/>
            <a:ext cx="4926842" cy="164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051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11.5.3 </a:t>
            </a:r>
            <a:r>
              <a:rPr lang="zh-CN" altLang="en-US" sz="3200" dirty="0">
                <a:solidFill>
                  <a:srgbClr val="1353A2"/>
                </a:solidFill>
                <a:latin typeface="微软雅黑" pitchFamily="34" charset="-122"/>
                <a:ea typeface="微软雅黑" pitchFamily="34" charset="-122"/>
                <a:cs typeface="+mn-cs"/>
              </a:rPr>
              <a:t>使用精灵实现文本标签</a:t>
            </a:r>
          </a:p>
        </p:txBody>
      </p:sp>
      <p:sp>
        <p:nvSpPr>
          <p:cNvPr id="5" name="矩形 4"/>
          <p:cNvSpPr/>
          <p:nvPr/>
        </p:nvSpPr>
        <p:spPr>
          <a:xfrm>
            <a:off x="578192" y="1177242"/>
            <a:ext cx="11049701"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．使用自定义字体定义文本标签精灵</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需要注意的是，因为文本标签的内容并不需要在每一次游戏循环执行时发生变化，所以</a:t>
            </a:r>
            <a:r>
              <a:rPr kumimoji="1" lang="en-US" altLang="zh-CN" sz="2400" dirty="0">
                <a:solidFill>
                  <a:schemeClr val="bg1">
                    <a:lumMod val="50000"/>
                  </a:schemeClr>
                </a:solidFill>
                <a:latin typeface="微软雅黑" pitchFamily="34" charset="-122"/>
                <a:ea typeface="微软雅黑" pitchFamily="34" charset="-122"/>
              </a:rPr>
              <a:t>Label</a:t>
            </a:r>
            <a:r>
              <a:rPr kumimoji="1" lang="zh-CN" altLang="en-US" sz="2400" dirty="0">
                <a:solidFill>
                  <a:schemeClr val="bg1">
                    <a:lumMod val="50000"/>
                  </a:schemeClr>
                </a:solidFill>
                <a:latin typeface="微软雅黑" pitchFamily="34" charset="-122"/>
                <a:ea typeface="微软雅黑" pitchFamily="34" charset="-122"/>
              </a:rPr>
              <a:t>类无需重写</a:t>
            </a:r>
            <a:r>
              <a:rPr kumimoji="1" lang="en-US" altLang="zh-CN" sz="2400" dirty="0">
                <a:solidFill>
                  <a:schemeClr val="bg1">
                    <a:lumMod val="50000"/>
                  </a:schemeClr>
                </a:solidFill>
                <a:latin typeface="微软雅黑" pitchFamily="34" charset="-122"/>
                <a:ea typeface="微软雅黑" pitchFamily="34" charset="-122"/>
              </a:rPr>
              <a:t>update()</a:t>
            </a:r>
            <a:r>
              <a:rPr kumimoji="1" lang="zh-CN" altLang="en-US" sz="2400" dirty="0">
                <a:solidFill>
                  <a:schemeClr val="bg1">
                    <a:lumMod val="50000"/>
                  </a:schemeClr>
                </a:solidFill>
                <a:latin typeface="微软雅黑" pitchFamily="34" charset="-122"/>
                <a:ea typeface="微软雅黑" pitchFamily="34" charset="-122"/>
              </a:rPr>
              <a:t>方法。在游戏执行过程中，如果希望更改文本标签的显示内容，可以通过</a:t>
            </a:r>
            <a:r>
              <a:rPr kumimoji="1" lang="en-US" altLang="zh-CN" sz="2400" dirty="0">
                <a:solidFill>
                  <a:schemeClr val="bg1">
                    <a:lumMod val="50000"/>
                  </a:schemeClr>
                </a:solidFill>
                <a:latin typeface="微软雅黑" pitchFamily="34" charset="-122"/>
                <a:ea typeface="微软雅黑" pitchFamily="34" charset="-122"/>
              </a:rPr>
              <a:t>set_text()</a:t>
            </a:r>
            <a:r>
              <a:rPr kumimoji="1" lang="zh-CN" altLang="en-US" sz="2400" dirty="0">
                <a:solidFill>
                  <a:schemeClr val="bg1">
                    <a:lumMod val="50000"/>
                  </a:schemeClr>
                </a:solidFill>
                <a:latin typeface="微软雅黑" pitchFamily="34" charset="-122"/>
                <a:ea typeface="微软雅黑" pitchFamily="34" charset="-122"/>
              </a:rPr>
              <a:t>方法重新渲染文本图像，并且更新矩形区域。</a:t>
            </a:r>
          </a:p>
        </p:txBody>
      </p:sp>
    </p:spTree>
    <p:extLst>
      <p:ext uri="{BB962C8B-B14F-4D97-AF65-F5344CB8AC3E}">
        <p14:creationId xmlns:p14="http://schemas.microsoft.com/office/powerpoint/2010/main" val="4199507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11.5.3 </a:t>
            </a:r>
            <a:r>
              <a:rPr lang="zh-CN" altLang="en-US" sz="3200" dirty="0">
                <a:solidFill>
                  <a:srgbClr val="1353A2"/>
                </a:solidFill>
                <a:latin typeface="微软雅黑" pitchFamily="34" charset="-122"/>
                <a:ea typeface="微软雅黑" pitchFamily="34" charset="-122"/>
                <a:cs typeface="+mn-cs"/>
              </a:rPr>
              <a:t>使用精灵实现文本标签</a:t>
            </a:r>
          </a:p>
        </p:txBody>
      </p:sp>
      <p:sp>
        <p:nvSpPr>
          <p:cNvPr id="5" name="矩形 4"/>
          <p:cNvSpPr/>
          <p:nvPr/>
        </p:nvSpPr>
        <p:spPr>
          <a:xfrm>
            <a:off x="578192" y="1177242"/>
            <a:ext cx="11049701"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．创建指示器面板的文本标签精灵</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类的构造方法末尾创建指示器面板的文本标签精灵。</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值得一提的是，在</a:t>
            </a:r>
            <a:r>
              <a:rPr kumimoji="1" lang="zh-CN" altLang="en-US" sz="2400" dirty="0">
                <a:solidFill>
                  <a:srgbClr val="FF0000"/>
                </a:solidFill>
                <a:latin typeface="微软雅黑" pitchFamily="34" charset="-122"/>
                <a:ea typeface="微软雅黑" pitchFamily="34" charset="-122"/>
              </a:rPr>
              <a:t>设定标签精灵</a:t>
            </a:r>
            <a:r>
              <a:rPr kumimoji="1" lang="zh-CN" altLang="en-US" sz="2400" dirty="0">
                <a:solidFill>
                  <a:schemeClr val="bg1">
                    <a:lumMod val="50000"/>
                  </a:schemeClr>
                </a:solidFill>
                <a:latin typeface="微软雅黑" pitchFamily="34" charset="-122"/>
                <a:ea typeface="微软雅黑" pitchFamily="34" charset="-122"/>
              </a:rPr>
              <a:t>的</a:t>
            </a:r>
            <a:r>
              <a:rPr kumimoji="1" lang="zh-CN" altLang="en-US" sz="2400" dirty="0">
                <a:solidFill>
                  <a:srgbClr val="FF0000"/>
                </a:solidFill>
                <a:latin typeface="微软雅黑" pitchFamily="34" charset="-122"/>
                <a:ea typeface="微软雅黑" pitchFamily="34" charset="-122"/>
              </a:rPr>
              <a:t>位置</a:t>
            </a:r>
            <a:r>
              <a:rPr kumimoji="1" lang="zh-CN" altLang="en-US" sz="2400" dirty="0">
                <a:solidFill>
                  <a:schemeClr val="bg1">
                    <a:lumMod val="50000"/>
                  </a:schemeClr>
                </a:solidFill>
                <a:latin typeface="微软雅黑" pitchFamily="34" charset="-122"/>
                <a:ea typeface="微软雅黑" pitchFamily="34" charset="-122"/>
              </a:rPr>
              <a:t>时：</a:t>
            </a:r>
            <a:endParaRPr kumimoji="1" lang="en-US" altLang="zh-CN" sz="2400" dirty="0">
              <a:solidFill>
                <a:schemeClr val="bg1">
                  <a:lumMod val="50000"/>
                </a:schemeClr>
              </a:solidFill>
              <a:latin typeface="微软雅黑" pitchFamily="34" charset="-122"/>
              <a:ea typeface="微软雅黑" pitchFamily="34" charset="-122"/>
            </a:endParaRPr>
          </a:p>
          <a:p>
            <a:pPr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既可以参照之前的游戏屏幕示意图，依次根据选好的每一个标签精灵的参照物设定；</a:t>
            </a:r>
            <a:endParaRPr kumimoji="1" lang="en-US" altLang="zh-CN" sz="2400" dirty="0">
              <a:solidFill>
                <a:schemeClr val="bg1">
                  <a:lumMod val="50000"/>
                </a:schemeClr>
              </a:solidFill>
              <a:latin typeface="微软雅黑" pitchFamily="34" charset="-122"/>
              <a:ea typeface="微软雅黑" pitchFamily="34" charset="-122"/>
            </a:endParaRPr>
          </a:p>
          <a:p>
            <a:pPr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也可以每设置一次标签精灵的位置后进行运行测试，以确保每个标签精灵具有正确的位置。</a:t>
            </a:r>
          </a:p>
        </p:txBody>
      </p:sp>
    </p:spTree>
    <p:extLst>
      <p:ext uri="{BB962C8B-B14F-4D97-AF65-F5344CB8AC3E}">
        <p14:creationId xmlns:p14="http://schemas.microsoft.com/office/powerpoint/2010/main" val="2005703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11.5.3 </a:t>
            </a:r>
            <a:r>
              <a:rPr lang="zh-CN" altLang="en-US" sz="3200" dirty="0">
                <a:solidFill>
                  <a:srgbClr val="1353A2"/>
                </a:solidFill>
                <a:latin typeface="微软雅黑" pitchFamily="34" charset="-122"/>
                <a:ea typeface="微软雅黑" pitchFamily="34" charset="-122"/>
                <a:cs typeface="+mn-cs"/>
              </a:rPr>
              <a:t>使用精灵实现文本标签</a:t>
            </a:r>
          </a:p>
        </p:txBody>
      </p:sp>
      <p:sp>
        <p:nvSpPr>
          <p:cNvPr id="5" name="矩形 4"/>
          <p:cNvSpPr/>
          <p:nvPr/>
        </p:nvSpPr>
        <p:spPr>
          <a:xfrm>
            <a:off x="578192" y="1177242"/>
            <a:ext cx="11049701"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运行游戏，可以在游戏主窗口的左上、左下以及中间位置看到图像对应的文本内容，如图所示。</a:t>
            </a:r>
          </a:p>
        </p:txBody>
      </p:sp>
      <p:pic>
        <p:nvPicPr>
          <p:cNvPr id="57346" name="图片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868" y="2138289"/>
            <a:ext cx="2955196"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9614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11.5.3 </a:t>
            </a:r>
            <a:r>
              <a:rPr lang="zh-CN" altLang="en-US" sz="3200" dirty="0">
                <a:solidFill>
                  <a:srgbClr val="1353A2"/>
                </a:solidFill>
                <a:latin typeface="微软雅黑" pitchFamily="34" charset="-122"/>
                <a:ea typeface="微软雅黑" pitchFamily="34" charset="-122"/>
                <a:cs typeface="+mn-cs"/>
              </a:rPr>
              <a:t>使用精灵实现文本标签</a:t>
            </a:r>
          </a:p>
        </p:txBody>
      </p:sp>
      <p:sp>
        <p:nvSpPr>
          <p:cNvPr id="5" name="矩形 4"/>
          <p:cNvSpPr/>
          <p:nvPr/>
        </p:nvSpPr>
        <p:spPr>
          <a:xfrm>
            <a:off x="578192" y="1177242"/>
            <a:ext cx="11049701"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此时的指示器面板存在一些问题：</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游戏得分、炸弹计数、生命计数的数据不会变化；</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最好成绩始终为</a:t>
            </a:r>
            <a:r>
              <a:rPr kumimoji="1" lang="en-US" altLang="zh-CN" sz="2400" dirty="0">
                <a:solidFill>
                  <a:schemeClr val="bg1">
                    <a:lumMod val="50000"/>
                  </a:schemeClr>
                </a:solidFill>
                <a:latin typeface="微软雅黑" pitchFamily="34" charset="-122"/>
                <a:ea typeface="微软雅黑" pitchFamily="34" charset="-122"/>
              </a:rPr>
              <a:t>0</a:t>
            </a:r>
            <a:r>
              <a:rPr kumimoji="1" lang="zh-CN" altLang="en-US"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提示信息不会随着游戏状态的变化而变化，而是始终显示在游戏窗口中央位置。</a:t>
            </a:r>
            <a:endParaRPr kumimoji="1" lang="en-US" altLang="zh-CN" sz="2400" dirty="0">
              <a:solidFill>
                <a:schemeClr val="bg1">
                  <a:lumMod val="50000"/>
                </a:schemeClr>
              </a:solidFill>
              <a:latin typeface="微软雅黑" pitchFamily="34" charset="-122"/>
              <a:ea typeface="微软雅黑" pitchFamily="34" charset="-122"/>
            </a:endParaRPr>
          </a:p>
          <a:p>
            <a:pPr indent="457200"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关于指示器面板的问题，我们会在后续的小节中逐一解决。</a:t>
            </a:r>
          </a:p>
        </p:txBody>
      </p:sp>
    </p:spTree>
    <p:extLst>
      <p:ext uri="{BB962C8B-B14F-4D97-AF65-F5344CB8AC3E}">
        <p14:creationId xmlns:p14="http://schemas.microsoft.com/office/powerpoint/2010/main" val="2825036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818870" y="1173543"/>
            <a:ext cx="4408227" cy="5078313"/>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飞机大战游戏主要以太空主题的画面为游戏背景，由玩家通过键盘控制英雄飞机向敌机总部发动进攻，在进攻的过程中既可以让英雄飞机</a:t>
            </a:r>
            <a:r>
              <a:rPr lang="zh-CN" altLang="en-US" dirty="0">
                <a:solidFill>
                  <a:srgbClr val="FF0000"/>
                </a:solidFill>
                <a:latin typeface="微软雅黑" pitchFamily="34" charset="-122"/>
                <a:ea typeface="微软雅黑" pitchFamily="34" charset="-122"/>
              </a:rPr>
              <a:t>发射子弹</a:t>
            </a:r>
            <a:r>
              <a:rPr lang="zh-CN" altLang="en-US" dirty="0">
                <a:solidFill>
                  <a:schemeClr val="bg1">
                    <a:lumMod val="50000"/>
                  </a:schemeClr>
                </a:solidFill>
                <a:latin typeface="微软雅黑" pitchFamily="34" charset="-122"/>
                <a:ea typeface="微软雅黑" pitchFamily="34" charset="-122"/>
              </a:rPr>
              <a:t>或</a:t>
            </a:r>
            <a:r>
              <a:rPr lang="zh-CN" altLang="en-US" dirty="0">
                <a:solidFill>
                  <a:srgbClr val="FF0000"/>
                </a:solidFill>
                <a:latin typeface="微软雅黑" pitchFamily="34" charset="-122"/>
                <a:ea typeface="微软雅黑" pitchFamily="34" charset="-122"/>
              </a:rPr>
              <a:t>炮弹击毁敌机</a:t>
            </a:r>
            <a:r>
              <a:rPr lang="zh-CN" altLang="en-US" dirty="0">
                <a:solidFill>
                  <a:schemeClr val="bg1">
                    <a:lumMod val="50000"/>
                  </a:schemeClr>
                </a:solidFill>
                <a:latin typeface="微软雅黑" pitchFamily="34" charset="-122"/>
                <a:ea typeface="微软雅黑" pitchFamily="34" charset="-122"/>
              </a:rPr>
              <a:t>以赢取分数，也可以拾取道具以增强自己的战斗力，一旦被敌机撞毁就结束游戏。</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pic>
        <p:nvPicPr>
          <p:cNvPr id="3074" name="图片 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415" y="1720991"/>
            <a:ext cx="290360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766" y="1720990"/>
            <a:ext cx="290360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7755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11.5.4 </a:t>
            </a:r>
            <a:r>
              <a:rPr lang="zh-CN" altLang="en-US" sz="3200" dirty="0">
                <a:solidFill>
                  <a:srgbClr val="1353A2"/>
                </a:solidFill>
                <a:latin typeface="微软雅黑" pitchFamily="34" charset="-122"/>
                <a:ea typeface="微软雅黑" pitchFamily="34" charset="-122"/>
                <a:cs typeface="+mn-cs"/>
              </a:rPr>
              <a:t>显示和修改游戏数据</a:t>
            </a:r>
          </a:p>
        </p:txBody>
      </p:sp>
      <p:sp>
        <p:nvSpPr>
          <p:cNvPr id="5" name="矩形 4"/>
          <p:cNvSpPr/>
          <p:nvPr/>
        </p:nvSpPr>
        <p:spPr>
          <a:xfrm>
            <a:off x="578192" y="1177242"/>
            <a:ext cx="11049701" cy="517064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类封装</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个方法：</a:t>
            </a:r>
            <a:r>
              <a:rPr kumimoji="1" lang="en-US" altLang="zh-CN" sz="2400" dirty="0">
                <a:solidFill>
                  <a:srgbClr val="FF0000"/>
                </a:solidFill>
                <a:latin typeface="微软雅黑" pitchFamily="34" charset="-122"/>
                <a:ea typeface="微软雅黑" pitchFamily="34" charset="-122"/>
              </a:rPr>
              <a:t>show_bomb()</a:t>
            </a:r>
            <a:r>
              <a:rPr kumimoji="1" lang="zh-CN" altLang="en-US" sz="2400" dirty="0">
                <a:solidFill>
                  <a:srgbClr val="FF0000"/>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show_lives()</a:t>
            </a:r>
            <a:r>
              <a:rPr kumimoji="1" lang="zh-CN" altLang="en-US" sz="2400" dirty="0">
                <a:solidFill>
                  <a:srgbClr val="FF0000"/>
                </a:solidFill>
                <a:latin typeface="微软雅黑" pitchFamily="34" charset="-122"/>
                <a:ea typeface="微软雅黑" pitchFamily="34" charset="-122"/>
              </a:rPr>
              <a:t>、</a:t>
            </a:r>
            <a:r>
              <a:rPr kumimoji="1" lang="en-US" altLang="zh-CN" sz="2400" dirty="0">
                <a:solidFill>
                  <a:srgbClr val="FF0000"/>
                </a:solidFill>
                <a:latin typeface="微软雅黑" pitchFamily="34" charset="-122"/>
                <a:ea typeface="微软雅黑" pitchFamily="34" charset="-122"/>
              </a:rPr>
              <a:t>increase_score()</a:t>
            </a:r>
            <a:r>
              <a:rPr kumimoji="1" lang="zh-CN" altLang="en-US" sz="2400" dirty="0">
                <a:solidFill>
                  <a:schemeClr val="bg1">
                    <a:lumMod val="50000"/>
                  </a:schemeClr>
                </a:solidFill>
                <a:latin typeface="微软雅黑" pitchFamily="34" charset="-122"/>
                <a:ea typeface="微软雅黑" pitchFamily="34" charset="-122"/>
              </a:rPr>
              <a:t>，分别实现</a:t>
            </a:r>
            <a:r>
              <a:rPr kumimoji="1" lang="zh-CN" altLang="en-US" sz="2400" dirty="0">
                <a:solidFill>
                  <a:srgbClr val="FF0000"/>
                </a:solidFill>
                <a:latin typeface="微软雅黑" pitchFamily="34" charset="-122"/>
                <a:ea typeface="微软雅黑" pitchFamily="34" charset="-122"/>
              </a:rPr>
              <a:t>显示炸弹数量、显示生命计数、增加游戏得分</a:t>
            </a:r>
            <a:r>
              <a:rPr kumimoji="1" lang="zh-CN" altLang="en-US" sz="2400" dirty="0">
                <a:solidFill>
                  <a:schemeClr val="bg1">
                    <a:lumMod val="50000"/>
                  </a:schemeClr>
                </a:solidFill>
                <a:latin typeface="微软雅黑" pitchFamily="34" charset="-122"/>
                <a:ea typeface="微软雅黑" pitchFamily="34" charset="-122"/>
              </a:rPr>
              <a:t>的功能。</a:t>
            </a:r>
          </a:p>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．显示炸弹数量</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按照游戏说明，英雄飞机出场后默认会携带</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颗炸弹，且会在玩家按下字母</a:t>
            </a:r>
            <a:r>
              <a:rPr kumimoji="1" lang="en-US" altLang="zh-CN" sz="2400" dirty="0">
                <a:solidFill>
                  <a:schemeClr val="bg1">
                    <a:lumMod val="50000"/>
                  </a:schemeClr>
                </a:solidFill>
                <a:latin typeface="微软雅黑" pitchFamily="34" charset="-122"/>
                <a:ea typeface="微软雅黑" pitchFamily="34" charset="-122"/>
              </a:rPr>
              <a:t>b</a:t>
            </a:r>
            <a:r>
              <a:rPr kumimoji="1" lang="zh-CN" altLang="en-US" sz="2400" dirty="0">
                <a:solidFill>
                  <a:schemeClr val="bg1">
                    <a:lumMod val="50000"/>
                  </a:schemeClr>
                </a:solidFill>
                <a:latin typeface="微软雅黑" pitchFamily="34" charset="-122"/>
                <a:ea typeface="微软雅黑" pitchFamily="34" charset="-122"/>
              </a:rPr>
              <a:t>时引爆炸弹。引爆炸弹后，游戏窗口左下角的炸弹数量会减少。</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首先，在</a:t>
            </a:r>
            <a:r>
              <a:rPr kumimoji="1" lang="en-US" altLang="zh-CN" sz="2000" dirty="0">
                <a:solidFill>
                  <a:schemeClr val="bg1">
                    <a:lumMod val="50000"/>
                  </a:schemeClr>
                </a:solidFill>
                <a:latin typeface="微软雅黑" pitchFamily="34" charset="-122"/>
                <a:ea typeface="微软雅黑" pitchFamily="34" charset="-122"/>
              </a:rPr>
              <a:t>HUDPanel</a:t>
            </a:r>
            <a:r>
              <a:rPr kumimoji="1" lang="zh-CN" altLang="en-US" sz="2000" dirty="0">
                <a:solidFill>
                  <a:schemeClr val="bg1">
                    <a:lumMod val="50000"/>
                  </a:schemeClr>
                </a:solidFill>
                <a:latin typeface="微软雅黑" pitchFamily="34" charset="-122"/>
                <a:ea typeface="微软雅黑" pitchFamily="34" charset="-122"/>
              </a:rPr>
              <a:t>类中实现</a:t>
            </a:r>
            <a:r>
              <a:rPr kumimoji="1" lang="en-US" altLang="zh-CN" sz="2000" dirty="0">
                <a:solidFill>
                  <a:schemeClr val="bg1">
                    <a:lumMod val="50000"/>
                  </a:schemeClr>
                </a:solidFill>
                <a:latin typeface="微软雅黑" pitchFamily="34" charset="-122"/>
                <a:ea typeface="微软雅黑" pitchFamily="34" charset="-122"/>
              </a:rPr>
              <a:t>show_bomb()</a:t>
            </a:r>
            <a:r>
              <a:rPr kumimoji="1" lang="zh-CN" altLang="en-US" sz="2000" dirty="0">
                <a:solidFill>
                  <a:schemeClr val="bg1">
                    <a:lumMod val="50000"/>
                  </a:schemeClr>
                </a:solidFill>
                <a:latin typeface="微软雅黑" pitchFamily="34" charset="-122"/>
                <a:ea typeface="微软雅黑" pitchFamily="34" charset="-122"/>
              </a:rPr>
              <a:t>方法，通过</a:t>
            </a:r>
            <a:r>
              <a:rPr kumimoji="1" lang="en-US" altLang="zh-CN" sz="2000" dirty="0">
                <a:solidFill>
                  <a:schemeClr val="bg1">
                    <a:lumMod val="50000"/>
                  </a:schemeClr>
                </a:solidFill>
                <a:latin typeface="微软雅黑" pitchFamily="34" charset="-122"/>
                <a:ea typeface="微软雅黑" pitchFamily="34" charset="-122"/>
              </a:rPr>
              <a:t>show_bomb()</a:t>
            </a:r>
            <a:r>
              <a:rPr kumimoji="1" lang="zh-CN" altLang="en-US" sz="2000" dirty="0">
                <a:solidFill>
                  <a:schemeClr val="bg1">
                    <a:lumMod val="50000"/>
                  </a:schemeClr>
                </a:solidFill>
                <a:latin typeface="微软雅黑" pitchFamily="34" charset="-122"/>
                <a:ea typeface="微软雅黑" pitchFamily="34" charset="-122"/>
              </a:rPr>
              <a:t>方法的参数更新炸弹计数标签的显示。</a:t>
            </a:r>
            <a:endParaRPr kumimoji="1" lang="en-US" altLang="zh-CN" sz="20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然后，在</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en-US" sz="2000" dirty="0">
                <a:solidFill>
                  <a:schemeClr val="bg1">
                    <a:lumMod val="50000"/>
                  </a:schemeClr>
                </a:solidFill>
                <a:latin typeface="微软雅黑" pitchFamily="34" charset="-122"/>
                <a:ea typeface="微软雅黑" pitchFamily="34" charset="-122"/>
              </a:rPr>
              <a:t>模块的顶部导入</a:t>
            </a:r>
            <a:r>
              <a:rPr kumimoji="1" lang="en-US" altLang="zh-CN" sz="2000" dirty="0">
                <a:solidFill>
                  <a:schemeClr val="bg1">
                    <a:lumMod val="50000"/>
                  </a:schemeClr>
                </a:solidFill>
                <a:latin typeface="微软雅黑" pitchFamily="34" charset="-122"/>
                <a:ea typeface="微软雅黑" pitchFamily="34" charset="-122"/>
              </a:rPr>
              <a:t>random</a:t>
            </a:r>
            <a:r>
              <a:rPr kumimoji="1" lang="zh-CN" altLang="en-US" sz="2000" dirty="0">
                <a:solidFill>
                  <a:schemeClr val="bg1">
                    <a:lumMod val="50000"/>
                  </a:schemeClr>
                </a:solidFill>
                <a:latin typeface="微软雅黑" pitchFamily="34" charset="-122"/>
                <a:ea typeface="微软雅黑" pitchFamily="34" charset="-122"/>
              </a:rPr>
              <a:t>模块。</a:t>
            </a:r>
            <a:endParaRPr kumimoji="1" lang="en-US" altLang="zh-CN" sz="20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000" dirty="0">
                <a:solidFill>
                  <a:schemeClr val="bg1">
                    <a:lumMod val="50000"/>
                  </a:schemeClr>
                </a:solidFill>
                <a:latin typeface="微软雅黑" pitchFamily="34" charset="-122"/>
                <a:ea typeface="微软雅黑" pitchFamily="34" charset="-122"/>
              </a:rPr>
              <a:t>最后，在</a:t>
            </a:r>
            <a:r>
              <a:rPr kumimoji="1" lang="en-US" altLang="zh-CN" sz="2000" dirty="0">
                <a:solidFill>
                  <a:schemeClr val="bg1">
                    <a:lumMod val="50000"/>
                  </a:schemeClr>
                </a:solidFill>
                <a:latin typeface="微软雅黑" pitchFamily="34" charset="-122"/>
                <a:ea typeface="微软雅黑" pitchFamily="34" charset="-122"/>
              </a:rPr>
              <a:t>Game</a:t>
            </a:r>
            <a:r>
              <a:rPr kumimoji="1" lang="zh-CN" altLang="en-US" sz="2000" dirty="0">
                <a:solidFill>
                  <a:schemeClr val="bg1">
                    <a:lumMod val="50000"/>
                  </a:schemeClr>
                </a:solidFill>
                <a:latin typeface="微软雅黑" pitchFamily="34" charset="-122"/>
                <a:ea typeface="微软雅黑" pitchFamily="34" charset="-122"/>
              </a:rPr>
              <a:t>类的</a:t>
            </a:r>
            <a:r>
              <a:rPr kumimoji="1" lang="en-US" altLang="zh-CN" sz="2000" dirty="0">
                <a:solidFill>
                  <a:schemeClr val="bg1">
                    <a:lumMod val="50000"/>
                  </a:schemeClr>
                </a:solidFill>
                <a:latin typeface="微软雅黑" pitchFamily="34" charset="-122"/>
                <a:ea typeface="微软雅黑" pitchFamily="34" charset="-122"/>
              </a:rPr>
              <a:t>event_handler()</a:t>
            </a:r>
            <a:r>
              <a:rPr kumimoji="1" lang="zh-CN" altLang="en-US" sz="2000" dirty="0">
                <a:solidFill>
                  <a:schemeClr val="bg1">
                    <a:lumMod val="50000"/>
                  </a:schemeClr>
                </a:solidFill>
                <a:latin typeface="微软雅黑" pitchFamily="34" charset="-122"/>
                <a:ea typeface="微软雅黑" pitchFamily="34" charset="-122"/>
              </a:rPr>
              <a:t>方法中添加代码，监听玩家按下字母</a:t>
            </a:r>
            <a:r>
              <a:rPr kumimoji="1" lang="en-US" altLang="zh-CN" sz="2000" dirty="0">
                <a:solidFill>
                  <a:schemeClr val="bg1">
                    <a:lumMod val="50000"/>
                  </a:schemeClr>
                </a:solidFill>
                <a:latin typeface="微软雅黑" pitchFamily="34" charset="-122"/>
                <a:ea typeface="微软雅黑" pitchFamily="34" charset="-122"/>
              </a:rPr>
              <a:t>b</a:t>
            </a:r>
            <a:r>
              <a:rPr kumimoji="1" lang="zh-CN" altLang="en-US" sz="2000" dirty="0">
                <a:solidFill>
                  <a:schemeClr val="bg1">
                    <a:lumMod val="50000"/>
                  </a:schemeClr>
                </a:solidFill>
                <a:latin typeface="微软雅黑" pitchFamily="34" charset="-122"/>
                <a:ea typeface="微软雅黑" pitchFamily="34" charset="-122"/>
              </a:rPr>
              <a:t>事件，并使用随机数测试显示的炸弹数量。</a:t>
            </a:r>
          </a:p>
        </p:txBody>
      </p:sp>
    </p:spTree>
    <p:extLst>
      <p:ext uri="{BB962C8B-B14F-4D97-AF65-F5344CB8AC3E}">
        <p14:creationId xmlns:p14="http://schemas.microsoft.com/office/powerpoint/2010/main" val="1457321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11.5.4 </a:t>
            </a:r>
            <a:r>
              <a:rPr lang="zh-CN" altLang="en-US" sz="3200" dirty="0">
                <a:solidFill>
                  <a:srgbClr val="1353A2"/>
                </a:solidFill>
                <a:latin typeface="微软雅黑" pitchFamily="34" charset="-122"/>
                <a:ea typeface="微软雅黑" pitchFamily="34" charset="-122"/>
                <a:cs typeface="+mn-cs"/>
              </a:rPr>
              <a:t>显示和修改游戏数据</a:t>
            </a:r>
          </a:p>
        </p:txBody>
      </p:sp>
      <p:sp>
        <p:nvSpPr>
          <p:cNvPr id="5" name="矩形 4"/>
          <p:cNvSpPr/>
          <p:nvPr/>
        </p:nvSpPr>
        <p:spPr>
          <a:xfrm>
            <a:off x="578192" y="1177242"/>
            <a:ext cx="11049701" cy="120032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．显示炸弹数量</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运行游戏，按下字母</a:t>
            </a:r>
            <a:r>
              <a:rPr kumimoji="1" lang="en-US" altLang="zh-CN" sz="2400" dirty="0">
                <a:solidFill>
                  <a:schemeClr val="bg1">
                    <a:lumMod val="50000"/>
                  </a:schemeClr>
                </a:solidFill>
                <a:latin typeface="微软雅黑" pitchFamily="34" charset="-122"/>
                <a:ea typeface="微软雅黑" pitchFamily="34" charset="-122"/>
              </a:rPr>
              <a:t>b</a:t>
            </a:r>
            <a:r>
              <a:rPr kumimoji="1" lang="zh-CN" altLang="en-US" sz="2400" dirty="0">
                <a:solidFill>
                  <a:schemeClr val="bg1">
                    <a:lumMod val="50000"/>
                  </a:schemeClr>
                </a:solidFill>
                <a:latin typeface="微软雅黑" pitchFamily="34" charset="-122"/>
                <a:ea typeface="微软雅黑" pitchFamily="34" charset="-122"/>
              </a:rPr>
              <a:t>，可以在游戏窗口的左下角看到炸弹数量的变化，如图所示。</a:t>
            </a:r>
            <a:endParaRPr kumimoji="1" lang="zh-CN" altLang="en-US" sz="2000" dirty="0">
              <a:solidFill>
                <a:schemeClr val="bg1">
                  <a:lumMod val="50000"/>
                </a:schemeClr>
              </a:solidFill>
              <a:latin typeface="微软雅黑" pitchFamily="34" charset="-122"/>
              <a:ea typeface="微软雅黑" pitchFamily="34" charset="-122"/>
            </a:endParaRPr>
          </a:p>
        </p:txBody>
      </p:sp>
      <p:pic>
        <p:nvPicPr>
          <p:cNvPr id="58370" name="图片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053" y="2931568"/>
            <a:ext cx="2203200"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图片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979" y="2931568"/>
            <a:ext cx="2199338"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7790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11.5.4 </a:t>
            </a:r>
            <a:r>
              <a:rPr lang="zh-CN" altLang="en-US" sz="3200" dirty="0">
                <a:solidFill>
                  <a:srgbClr val="1353A2"/>
                </a:solidFill>
                <a:latin typeface="微软雅黑" pitchFamily="34" charset="-122"/>
                <a:ea typeface="微软雅黑" pitchFamily="34" charset="-122"/>
                <a:cs typeface="+mn-cs"/>
              </a:rPr>
              <a:t>显示和修改游戏数据</a:t>
            </a:r>
          </a:p>
        </p:txBody>
      </p:sp>
      <p:sp>
        <p:nvSpPr>
          <p:cNvPr id="5" name="矩形 4"/>
          <p:cNvSpPr/>
          <p:nvPr/>
        </p:nvSpPr>
        <p:spPr>
          <a:xfrm>
            <a:off x="578192" y="1177242"/>
            <a:ext cx="11049701" cy="5078313"/>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．显示生命计数</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按照游戏说明，英雄飞机被敌机撞毁后，游戏窗口右下角的生命计数应该相应减少；英雄飞机每得到</a:t>
            </a:r>
            <a:r>
              <a:rPr kumimoji="1" lang="en-US" altLang="zh-CN" sz="2400" dirty="0">
                <a:solidFill>
                  <a:schemeClr val="bg1">
                    <a:lumMod val="50000"/>
                  </a:schemeClr>
                </a:solidFill>
                <a:latin typeface="微软雅黑" pitchFamily="34" charset="-122"/>
                <a:ea typeface="微软雅黑" pitchFamily="34" charset="-122"/>
              </a:rPr>
              <a:t>100000</a:t>
            </a:r>
            <a:r>
              <a:rPr kumimoji="1" lang="zh-CN" altLang="en-US" sz="2400" dirty="0">
                <a:solidFill>
                  <a:schemeClr val="bg1">
                    <a:lumMod val="50000"/>
                  </a:schemeClr>
                </a:solidFill>
                <a:latin typeface="微软雅黑" pitchFamily="34" charset="-122"/>
                <a:ea typeface="微软雅黑" pitchFamily="34" charset="-122"/>
              </a:rPr>
              <a:t>分会被奖励</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条命，游戏窗口右下角的生命计数应该相应增加。</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类中定义</a:t>
            </a:r>
            <a:r>
              <a:rPr kumimoji="1" lang="en-US" altLang="zh-CN" sz="2400" dirty="0">
                <a:solidFill>
                  <a:schemeClr val="bg1">
                    <a:lumMod val="50000"/>
                  </a:schemeClr>
                </a:solidFill>
                <a:latin typeface="微软雅黑" pitchFamily="34" charset="-122"/>
                <a:ea typeface="微软雅黑" pitchFamily="34" charset="-122"/>
              </a:rPr>
              <a:t>show_lives()</a:t>
            </a:r>
            <a:r>
              <a:rPr kumimoji="1" lang="zh-CN" altLang="en-US" sz="2400" dirty="0">
                <a:solidFill>
                  <a:schemeClr val="bg1">
                    <a:lumMod val="50000"/>
                  </a:schemeClr>
                </a:solidFill>
                <a:latin typeface="微软雅黑" pitchFamily="34" charset="-122"/>
                <a:ea typeface="微软雅黑" pitchFamily="34" charset="-122"/>
              </a:rPr>
              <a:t>方法，使用生命计数属性值更新生命计数标签的显示即可。</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修改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a:t>
            </a:r>
            <a:r>
              <a:rPr kumimoji="1" lang="en-US" altLang="zh-CN" sz="2400" dirty="0">
                <a:solidFill>
                  <a:schemeClr val="bg1">
                    <a:lumMod val="50000"/>
                  </a:schemeClr>
                </a:solidFill>
                <a:latin typeface="微软雅黑" pitchFamily="34" charset="-122"/>
                <a:ea typeface="微软雅黑" pitchFamily="34" charset="-122"/>
              </a:rPr>
              <a:t>event_handler()</a:t>
            </a:r>
            <a:r>
              <a:rPr kumimoji="1" lang="zh-CN" altLang="en-US" sz="2400" dirty="0">
                <a:solidFill>
                  <a:schemeClr val="bg1">
                    <a:lumMod val="50000"/>
                  </a:schemeClr>
                </a:solidFill>
                <a:latin typeface="微软雅黑" pitchFamily="34" charset="-122"/>
                <a:ea typeface="微软雅黑" pitchFamily="34" charset="-122"/>
              </a:rPr>
              <a:t>方法，在监听到玩家按下字母</a:t>
            </a:r>
            <a:r>
              <a:rPr kumimoji="1" lang="en-US" altLang="zh-CN" sz="2400" dirty="0">
                <a:solidFill>
                  <a:schemeClr val="bg1">
                    <a:lumMod val="50000"/>
                  </a:schemeClr>
                </a:solidFill>
                <a:latin typeface="微软雅黑" pitchFamily="34" charset="-122"/>
                <a:ea typeface="微软雅黑" pitchFamily="34" charset="-122"/>
              </a:rPr>
              <a:t>b</a:t>
            </a:r>
            <a:r>
              <a:rPr kumimoji="1" lang="zh-CN" altLang="en-US" sz="2400" dirty="0">
                <a:solidFill>
                  <a:schemeClr val="bg1">
                    <a:lumMod val="50000"/>
                  </a:schemeClr>
                </a:solidFill>
                <a:latin typeface="微软雅黑" pitchFamily="34" charset="-122"/>
                <a:ea typeface="微软雅黑" pitchFamily="34" charset="-122"/>
              </a:rPr>
              <a:t>的事件处理中，使用随机数测试生命计数的显示。</a:t>
            </a:r>
            <a:endParaRPr kumimoji="1" lang="en-US" altLang="zh-CN" sz="2400" dirty="0">
              <a:solidFill>
                <a:schemeClr val="bg1">
                  <a:lumMod val="50000"/>
                </a:schemeClr>
              </a:solidFill>
              <a:latin typeface="微软雅黑" pitchFamily="34" charset="-122"/>
              <a:ea typeface="微软雅黑" pitchFamily="34" charset="-122"/>
            </a:endParaRPr>
          </a:p>
          <a:p>
            <a:pPr indent="457200"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运行游戏，按下字母</a:t>
            </a:r>
            <a:r>
              <a:rPr kumimoji="1" lang="en-US" altLang="zh-CN" sz="2400" dirty="0">
                <a:solidFill>
                  <a:schemeClr val="bg1">
                    <a:lumMod val="50000"/>
                  </a:schemeClr>
                </a:solidFill>
                <a:latin typeface="微软雅黑" pitchFamily="34" charset="-122"/>
                <a:ea typeface="微软雅黑" pitchFamily="34" charset="-122"/>
              </a:rPr>
              <a:t>b</a:t>
            </a:r>
            <a:r>
              <a:rPr kumimoji="1" lang="zh-CN" altLang="en-US" sz="2400" dirty="0">
                <a:solidFill>
                  <a:schemeClr val="bg1">
                    <a:lumMod val="50000"/>
                  </a:schemeClr>
                </a:solidFill>
                <a:latin typeface="微软雅黑" pitchFamily="34" charset="-122"/>
                <a:ea typeface="微软雅黑" pitchFamily="34" charset="-122"/>
              </a:rPr>
              <a:t>，可以在游戏窗口的右下角看到生命计数的变化。</a:t>
            </a:r>
          </a:p>
        </p:txBody>
      </p:sp>
    </p:spTree>
    <p:extLst>
      <p:ext uri="{BB962C8B-B14F-4D97-AF65-F5344CB8AC3E}">
        <p14:creationId xmlns:p14="http://schemas.microsoft.com/office/powerpoint/2010/main" val="3551659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11.5.4 </a:t>
            </a:r>
            <a:r>
              <a:rPr lang="zh-CN" altLang="en-US" sz="3200" dirty="0">
                <a:solidFill>
                  <a:srgbClr val="1353A2"/>
                </a:solidFill>
                <a:latin typeface="微软雅黑" pitchFamily="34" charset="-122"/>
                <a:ea typeface="微软雅黑" pitchFamily="34" charset="-122"/>
                <a:cs typeface="+mn-cs"/>
              </a:rPr>
              <a:t>显示和修改游戏数据</a:t>
            </a:r>
          </a:p>
        </p:txBody>
      </p:sp>
      <p:sp>
        <p:nvSpPr>
          <p:cNvPr id="5" name="矩形 4"/>
          <p:cNvSpPr/>
          <p:nvPr/>
        </p:nvSpPr>
        <p:spPr>
          <a:xfrm>
            <a:off x="578192" y="1177242"/>
            <a:ext cx="11049701" cy="4524315"/>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3</a:t>
            </a:r>
            <a:r>
              <a:rPr kumimoji="1" lang="zh-CN" altLang="en-US" sz="2400" dirty="0">
                <a:solidFill>
                  <a:srgbClr val="FF0000"/>
                </a:solidFill>
                <a:latin typeface="微软雅黑" pitchFamily="34" charset="-122"/>
                <a:ea typeface="微软雅黑" pitchFamily="34" charset="-122"/>
              </a:rPr>
              <a:t>．增加游戏得分</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按照游戏说明，每当英雄飞机摧毁一架敌机之后，游戏得分应该相应增加，且根据摧毁的敌机类型增加相应的分值。需要注意的是，随着游戏分数的增加，其他属性可能会受到影响，包括：</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）生命计数。英雄飞机每得到</a:t>
            </a:r>
            <a:r>
              <a:rPr kumimoji="1" lang="en-US" altLang="zh-CN" sz="2400" dirty="0">
                <a:solidFill>
                  <a:schemeClr val="bg1">
                    <a:lumMod val="50000"/>
                  </a:schemeClr>
                </a:solidFill>
                <a:latin typeface="微软雅黑" pitchFamily="34" charset="-122"/>
                <a:ea typeface="微软雅黑" pitchFamily="34" charset="-122"/>
              </a:rPr>
              <a:t>100000</a:t>
            </a:r>
            <a:r>
              <a:rPr kumimoji="1" lang="zh-CN" altLang="en-US" sz="2400" dirty="0">
                <a:solidFill>
                  <a:schemeClr val="bg1">
                    <a:lumMod val="50000"/>
                  </a:schemeClr>
                </a:solidFill>
                <a:latin typeface="微软雅黑" pitchFamily="34" charset="-122"/>
                <a:ea typeface="微软雅黑" pitchFamily="34" charset="-122"/>
              </a:rPr>
              <a:t>分会被奖励</a:t>
            </a:r>
            <a:r>
              <a:rPr kumimoji="1" lang="en-US" altLang="zh-CN" sz="2400" dirty="0">
                <a:solidFill>
                  <a:schemeClr val="bg1">
                    <a:lumMod val="50000"/>
                  </a:schemeClr>
                </a:solidFill>
                <a:latin typeface="微软雅黑" pitchFamily="34" charset="-122"/>
                <a:ea typeface="微软雅黑" pitchFamily="34" charset="-122"/>
              </a:rPr>
              <a:t>1</a:t>
            </a:r>
            <a:r>
              <a:rPr kumimoji="1" lang="zh-CN" altLang="en-US" sz="2400" dirty="0">
                <a:solidFill>
                  <a:schemeClr val="bg1">
                    <a:lumMod val="50000"/>
                  </a:schemeClr>
                </a:solidFill>
                <a:latin typeface="微软雅黑" pitchFamily="34" charset="-122"/>
                <a:ea typeface="微软雅黑" pitchFamily="34" charset="-122"/>
              </a:rPr>
              <a:t>条命。</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2</a:t>
            </a:r>
            <a:r>
              <a:rPr kumimoji="1" lang="zh-CN" altLang="en-US" sz="2400" dirty="0">
                <a:solidFill>
                  <a:schemeClr val="bg1">
                    <a:lumMod val="50000"/>
                  </a:schemeClr>
                </a:solidFill>
                <a:latin typeface="微软雅黑" pitchFamily="34" charset="-122"/>
                <a:ea typeface="微软雅黑" pitchFamily="34" charset="-122"/>
              </a:rPr>
              <a:t>）最好成绩。若当前游戏得分超过了历史最好成绩，将当前的游戏得分设置为最好成绩。</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）游戏级别。级别不同，游戏中敌机的类型、数量和速度不同。</a:t>
            </a:r>
          </a:p>
        </p:txBody>
      </p:sp>
    </p:spTree>
    <p:extLst>
      <p:ext uri="{BB962C8B-B14F-4D97-AF65-F5344CB8AC3E}">
        <p14:creationId xmlns:p14="http://schemas.microsoft.com/office/powerpoint/2010/main" val="4110590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11.5.4 </a:t>
            </a:r>
            <a:r>
              <a:rPr lang="zh-CN" altLang="en-US" sz="3200" dirty="0">
                <a:solidFill>
                  <a:srgbClr val="1353A2"/>
                </a:solidFill>
                <a:latin typeface="微软雅黑" pitchFamily="34" charset="-122"/>
                <a:ea typeface="微软雅黑" pitchFamily="34" charset="-122"/>
                <a:cs typeface="+mn-cs"/>
              </a:rPr>
              <a:t>显示和修改游戏数据</a:t>
            </a:r>
          </a:p>
        </p:txBody>
      </p:sp>
      <p:sp>
        <p:nvSpPr>
          <p:cNvPr id="5" name="矩形 4"/>
          <p:cNvSpPr/>
          <p:nvPr/>
        </p:nvSpPr>
        <p:spPr>
          <a:xfrm>
            <a:off x="578192" y="1177242"/>
            <a:ext cx="11049701"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3</a:t>
            </a:r>
            <a:r>
              <a:rPr kumimoji="1" lang="zh-CN" altLang="en-US" sz="2400" dirty="0">
                <a:solidFill>
                  <a:srgbClr val="FF0000"/>
                </a:solidFill>
                <a:latin typeface="微软雅黑" pitchFamily="34" charset="-122"/>
                <a:ea typeface="微软雅黑" pitchFamily="34" charset="-122"/>
              </a:rPr>
              <a:t>．增加游戏得分</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因此，在</a:t>
            </a:r>
            <a:r>
              <a:rPr kumimoji="1" lang="zh-CN" altLang="en-US" sz="2400" dirty="0">
                <a:solidFill>
                  <a:srgbClr val="FF0000"/>
                </a:solidFill>
                <a:latin typeface="微软雅黑" pitchFamily="34" charset="-122"/>
                <a:ea typeface="微软雅黑" pitchFamily="34" charset="-122"/>
              </a:rPr>
              <a:t>增加游戏得分</a:t>
            </a:r>
            <a:r>
              <a:rPr kumimoji="1" lang="zh-CN" altLang="en-US" sz="2400" dirty="0">
                <a:solidFill>
                  <a:schemeClr val="bg1">
                    <a:lumMod val="50000"/>
                  </a:schemeClr>
                </a:solidFill>
                <a:latin typeface="微软雅黑" pitchFamily="34" charset="-122"/>
                <a:ea typeface="微软雅黑" pitchFamily="34" charset="-122"/>
              </a:rPr>
              <a:t>时，除了要完成根据摧毁敌机的分值增加游戏得分属性的功能之外，还需处理与之相关的</a:t>
            </a:r>
            <a:r>
              <a:rPr kumimoji="1" lang="zh-CN" altLang="en-US" sz="2400" dirty="0">
                <a:solidFill>
                  <a:srgbClr val="FF0000"/>
                </a:solidFill>
                <a:latin typeface="微软雅黑" pitchFamily="34" charset="-122"/>
                <a:ea typeface="微软雅黑" pitchFamily="34" charset="-122"/>
              </a:rPr>
              <a:t>生命计数、最好成绩</a:t>
            </a:r>
            <a:r>
              <a:rPr kumimoji="1" lang="zh-CN" altLang="en-US" sz="2400" dirty="0">
                <a:solidFill>
                  <a:schemeClr val="bg1">
                    <a:lumMod val="50000"/>
                  </a:schemeClr>
                </a:solidFill>
                <a:latin typeface="微软雅黑" pitchFamily="34" charset="-122"/>
                <a:ea typeface="微软雅黑" pitchFamily="34" charset="-122"/>
              </a:rPr>
              <a:t>以及</a:t>
            </a:r>
            <a:r>
              <a:rPr kumimoji="1" lang="zh-CN" altLang="en-US" sz="2400" dirty="0">
                <a:solidFill>
                  <a:srgbClr val="FF0000"/>
                </a:solidFill>
                <a:latin typeface="微软雅黑" pitchFamily="34" charset="-122"/>
                <a:ea typeface="微软雅黑" pitchFamily="34" charset="-122"/>
              </a:rPr>
              <a:t>游戏级别</a:t>
            </a:r>
            <a:r>
              <a:rPr kumimoji="1" lang="zh-CN" altLang="en-US" sz="2400" dirty="0">
                <a:solidFill>
                  <a:schemeClr val="bg1">
                    <a:lumMod val="50000"/>
                  </a:schemeClr>
                </a:solidFill>
                <a:latin typeface="微软雅黑" pitchFamily="34" charset="-122"/>
                <a:ea typeface="微软雅黑" pitchFamily="34" charset="-122"/>
              </a:rPr>
              <a:t>。</a:t>
            </a: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首先，在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类的构造方法上方定义几个类属性，以方便后续计算奖励生命和游戏级别。</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然后，在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类中实现</a:t>
            </a:r>
            <a:r>
              <a:rPr kumimoji="1" lang="en-US" altLang="zh-CN" sz="2400" dirty="0">
                <a:solidFill>
                  <a:schemeClr val="bg1">
                    <a:lumMod val="50000"/>
                  </a:schemeClr>
                </a:solidFill>
                <a:latin typeface="微软雅黑" pitchFamily="34" charset="-122"/>
                <a:ea typeface="微软雅黑" pitchFamily="34" charset="-122"/>
              </a:rPr>
              <a:t>increase_score()</a:t>
            </a:r>
            <a:r>
              <a:rPr kumimoji="1" lang="zh-CN" altLang="en-US" sz="2400" dirty="0">
                <a:solidFill>
                  <a:schemeClr val="bg1">
                    <a:lumMod val="50000"/>
                  </a:schemeClr>
                </a:solidFill>
                <a:latin typeface="微软雅黑" pitchFamily="34" charset="-122"/>
                <a:ea typeface="微软雅黑" pitchFamily="34" charset="-122"/>
              </a:rPr>
              <a:t>方法。</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最后，在</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类的游戏循环中增加测试</a:t>
            </a:r>
            <a:r>
              <a:rPr kumimoji="1" lang="en-US" altLang="zh-CN" sz="2400" dirty="0">
                <a:solidFill>
                  <a:schemeClr val="bg1">
                    <a:lumMod val="50000"/>
                  </a:schemeClr>
                </a:solidFill>
                <a:latin typeface="微软雅黑" pitchFamily="34" charset="-122"/>
                <a:ea typeface="微软雅黑" pitchFamily="34" charset="-122"/>
              </a:rPr>
              <a:t>increase_score</a:t>
            </a:r>
            <a:r>
              <a:rPr kumimoji="1" lang="zh-CN" altLang="en-US" sz="2400" dirty="0">
                <a:solidFill>
                  <a:schemeClr val="bg1">
                    <a:lumMod val="50000"/>
                  </a:schemeClr>
                </a:solidFill>
                <a:latin typeface="微软雅黑" pitchFamily="34" charset="-122"/>
                <a:ea typeface="微软雅黑" pitchFamily="34" charset="-122"/>
              </a:rPr>
              <a:t>方法的代码。</a:t>
            </a:r>
          </a:p>
        </p:txBody>
      </p:sp>
    </p:spTree>
    <p:extLst>
      <p:ext uri="{BB962C8B-B14F-4D97-AF65-F5344CB8AC3E}">
        <p14:creationId xmlns:p14="http://schemas.microsoft.com/office/powerpoint/2010/main" val="1963092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11.5.4 </a:t>
            </a:r>
            <a:r>
              <a:rPr lang="zh-CN" altLang="en-US" sz="3200" dirty="0">
                <a:solidFill>
                  <a:srgbClr val="1353A2"/>
                </a:solidFill>
                <a:latin typeface="微软雅黑" pitchFamily="34" charset="-122"/>
                <a:ea typeface="微软雅黑" pitchFamily="34" charset="-122"/>
                <a:cs typeface="+mn-cs"/>
              </a:rPr>
              <a:t>显示和修改游戏数据</a:t>
            </a:r>
          </a:p>
        </p:txBody>
      </p:sp>
      <p:sp>
        <p:nvSpPr>
          <p:cNvPr id="5" name="矩形 4"/>
          <p:cNvSpPr/>
          <p:nvPr/>
        </p:nvSpPr>
        <p:spPr>
          <a:xfrm>
            <a:off x="578192" y="1177242"/>
            <a:ext cx="11049701"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3</a:t>
            </a:r>
            <a:r>
              <a:rPr kumimoji="1" lang="zh-CN" altLang="en-US" sz="2400" dirty="0">
                <a:solidFill>
                  <a:srgbClr val="FF0000"/>
                </a:solidFill>
                <a:latin typeface="微软雅黑" pitchFamily="34" charset="-122"/>
                <a:ea typeface="微软雅黑" pitchFamily="34" charset="-122"/>
              </a:rPr>
              <a:t>．增加游戏得分</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运行游戏，可以看到游戏窗口左上角的分数标签快速地发生变化，达到奖励分数后，游戏窗口右下角的生命计数数值增加，如图所示。</a:t>
            </a:r>
          </a:p>
        </p:txBody>
      </p:sp>
      <p:pic>
        <p:nvPicPr>
          <p:cNvPr id="59394" name="图片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931568"/>
            <a:ext cx="2333625"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图片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2931568"/>
            <a:ext cx="2352675"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2436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11.5.4 </a:t>
            </a:r>
            <a:r>
              <a:rPr lang="zh-CN" altLang="en-US" sz="3200" dirty="0">
                <a:solidFill>
                  <a:srgbClr val="1353A2"/>
                </a:solidFill>
                <a:latin typeface="微软雅黑" pitchFamily="34" charset="-122"/>
                <a:ea typeface="微软雅黑" pitchFamily="34" charset="-122"/>
                <a:cs typeface="+mn-cs"/>
              </a:rPr>
              <a:t>显示和修改游戏数据</a:t>
            </a:r>
          </a:p>
        </p:txBody>
      </p:sp>
      <p:sp>
        <p:nvSpPr>
          <p:cNvPr id="5" name="矩形 4"/>
          <p:cNvSpPr/>
          <p:nvPr/>
        </p:nvSpPr>
        <p:spPr>
          <a:xfrm>
            <a:off x="578192" y="1177242"/>
            <a:ext cx="11049701"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3</a:t>
            </a:r>
            <a:r>
              <a:rPr kumimoji="1" lang="zh-CN" altLang="en-US" sz="2400" dirty="0">
                <a:solidFill>
                  <a:srgbClr val="FF0000"/>
                </a:solidFill>
                <a:latin typeface="微软雅黑" pitchFamily="34" charset="-122"/>
                <a:ea typeface="微软雅黑" pitchFamily="34" charset="-122"/>
              </a:rPr>
              <a:t>．增加游戏得分</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运行游戏，可以看到游戏窗口左上角的分数标签快速地发生变化，达到奖励分数后，游戏窗口右下角的生命计数数值增加，如图所示。</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此外，游戏级别提升后，</a:t>
            </a:r>
            <a:r>
              <a:rPr kumimoji="1" lang="zh-CN" altLang="en-US" sz="2400" dirty="0">
                <a:solidFill>
                  <a:srgbClr val="FF0000"/>
                </a:solidFill>
                <a:latin typeface="微软雅黑" pitchFamily="34" charset="-122"/>
                <a:ea typeface="微软雅黑" pitchFamily="34" charset="-122"/>
              </a:rPr>
              <a:t>控制台输出</a:t>
            </a:r>
            <a:r>
              <a:rPr kumimoji="1" lang="zh-CN" altLang="en-US" sz="2400" dirty="0">
                <a:solidFill>
                  <a:schemeClr val="bg1">
                    <a:lumMod val="50000"/>
                  </a:schemeClr>
                </a:solidFill>
                <a:latin typeface="微软雅黑" pitchFamily="34" charset="-122"/>
                <a:ea typeface="微软雅黑" pitchFamily="34" charset="-122"/>
              </a:rPr>
              <a:t>的信息如下所示：</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升级到 </a:t>
            </a:r>
            <a:r>
              <a:rPr kumimoji="1" lang="en-US" altLang="zh-CN" sz="2400" dirty="0">
                <a:solidFill>
                  <a:schemeClr val="bg1">
                    <a:lumMod val="50000"/>
                  </a:schemeClr>
                </a:solidFill>
                <a:latin typeface="微软雅黑" pitchFamily="34" charset="-122"/>
                <a:ea typeface="微软雅黑" pitchFamily="34" charset="-122"/>
              </a:rPr>
              <a:t>2</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升级到 </a:t>
            </a:r>
            <a:r>
              <a:rPr kumimoji="1" lang="en-US" altLang="zh-CN" sz="2400" dirty="0">
                <a:solidFill>
                  <a:schemeClr val="bg1">
                    <a:lumMod val="50000"/>
                  </a:schemeClr>
                </a:solidFill>
                <a:latin typeface="微软雅黑" pitchFamily="34" charset="-122"/>
                <a:ea typeface="微软雅黑" pitchFamily="34" charset="-122"/>
              </a:rPr>
              <a:t>3</a:t>
            </a:r>
          </a:p>
        </p:txBody>
      </p:sp>
    </p:spTree>
    <p:extLst>
      <p:ext uri="{BB962C8B-B14F-4D97-AF65-F5344CB8AC3E}">
        <p14:creationId xmlns:p14="http://schemas.microsoft.com/office/powerpoint/2010/main" val="4292364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11.5.5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rgbClr val="FF0000"/>
                </a:solidFill>
                <a:latin typeface="微软雅黑" pitchFamily="34" charset="-122"/>
                <a:ea typeface="微软雅黑" pitchFamily="34" charset="-122"/>
              </a:rPr>
              <a:t>最好成绩</a:t>
            </a:r>
            <a:r>
              <a:rPr kumimoji="1" lang="zh-CN" altLang="en-US" sz="2400" dirty="0">
                <a:solidFill>
                  <a:schemeClr val="bg1">
                    <a:lumMod val="50000"/>
                  </a:schemeClr>
                </a:solidFill>
                <a:latin typeface="微软雅黑" pitchFamily="34" charset="-122"/>
                <a:ea typeface="微软雅黑" pitchFamily="34" charset="-122"/>
              </a:rPr>
              <a:t>是一个</a:t>
            </a:r>
            <a:r>
              <a:rPr kumimoji="1" lang="zh-CN" altLang="en-US" sz="2400" dirty="0">
                <a:solidFill>
                  <a:srgbClr val="FF0000"/>
                </a:solidFill>
                <a:latin typeface="微软雅黑" pitchFamily="34" charset="-122"/>
                <a:ea typeface="微软雅黑" pitchFamily="34" charset="-122"/>
              </a:rPr>
              <a:t>永久成绩</a:t>
            </a:r>
            <a:r>
              <a:rPr kumimoji="1" lang="zh-CN" altLang="en-US" sz="2400" dirty="0">
                <a:solidFill>
                  <a:schemeClr val="bg1">
                    <a:lumMod val="50000"/>
                  </a:schemeClr>
                </a:solidFill>
                <a:latin typeface="微软雅黑" pitchFamily="34" charset="-122"/>
                <a:ea typeface="微软雅黑" pitchFamily="34" charset="-122"/>
              </a:rPr>
              <a:t>，它不会随游戏的退出而消失，因此需要</a:t>
            </a:r>
            <a:r>
              <a:rPr kumimoji="1" lang="zh-CN" altLang="en-US" sz="2400" dirty="0">
                <a:solidFill>
                  <a:srgbClr val="FF0000"/>
                </a:solidFill>
                <a:latin typeface="微软雅黑" pitchFamily="34" charset="-122"/>
                <a:ea typeface="微软雅黑" pitchFamily="34" charset="-122"/>
              </a:rPr>
              <a:t>持久化存储</a:t>
            </a:r>
            <a:r>
              <a:rPr kumimoji="1" lang="zh-CN" altLang="en-US" sz="2400" dirty="0">
                <a:solidFill>
                  <a:schemeClr val="bg1">
                    <a:lumMod val="50000"/>
                  </a:schemeClr>
                </a:solidFill>
                <a:latin typeface="微软雅黑" pitchFamily="34" charset="-122"/>
                <a:ea typeface="微软雅黑" pitchFamily="34" charset="-122"/>
              </a:rPr>
              <a:t>。因为存储的数据量较小，所以直接使用文件存储即可。</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类的类图中，设计了</a:t>
            </a:r>
            <a:r>
              <a:rPr kumimoji="1" lang="en-US" altLang="zh-CN" sz="2400" dirty="0">
                <a:solidFill>
                  <a:schemeClr val="bg1">
                    <a:lumMod val="50000"/>
                  </a:schemeClr>
                </a:solidFill>
                <a:latin typeface="微软雅黑" pitchFamily="34" charset="-122"/>
                <a:ea typeface="微软雅黑" pitchFamily="34" charset="-122"/>
              </a:rPr>
              <a:t>save_best_score()</a:t>
            </a:r>
            <a:r>
              <a:rPr kumimoji="1" lang="zh-CN" altLang="en-US" sz="2400" dirty="0">
                <a:solidFill>
                  <a:schemeClr val="bg1">
                    <a:lumMod val="50000"/>
                  </a:schemeClr>
                </a:solidFill>
                <a:latin typeface="微软雅黑" pitchFamily="34" charset="-122"/>
                <a:ea typeface="微软雅黑" pitchFamily="34" charset="-122"/>
              </a:rPr>
              <a:t>方法和</a:t>
            </a:r>
            <a:r>
              <a:rPr kumimoji="1" lang="en-US" altLang="zh-CN" sz="2400" dirty="0">
                <a:solidFill>
                  <a:schemeClr val="bg1">
                    <a:lumMod val="50000"/>
                  </a:schemeClr>
                </a:solidFill>
                <a:latin typeface="微软雅黑" pitchFamily="34" charset="-122"/>
                <a:ea typeface="微软雅黑" pitchFamily="34" charset="-122"/>
              </a:rPr>
              <a:t>load_best_score()</a:t>
            </a:r>
            <a:r>
              <a:rPr kumimoji="1" lang="zh-CN" altLang="en-US" sz="2400" dirty="0">
                <a:solidFill>
                  <a:schemeClr val="bg1">
                    <a:lumMod val="50000"/>
                  </a:schemeClr>
                </a:solidFill>
                <a:latin typeface="微软雅黑" pitchFamily="34" charset="-122"/>
                <a:ea typeface="微软雅黑" pitchFamily="34" charset="-122"/>
              </a:rPr>
              <a:t>方法，分别用于保存和加载最好成绩。下面分别实现</a:t>
            </a:r>
            <a:r>
              <a:rPr kumimoji="1" lang="en-US" altLang="zh-CN" sz="2400" dirty="0">
                <a:solidFill>
                  <a:schemeClr val="bg1">
                    <a:lumMod val="50000"/>
                  </a:schemeClr>
                </a:solidFill>
                <a:latin typeface="微软雅黑" pitchFamily="34" charset="-122"/>
                <a:ea typeface="微软雅黑" pitchFamily="34" charset="-122"/>
              </a:rPr>
              <a:t>save_best_score()</a:t>
            </a:r>
            <a:r>
              <a:rPr kumimoji="1" lang="zh-CN" altLang="en-US" sz="2400" dirty="0">
                <a:solidFill>
                  <a:schemeClr val="bg1">
                    <a:lumMod val="50000"/>
                  </a:schemeClr>
                </a:solidFill>
                <a:latin typeface="微软雅黑" pitchFamily="34" charset="-122"/>
                <a:ea typeface="微软雅黑" pitchFamily="34" charset="-122"/>
              </a:rPr>
              <a:t>方法和</a:t>
            </a:r>
            <a:r>
              <a:rPr kumimoji="1" lang="en-US" altLang="zh-CN" sz="2400" dirty="0">
                <a:solidFill>
                  <a:schemeClr val="bg1">
                    <a:lumMod val="50000"/>
                  </a:schemeClr>
                </a:solidFill>
                <a:latin typeface="微软雅黑" pitchFamily="34" charset="-122"/>
                <a:ea typeface="微软雅黑" pitchFamily="34" charset="-122"/>
              </a:rPr>
              <a:t>load_best_score()</a:t>
            </a:r>
            <a:r>
              <a:rPr kumimoji="1" lang="zh-CN" altLang="en-US" sz="2400" dirty="0">
                <a:solidFill>
                  <a:schemeClr val="bg1">
                    <a:lumMod val="50000"/>
                  </a:schemeClr>
                </a:solidFill>
                <a:latin typeface="微软雅黑" pitchFamily="34" charset="-122"/>
                <a:ea typeface="微软雅黑" pitchFamily="34" charset="-122"/>
              </a:rPr>
              <a:t>方法，并在适当的时机调用这两个方法，实现最好成绩的保存和显示。</a:t>
            </a:r>
          </a:p>
        </p:txBody>
      </p:sp>
    </p:spTree>
    <p:extLst>
      <p:ext uri="{BB962C8B-B14F-4D97-AF65-F5344CB8AC3E}">
        <p14:creationId xmlns:p14="http://schemas.microsoft.com/office/powerpoint/2010/main" val="12716425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11.5.5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．保存最好成绩</a:t>
            </a: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首先，在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类的构造方法上方定义一个类属性，使用该属性指定保存最好成绩的文件名。</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然后，在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类中实现</a:t>
            </a:r>
            <a:r>
              <a:rPr kumimoji="1" lang="en-US" altLang="zh-CN" sz="2400" dirty="0">
                <a:solidFill>
                  <a:schemeClr val="bg1">
                    <a:lumMod val="50000"/>
                  </a:schemeClr>
                </a:solidFill>
                <a:latin typeface="微软雅黑" pitchFamily="34" charset="-122"/>
                <a:ea typeface="微软雅黑" pitchFamily="34" charset="-122"/>
              </a:rPr>
              <a:t>save_best_score()</a:t>
            </a:r>
            <a:r>
              <a:rPr kumimoji="1" lang="zh-CN" altLang="en-US" sz="2400" dirty="0">
                <a:solidFill>
                  <a:schemeClr val="bg1">
                    <a:lumMod val="50000"/>
                  </a:schemeClr>
                </a:solidFill>
                <a:latin typeface="微软雅黑" pitchFamily="34" charset="-122"/>
                <a:ea typeface="微软雅黑" pitchFamily="34" charset="-122"/>
              </a:rPr>
              <a:t>方法。</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最后，修改</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类的游戏循环，在游戏退出之前，调用指示器面板的 </a:t>
            </a:r>
            <a:r>
              <a:rPr kumimoji="1" lang="en-US" altLang="zh-CN" sz="2400" dirty="0">
                <a:solidFill>
                  <a:schemeClr val="bg1">
                    <a:lumMod val="50000"/>
                  </a:schemeClr>
                </a:solidFill>
                <a:latin typeface="微软雅黑" pitchFamily="34" charset="-122"/>
                <a:ea typeface="微软雅黑" pitchFamily="34" charset="-122"/>
              </a:rPr>
              <a:t>save_best_score()</a:t>
            </a:r>
            <a:r>
              <a:rPr kumimoji="1" lang="zh-CN" altLang="en-US" sz="2400" dirty="0">
                <a:solidFill>
                  <a:schemeClr val="bg1">
                    <a:lumMod val="50000"/>
                  </a:schemeClr>
                </a:solidFill>
                <a:latin typeface="微软雅黑" pitchFamily="34" charset="-122"/>
                <a:ea typeface="微软雅黑" pitchFamily="34" charset="-122"/>
              </a:rPr>
              <a:t>方法。</a:t>
            </a:r>
          </a:p>
        </p:txBody>
      </p:sp>
    </p:spTree>
    <p:extLst>
      <p:ext uri="{BB962C8B-B14F-4D97-AF65-F5344CB8AC3E}">
        <p14:creationId xmlns:p14="http://schemas.microsoft.com/office/powerpoint/2010/main" val="2299473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11.5.5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．保存最好成绩</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运行游戏，游戏分数增长到一定程度后，按下</a:t>
            </a:r>
            <a:r>
              <a:rPr kumimoji="1" lang="en-US" altLang="zh-CN" sz="2400" dirty="0">
                <a:solidFill>
                  <a:schemeClr val="bg1">
                    <a:lumMod val="50000"/>
                  </a:schemeClr>
                </a:solidFill>
                <a:latin typeface="微软雅黑" pitchFamily="34" charset="-122"/>
                <a:ea typeface="微软雅黑" pitchFamily="34" charset="-122"/>
              </a:rPr>
              <a:t>ESC</a:t>
            </a:r>
            <a:r>
              <a:rPr kumimoji="1" lang="zh-CN" altLang="en-US" sz="2400" dirty="0">
                <a:solidFill>
                  <a:schemeClr val="bg1">
                    <a:lumMod val="50000"/>
                  </a:schemeClr>
                </a:solidFill>
                <a:latin typeface="微软雅黑" pitchFamily="34" charset="-122"/>
                <a:ea typeface="微软雅黑" pitchFamily="34" charset="-122"/>
              </a:rPr>
              <a:t>键退出游戏，可以看到飞机大战项目目录下新建了</a:t>
            </a:r>
            <a:r>
              <a:rPr kumimoji="1" lang="en-US" altLang="zh-CN" sz="2400" dirty="0">
                <a:solidFill>
                  <a:schemeClr val="bg1">
                    <a:lumMod val="50000"/>
                  </a:schemeClr>
                </a:solidFill>
                <a:latin typeface="微软雅黑" pitchFamily="34" charset="-122"/>
                <a:ea typeface="微软雅黑" pitchFamily="34" charset="-122"/>
              </a:rPr>
              <a:t>record.txt</a:t>
            </a:r>
            <a:r>
              <a:rPr kumimoji="1" lang="zh-CN" altLang="en-US" sz="2400" dirty="0">
                <a:solidFill>
                  <a:schemeClr val="bg1">
                    <a:lumMod val="50000"/>
                  </a:schemeClr>
                </a:solidFill>
                <a:latin typeface="微软雅黑" pitchFamily="34" charset="-122"/>
                <a:ea typeface="微软雅黑" pitchFamily="34" charset="-122"/>
              </a:rPr>
              <a:t>文件，</a:t>
            </a:r>
            <a:r>
              <a:rPr kumimoji="1" lang="en-US" altLang="zh-CN" sz="2400" dirty="0">
                <a:solidFill>
                  <a:schemeClr val="bg1">
                    <a:lumMod val="50000"/>
                  </a:schemeClr>
                </a:solidFill>
                <a:latin typeface="微软雅黑" pitchFamily="34" charset="-122"/>
                <a:ea typeface="微软雅黑" pitchFamily="34" charset="-122"/>
              </a:rPr>
              <a:t>record.txt</a:t>
            </a:r>
            <a:r>
              <a:rPr kumimoji="1" lang="zh-CN" altLang="en-US" sz="2400" dirty="0">
                <a:solidFill>
                  <a:schemeClr val="bg1">
                    <a:lumMod val="50000"/>
                  </a:schemeClr>
                </a:solidFill>
                <a:latin typeface="微软雅黑" pitchFamily="34" charset="-122"/>
                <a:ea typeface="微软雅黑" pitchFamily="34" charset="-122"/>
              </a:rPr>
              <a:t>文件中保存了退出游戏时的分数。如图所示。</a:t>
            </a:r>
          </a:p>
        </p:txBody>
      </p:sp>
      <p:pic>
        <p:nvPicPr>
          <p:cNvPr id="60418" name="图片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842" y="3357349"/>
            <a:ext cx="527040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2795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709684" y="1173543"/>
            <a:ext cx="10836322"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飞机大战游戏包含众多游戏元素，例如，大小各异的飞机、连发</a:t>
            </a:r>
            <a:r>
              <a:rPr lang="en-US" altLang="zh-CN" dirty="0">
                <a:solidFill>
                  <a:schemeClr val="bg1">
                    <a:lumMod val="50000"/>
                  </a:schemeClr>
                </a:solidFill>
                <a:latin typeface="微软雅黑" pitchFamily="34" charset="-122"/>
                <a:ea typeface="微软雅黑" pitchFamily="34" charset="-122"/>
              </a:rPr>
              <a:t>3</a:t>
            </a:r>
            <a:r>
              <a:rPr lang="zh-CN" altLang="en-US" dirty="0">
                <a:solidFill>
                  <a:schemeClr val="bg1">
                    <a:lumMod val="50000"/>
                  </a:schemeClr>
                </a:solidFill>
                <a:latin typeface="微软雅黑" pitchFamily="34" charset="-122"/>
                <a:ea typeface="微软雅黑" pitchFamily="34" charset="-122"/>
              </a:rPr>
              <a:t>颗的子弹、左上角的游戏分数等，其中</a:t>
            </a:r>
            <a:r>
              <a:rPr lang="zh-CN" altLang="en-US" dirty="0">
                <a:solidFill>
                  <a:srgbClr val="FF0000"/>
                </a:solidFill>
                <a:latin typeface="微软雅黑" pitchFamily="34" charset="-122"/>
                <a:ea typeface="微软雅黑" pitchFamily="34" charset="-122"/>
              </a:rPr>
              <a:t>主要的元素</a:t>
            </a:r>
            <a:r>
              <a:rPr lang="zh-CN" altLang="en-US" dirty="0">
                <a:solidFill>
                  <a:schemeClr val="bg1">
                    <a:lumMod val="50000"/>
                  </a:schemeClr>
                </a:solidFill>
                <a:latin typeface="微软雅黑" pitchFamily="34" charset="-122"/>
                <a:ea typeface="微软雅黑" pitchFamily="34" charset="-122"/>
              </a:rPr>
              <a:t>如图所示。</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pic>
        <p:nvPicPr>
          <p:cNvPr id="4098" name="图片 1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902" y="2373871"/>
            <a:ext cx="4653886" cy="382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7755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11.5.5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．加载最好成绩</a:t>
            </a: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HUDPanel </a:t>
            </a:r>
            <a:r>
              <a:rPr kumimoji="1" lang="zh-CN" altLang="en-US" sz="2400" dirty="0">
                <a:solidFill>
                  <a:schemeClr val="bg1">
                    <a:lumMod val="50000"/>
                  </a:schemeClr>
                </a:solidFill>
                <a:latin typeface="微软雅黑" pitchFamily="34" charset="-122"/>
                <a:ea typeface="微软雅黑" pitchFamily="34" charset="-122"/>
              </a:rPr>
              <a:t>类中实现</a:t>
            </a:r>
            <a:r>
              <a:rPr kumimoji="1" lang="en-US" altLang="zh-CN" sz="2400" dirty="0">
                <a:solidFill>
                  <a:schemeClr val="bg1">
                    <a:lumMod val="50000"/>
                  </a:schemeClr>
                </a:solidFill>
                <a:latin typeface="微软雅黑" pitchFamily="34" charset="-122"/>
                <a:ea typeface="微软雅黑" pitchFamily="34" charset="-122"/>
              </a:rPr>
              <a:t>load_best_score()</a:t>
            </a:r>
            <a:r>
              <a:rPr kumimoji="1" lang="zh-CN" altLang="en-US" sz="2400" dirty="0">
                <a:solidFill>
                  <a:schemeClr val="bg1">
                    <a:lumMod val="50000"/>
                  </a:schemeClr>
                </a:solidFill>
                <a:latin typeface="微软雅黑" pitchFamily="34" charset="-122"/>
                <a:ea typeface="微软雅黑" pitchFamily="34" charset="-122"/>
              </a:rPr>
              <a:t>方法。</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修改</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类的构造方法，在定义完游戏属性之后，调用 </a:t>
            </a:r>
            <a:r>
              <a:rPr kumimoji="1" lang="en-US" altLang="zh-CN" sz="2400" dirty="0">
                <a:solidFill>
                  <a:schemeClr val="bg1">
                    <a:lumMod val="50000"/>
                  </a:schemeClr>
                </a:solidFill>
                <a:latin typeface="微软雅黑" pitchFamily="34" charset="-122"/>
                <a:ea typeface="微软雅黑" pitchFamily="34" charset="-122"/>
              </a:rPr>
              <a:t>load_best_score()</a:t>
            </a:r>
            <a:r>
              <a:rPr kumimoji="1" lang="zh-CN" altLang="en-US" sz="2400" dirty="0">
                <a:solidFill>
                  <a:schemeClr val="bg1">
                    <a:lumMod val="50000"/>
                  </a:schemeClr>
                </a:solidFill>
                <a:latin typeface="微软雅黑" pitchFamily="34" charset="-122"/>
                <a:ea typeface="微软雅黑" pitchFamily="34" charset="-122"/>
              </a:rPr>
              <a:t>方法。</a:t>
            </a:r>
          </a:p>
        </p:txBody>
      </p:sp>
    </p:spTree>
    <p:extLst>
      <p:ext uri="{BB962C8B-B14F-4D97-AF65-F5344CB8AC3E}">
        <p14:creationId xmlns:p14="http://schemas.microsoft.com/office/powerpoint/2010/main" val="19811543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11.5.5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1200329"/>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．加载最好成绩</a:t>
            </a:r>
            <a:endParaRPr kumimoji="1" lang="en-US" altLang="zh-CN" sz="2400" dirty="0">
              <a:solidFill>
                <a:srgbClr val="FF0000"/>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运行游戏，可以看到游戏窗口的中间位置显示了之前保存的最好成绩，如图所示。</a:t>
            </a:r>
          </a:p>
        </p:txBody>
      </p:sp>
      <p:pic>
        <p:nvPicPr>
          <p:cNvPr id="61442" name="图片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604" y="2770496"/>
            <a:ext cx="2428875"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8001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11.5.6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2862322"/>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游戏的状态一共有三种：</a:t>
            </a:r>
            <a:r>
              <a:rPr kumimoji="1" lang="zh-CN" altLang="en-US" sz="2400" dirty="0">
                <a:solidFill>
                  <a:srgbClr val="FF0000"/>
                </a:solidFill>
                <a:latin typeface="微软雅黑" pitchFamily="34" charset="-122"/>
                <a:ea typeface="微软雅黑" pitchFamily="34" charset="-122"/>
              </a:rPr>
              <a:t>进行、暂停和结束</a:t>
            </a:r>
            <a:r>
              <a:rPr kumimoji="1" lang="zh-CN" altLang="en-US" sz="2400" dirty="0">
                <a:solidFill>
                  <a:schemeClr val="bg1">
                    <a:lumMod val="50000"/>
                  </a:schemeClr>
                </a:solidFill>
                <a:latin typeface="微软雅黑" pitchFamily="34" charset="-122"/>
                <a:ea typeface="微软雅黑" pitchFamily="34" charset="-122"/>
              </a:rPr>
              <a:t>。在不同的游戏状态下，指示器面板上显示不同的提示信息。</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指示器</a:t>
            </a:r>
            <a:r>
              <a:rPr kumimoji="1" lang="zh-CN" altLang="en-US" sz="2400" dirty="0">
                <a:solidFill>
                  <a:srgbClr val="FF0000"/>
                </a:solidFill>
                <a:latin typeface="微软雅黑" pitchFamily="34" charset="-122"/>
                <a:ea typeface="微软雅黑" pitchFamily="34" charset="-122"/>
              </a:rPr>
              <a:t>面板</a:t>
            </a:r>
            <a:r>
              <a:rPr kumimoji="1" lang="zh-CN" altLang="en-US" sz="2400" dirty="0">
                <a:solidFill>
                  <a:schemeClr val="bg1">
                    <a:lumMod val="50000"/>
                  </a:schemeClr>
                </a:solidFill>
                <a:latin typeface="微软雅黑" pitchFamily="34" charset="-122"/>
                <a:ea typeface="微软雅黑" pitchFamily="34" charset="-122"/>
              </a:rPr>
              <a:t>按照游戏的状态可以</a:t>
            </a:r>
            <a:r>
              <a:rPr kumimoji="1" lang="zh-CN" altLang="en-US" sz="2400" dirty="0">
                <a:solidFill>
                  <a:srgbClr val="FF0000"/>
                </a:solidFill>
                <a:latin typeface="微软雅黑" pitchFamily="34" charset="-122"/>
                <a:ea typeface="微软雅黑" pitchFamily="34" charset="-122"/>
              </a:rPr>
              <a:t>分为</a:t>
            </a:r>
            <a:r>
              <a:rPr kumimoji="1" lang="zh-CN" altLang="en-US" sz="2400" dirty="0">
                <a:solidFill>
                  <a:schemeClr val="bg1">
                    <a:lumMod val="50000"/>
                  </a:schemeClr>
                </a:solidFill>
                <a:latin typeface="微软雅黑" pitchFamily="34" charset="-122"/>
                <a:ea typeface="微软雅黑" pitchFamily="34" charset="-122"/>
              </a:rPr>
              <a:t>暂停面板和恢复面板，其中：</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rgbClr val="FF0000"/>
                </a:solidFill>
                <a:latin typeface="微软雅黑" pitchFamily="34" charset="-122"/>
                <a:ea typeface="微软雅黑" pitchFamily="34" charset="-122"/>
              </a:rPr>
              <a:t>暂停面板</a:t>
            </a:r>
            <a:r>
              <a:rPr kumimoji="1" lang="zh-CN" altLang="en-US" sz="2400" dirty="0">
                <a:solidFill>
                  <a:schemeClr val="bg1">
                    <a:lumMod val="50000"/>
                  </a:schemeClr>
                </a:solidFill>
                <a:latin typeface="微软雅黑" pitchFamily="34" charset="-122"/>
                <a:ea typeface="微软雅黑" pitchFamily="34" charset="-122"/>
              </a:rPr>
              <a:t>是游戏处于暂停或者结束状态的面板。</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rgbClr val="FF0000"/>
                </a:solidFill>
                <a:latin typeface="微软雅黑" pitchFamily="34" charset="-122"/>
                <a:ea typeface="微软雅黑" pitchFamily="34" charset="-122"/>
              </a:rPr>
              <a:t>恢复面板</a:t>
            </a:r>
            <a:r>
              <a:rPr kumimoji="1" lang="zh-CN" altLang="en-US" sz="2400" dirty="0">
                <a:solidFill>
                  <a:schemeClr val="bg1">
                    <a:lumMod val="50000"/>
                  </a:schemeClr>
                </a:solidFill>
                <a:latin typeface="微软雅黑" pitchFamily="34" charset="-122"/>
                <a:ea typeface="微软雅黑" pitchFamily="34" charset="-122"/>
              </a:rPr>
              <a:t>是游戏处于进行状态的面板。</a:t>
            </a:r>
          </a:p>
        </p:txBody>
      </p:sp>
      <p:sp>
        <p:nvSpPr>
          <p:cNvPr id="7" name="矩形 6"/>
          <p:cNvSpPr/>
          <p:nvPr/>
        </p:nvSpPr>
        <p:spPr>
          <a:xfrm>
            <a:off x="578192" y="3987938"/>
            <a:ext cx="11049701"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当游戏</a:t>
            </a:r>
            <a:r>
              <a:rPr kumimoji="1" lang="zh-CN" altLang="en-US" sz="2400" dirty="0">
                <a:solidFill>
                  <a:srgbClr val="FF0000"/>
                </a:solidFill>
                <a:latin typeface="微软雅黑" pitchFamily="34" charset="-122"/>
                <a:ea typeface="微软雅黑" pitchFamily="34" charset="-122"/>
              </a:rPr>
              <a:t>暂停或者结束时</a:t>
            </a:r>
            <a:r>
              <a:rPr kumimoji="1" lang="zh-CN" altLang="en-US" sz="2400" dirty="0">
                <a:solidFill>
                  <a:schemeClr val="bg1">
                    <a:lumMod val="50000"/>
                  </a:schemeClr>
                </a:solidFill>
                <a:latin typeface="微软雅黑" pitchFamily="34" charset="-122"/>
                <a:ea typeface="微软雅黑" pitchFamily="34" charset="-122"/>
              </a:rPr>
              <a:t>，游戏窗口的中央位置会显示提示信息，其他位置的数据不会发生变化；当游戏</a:t>
            </a:r>
            <a:r>
              <a:rPr kumimoji="1" lang="zh-CN" altLang="en-US" sz="2400" dirty="0">
                <a:solidFill>
                  <a:srgbClr val="FF0000"/>
                </a:solidFill>
                <a:latin typeface="微软雅黑" pitchFamily="34" charset="-122"/>
                <a:ea typeface="微软雅黑" pitchFamily="34" charset="-122"/>
              </a:rPr>
              <a:t>进行时</a:t>
            </a:r>
            <a:r>
              <a:rPr kumimoji="1" lang="zh-CN" altLang="en-US" sz="2400" dirty="0">
                <a:solidFill>
                  <a:schemeClr val="bg1">
                    <a:lumMod val="50000"/>
                  </a:schemeClr>
                </a:solidFill>
                <a:latin typeface="微软雅黑" pitchFamily="34" charset="-122"/>
                <a:ea typeface="微软雅黑" pitchFamily="34" charset="-122"/>
              </a:rPr>
              <a:t>，游戏窗口的中央位置不会显示提示信息，其他位置的数据会随着游戏的推进而变化。</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下面先带领大家理清精灵组的绘制顺序，之后实现暂停和恢复面板。</a:t>
            </a:r>
          </a:p>
        </p:txBody>
      </p:sp>
    </p:spTree>
    <p:extLst>
      <p:ext uri="{BB962C8B-B14F-4D97-AF65-F5344CB8AC3E}">
        <p14:creationId xmlns:p14="http://schemas.microsoft.com/office/powerpoint/2010/main" val="10629965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11.5.6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．理解精灵组的绘制顺序</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指示器面板上的文字应该显示在其他元素之上，也就是说，游戏窗口上显示的元素是有顺序的，那么应该怎么实现特定的显示效果呢？我们先观察</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类的构造方法中创建精灵的代码，具体如下：</a:t>
            </a:r>
          </a:p>
        </p:txBody>
      </p:sp>
      <p:sp>
        <p:nvSpPr>
          <p:cNvPr id="2" name="矩形 1"/>
          <p:cNvSpPr/>
          <p:nvPr/>
        </p:nvSpPr>
        <p:spPr>
          <a:xfrm>
            <a:off x="578191" y="3429000"/>
            <a:ext cx="11049701" cy="3046988"/>
          </a:xfrm>
          <a:prstGeom prst="rect">
            <a:avLst/>
          </a:prstGeom>
          <a:ln>
            <a:solidFill>
              <a:schemeClr val="accent1"/>
            </a:solidFill>
          </a:ln>
        </p:spPr>
        <p:txBody>
          <a:bodyPr wrap="square">
            <a:spAutoFit/>
          </a:bodyPr>
          <a:lstStyle/>
          <a:p>
            <a:pPr>
              <a:lnSpc>
                <a:spcPct val="150000"/>
              </a:lnSpc>
            </a:pPr>
            <a:r>
              <a:rPr lang="en-US" altLang="zh-CN" sz="1600" dirty="0"/>
              <a:t># </a:t>
            </a:r>
            <a:r>
              <a:rPr lang="zh-CN" altLang="zh-CN" sz="1600" dirty="0"/>
              <a:t>创建精灵</a:t>
            </a:r>
          </a:p>
          <a:p>
            <a:pPr>
              <a:lnSpc>
                <a:spcPct val="150000"/>
              </a:lnSpc>
            </a:pPr>
            <a:r>
              <a:rPr lang="en-US" altLang="zh-CN" sz="1600" dirty="0"/>
              <a:t># </a:t>
            </a:r>
            <a:r>
              <a:rPr lang="zh-CN" altLang="zh-CN" sz="1600" dirty="0"/>
              <a:t>背景精灵，交替滚动</a:t>
            </a:r>
          </a:p>
          <a:p>
            <a:pPr>
              <a:lnSpc>
                <a:spcPct val="150000"/>
              </a:lnSpc>
            </a:pPr>
            <a:r>
              <a:rPr lang="en-US" altLang="zh-CN" sz="1600" dirty="0"/>
              <a:t>self.all_group.add(Background(False), Background(True))</a:t>
            </a:r>
            <a:endParaRPr lang="zh-CN" altLang="zh-CN" sz="1600" dirty="0"/>
          </a:p>
          <a:p>
            <a:pPr>
              <a:lnSpc>
                <a:spcPct val="150000"/>
              </a:lnSpc>
            </a:pPr>
            <a:r>
              <a:rPr lang="en-US" altLang="zh-CN" sz="1600" dirty="0"/>
              <a:t># </a:t>
            </a:r>
            <a:r>
              <a:rPr lang="zh-CN" altLang="zh-CN" sz="1600" dirty="0"/>
              <a:t>英雄精灵，静止不动</a:t>
            </a:r>
          </a:p>
          <a:p>
            <a:pPr>
              <a:lnSpc>
                <a:spcPct val="150000"/>
              </a:lnSpc>
            </a:pPr>
            <a:r>
              <a:rPr lang="en-US" altLang="zh-CN" sz="1600" dirty="0"/>
              <a:t>hero = GameSprite("me1.png", 0, self.all_group)</a:t>
            </a:r>
            <a:endParaRPr lang="zh-CN" altLang="zh-CN" sz="1600" dirty="0"/>
          </a:p>
          <a:p>
            <a:pPr>
              <a:lnSpc>
                <a:spcPct val="150000"/>
              </a:lnSpc>
            </a:pPr>
            <a:r>
              <a:rPr lang="en-US" altLang="zh-CN" sz="1600" dirty="0"/>
              <a:t>hero.rect.center = SCREEN_RECT.center  # </a:t>
            </a:r>
            <a:r>
              <a:rPr lang="zh-CN" altLang="zh-CN" sz="1600" dirty="0"/>
              <a:t>显示在屏幕中央</a:t>
            </a:r>
          </a:p>
          <a:p>
            <a:pPr>
              <a:lnSpc>
                <a:spcPct val="150000"/>
              </a:lnSpc>
            </a:pPr>
            <a:r>
              <a:rPr lang="en-US" altLang="zh-CN" sz="1600" dirty="0"/>
              <a:t># </a:t>
            </a:r>
            <a:r>
              <a:rPr lang="zh-CN" altLang="zh-CN" sz="1600" dirty="0"/>
              <a:t>指示器面板</a:t>
            </a:r>
          </a:p>
          <a:p>
            <a:pPr>
              <a:lnSpc>
                <a:spcPct val="150000"/>
              </a:lnSpc>
            </a:pPr>
            <a:r>
              <a:rPr lang="en-US" altLang="zh-CN" sz="1600" dirty="0"/>
              <a:t>self.hud_panel = HUDPanel(self.all_group)</a:t>
            </a:r>
            <a:endParaRPr lang="zh-CN" altLang="zh-CN" sz="1600" dirty="0"/>
          </a:p>
        </p:txBody>
      </p:sp>
      <p:sp>
        <p:nvSpPr>
          <p:cNvPr id="3" name="矩形 2"/>
          <p:cNvSpPr/>
          <p:nvPr/>
        </p:nvSpPr>
        <p:spPr>
          <a:xfrm>
            <a:off x="5422710" y="5787745"/>
            <a:ext cx="6096000" cy="646331"/>
          </a:xfrm>
          <a:prstGeom prst="rect">
            <a:avLst/>
          </a:prstGeom>
        </p:spPr>
        <p:txBody>
          <a:bodyPr>
            <a:spAutoFit/>
          </a:bodyPr>
          <a:lstStyle/>
          <a:p>
            <a:r>
              <a:rPr lang="zh-CN" altLang="zh-CN" dirty="0">
                <a:solidFill>
                  <a:srgbClr val="FF0000"/>
                </a:solidFill>
              </a:rPr>
              <a:t>由以上代码可知，加入精灵组的顺序为“背景</a:t>
            </a:r>
            <a:r>
              <a:rPr lang="en-US" altLang="zh-CN" dirty="0">
                <a:solidFill>
                  <a:srgbClr val="FF0000"/>
                </a:solidFill>
                <a:sym typeface="Wingdings"/>
              </a:rPr>
              <a:t></a:t>
            </a:r>
            <a:r>
              <a:rPr lang="zh-CN" altLang="zh-CN" dirty="0">
                <a:solidFill>
                  <a:srgbClr val="FF0000"/>
                </a:solidFill>
              </a:rPr>
              <a:t>英雄精灵</a:t>
            </a:r>
            <a:r>
              <a:rPr lang="en-US" altLang="zh-CN" dirty="0">
                <a:solidFill>
                  <a:srgbClr val="FF0000"/>
                </a:solidFill>
                <a:sym typeface="Wingdings"/>
              </a:rPr>
              <a:t></a:t>
            </a:r>
            <a:r>
              <a:rPr lang="zh-CN" altLang="zh-CN" dirty="0">
                <a:solidFill>
                  <a:srgbClr val="FF0000"/>
                </a:solidFill>
              </a:rPr>
              <a:t>指示器面板”。</a:t>
            </a:r>
          </a:p>
        </p:txBody>
      </p:sp>
    </p:spTree>
    <p:extLst>
      <p:ext uri="{BB962C8B-B14F-4D97-AF65-F5344CB8AC3E}">
        <p14:creationId xmlns:p14="http://schemas.microsoft.com/office/powerpoint/2010/main" val="121017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11.5.6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．实现暂停和恢复面板</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无论暂停还是恢复面板，指示器面板的提示信息必须显示在界面的其他元素之上。为了保证实现这种显示效果，我们可以在创建指示器面板时只创建</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个提示标签精灵的属性，暂时先不将这</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个精灵添加到显示精灵组。</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zh-CN" sz="2400" dirty="0">
                <a:solidFill>
                  <a:schemeClr val="bg1">
                    <a:lumMod val="50000"/>
                  </a:schemeClr>
                </a:solidFill>
                <a:latin typeface="微软雅黑" pitchFamily="34" charset="-122"/>
                <a:ea typeface="微软雅黑" pitchFamily="34" charset="-122"/>
              </a:rPr>
              <a:t>当游戏</a:t>
            </a:r>
            <a:r>
              <a:rPr kumimoji="1" lang="zh-CN" altLang="zh-CN" sz="2400" dirty="0">
                <a:solidFill>
                  <a:srgbClr val="FF0000"/>
                </a:solidFill>
                <a:latin typeface="微软雅黑" pitchFamily="34" charset="-122"/>
                <a:ea typeface="微软雅黑" pitchFamily="34" charset="-122"/>
              </a:rPr>
              <a:t>暂停或结束</a:t>
            </a:r>
            <a:r>
              <a:rPr kumimoji="1" lang="zh-CN" altLang="zh-CN" sz="2400" dirty="0">
                <a:solidFill>
                  <a:schemeClr val="bg1">
                    <a:lumMod val="50000"/>
                  </a:schemeClr>
                </a:solidFill>
                <a:latin typeface="微软雅黑" pitchFamily="34" charset="-122"/>
                <a:ea typeface="微软雅黑" pitchFamily="34" charset="-122"/>
              </a:rPr>
              <a:t>时，设置</a:t>
            </a:r>
            <a:r>
              <a:rPr kumimoji="1" lang="en-US" altLang="zh-CN" sz="2400" dirty="0">
                <a:solidFill>
                  <a:schemeClr val="bg1">
                    <a:lumMod val="50000"/>
                  </a:schemeClr>
                </a:solidFill>
                <a:latin typeface="微软雅黑" pitchFamily="34" charset="-122"/>
                <a:ea typeface="微软雅黑" pitchFamily="34" charset="-122"/>
              </a:rPr>
              <a:t>3</a:t>
            </a:r>
            <a:r>
              <a:rPr kumimoji="1" lang="zh-CN" altLang="zh-CN" sz="2400" dirty="0">
                <a:solidFill>
                  <a:schemeClr val="bg1">
                    <a:lumMod val="50000"/>
                  </a:schemeClr>
                </a:solidFill>
                <a:latin typeface="微软雅黑" pitchFamily="34" charset="-122"/>
                <a:ea typeface="微软雅黑" pitchFamily="34" charset="-122"/>
              </a:rPr>
              <a:t>个标签精灵的文字和显示位置，然后将标签精灵添加到显示精灵组；当</a:t>
            </a:r>
            <a:r>
              <a:rPr kumimoji="1" lang="zh-CN" altLang="zh-CN" sz="2400" dirty="0">
                <a:solidFill>
                  <a:srgbClr val="FF0000"/>
                </a:solidFill>
                <a:latin typeface="微软雅黑" pitchFamily="34" charset="-122"/>
                <a:ea typeface="微软雅黑" pitchFamily="34" charset="-122"/>
              </a:rPr>
              <a:t>游戏继续时</a:t>
            </a:r>
            <a:r>
              <a:rPr kumimoji="1" lang="zh-CN" altLang="zh-CN" sz="2400" dirty="0">
                <a:solidFill>
                  <a:schemeClr val="bg1">
                    <a:lumMod val="50000"/>
                  </a:schemeClr>
                </a:solidFill>
                <a:latin typeface="微软雅黑" pitchFamily="34" charset="-122"/>
                <a:ea typeface="微软雅黑" pitchFamily="34" charset="-122"/>
              </a:rPr>
              <a:t>，将</a:t>
            </a:r>
            <a:r>
              <a:rPr kumimoji="1" lang="en-US" altLang="zh-CN" sz="2400" dirty="0">
                <a:solidFill>
                  <a:schemeClr val="bg1">
                    <a:lumMod val="50000"/>
                  </a:schemeClr>
                </a:solidFill>
                <a:latin typeface="微软雅黑" pitchFamily="34" charset="-122"/>
                <a:ea typeface="微软雅黑" pitchFamily="34" charset="-122"/>
              </a:rPr>
              <a:t>3</a:t>
            </a:r>
            <a:r>
              <a:rPr kumimoji="1" lang="zh-CN" altLang="zh-CN" sz="2400" dirty="0">
                <a:solidFill>
                  <a:schemeClr val="bg1">
                    <a:lumMod val="50000"/>
                  </a:schemeClr>
                </a:solidFill>
                <a:latin typeface="微软雅黑" pitchFamily="34" charset="-122"/>
                <a:ea typeface="微软雅黑" pitchFamily="34" charset="-122"/>
              </a:rPr>
              <a:t>个标签精灵从显示精灵组中移除即可。这样做就可以保证这</a:t>
            </a:r>
            <a:r>
              <a:rPr kumimoji="1" lang="en-US" altLang="zh-CN" sz="2400" dirty="0">
                <a:solidFill>
                  <a:schemeClr val="bg1">
                    <a:lumMod val="50000"/>
                  </a:schemeClr>
                </a:solidFill>
                <a:latin typeface="微软雅黑" pitchFamily="34" charset="-122"/>
                <a:ea typeface="微软雅黑" pitchFamily="34" charset="-122"/>
              </a:rPr>
              <a:t>3</a:t>
            </a:r>
            <a:r>
              <a:rPr kumimoji="1" lang="zh-CN" altLang="zh-CN" sz="2400" dirty="0">
                <a:solidFill>
                  <a:schemeClr val="bg1">
                    <a:lumMod val="50000"/>
                  </a:schemeClr>
                </a:solidFill>
                <a:latin typeface="微软雅黑" pitchFamily="34" charset="-122"/>
                <a:ea typeface="微软雅黑" pitchFamily="34" charset="-122"/>
              </a:rPr>
              <a:t>个文本信息显示在整个界面的最上层。</a:t>
            </a:r>
          </a:p>
        </p:txBody>
      </p:sp>
    </p:spTree>
    <p:extLst>
      <p:ext uri="{BB962C8B-B14F-4D97-AF65-F5344CB8AC3E}">
        <p14:creationId xmlns:p14="http://schemas.microsoft.com/office/powerpoint/2010/main" val="2826861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11.5.6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5078313"/>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1353A2"/>
                </a:solidFill>
                <a:latin typeface="微软雅黑" pitchFamily="34" charset="-122"/>
                <a:ea typeface="微软雅黑" pitchFamily="34" charset="-122"/>
              </a:rPr>
              <a:t>2</a:t>
            </a:r>
            <a:r>
              <a:rPr kumimoji="1" lang="zh-CN" altLang="en-US" sz="2400" dirty="0">
                <a:solidFill>
                  <a:srgbClr val="1353A2"/>
                </a:solidFill>
                <a:latin typeface="微软雅黑" pitchFamily="34" charset="-122"/>
                <a:ea typeface="微软雅黑" pitchFamily="34" charset="-122"/>
              </a:rPr>
              <a:t>．实现暂停和恢复面板</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明确了思路之后：</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首先修改</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类中构造方法的代码，在创建</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个提示标签时不传递显示精灵组。</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其次，在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类中实现包含暂停面板操作的</a:t>
            </a:r>
            <a:r>
              <a:rPr kumimoji="1" lang="en-US" altLang="zh-CN" sz="2400" dirty="0">
                <a:solidFill>
                  <a:schemeClr val="bg1">
                    <a:lumMod val="50000"/>
                  </a:schemeClr>
                </a:solidFill>
                <a:latin typeface="微软雅黑" pitchFamily="34" charset="-122"/>
                <a:ea typeface="微软雅黑" pitchFamily="34" charset="-122"/>
              </a:rPr>
              <a:t>panel_pause()</a:t>
            </a:r>
            <a:r>
              <a:rPr kumimoji="1" lang="zh-CN" altLang="en-US" sz="2400" dirty="0">
                <a:solidFill>
                  <a:schemeClr val="bg1">
                    <a:lumMod val="50000"/>
                  </a:schemeClr>
                </a:solidFill>
                <a:latin typeface="微软雅黑" pitchFamily="34" charset="-122"/>
                <a:ea typeface="微软雅黑" pitchFamily="34" charset="-122"/>
              </a:rPr>
              <a:t>方法</a:t>
            </a:r>
            <a:r>
              <a:rPr kumimoji="1" lang="zh-CN" altLang="zh-CN"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然后，在</a:t>
            </a:r>
            <a:r>
              <a:rPr kumimoji="1" lang="en-US" altLang="zh-CN" sz="2400" dirty="0">
                <a:solidFill>
                  <a:schemeClr val="bg1">
                    <a:lumMod val="50000"/>
                  </a:schemeClr>
                </a:solidFill>
                <a:latin typeface="微软雅黑" pitchFamily="34" charset="-122"/>
                <a:ea typeface="微软雅黑" pitchFamily="34" charset="-122"/>
              </a:rPr>
              <a:t>HUDPanel</a:t>
            </a:r>
            <a:r>
              <a:rPr kumimoji="1" lang="zh-CN" altLang="en-US" sz="2400" dirty="0">
                <a:solidFill>
                  <a:schemeClr val="bg1">
                    <a:lumMod val="50000"/>
                  </a:schemeClr>
                </a:solidFill>
                <a:latin typeface="微软雅黑" pitchFamily="34" charset="-122"/>
                <a:ea typeface="微软雅黑" pitchFamily="34" charset="-122"/>
              </a:rPr>
              <a:t>类中再实现包含恢复面板操作的</a:t>
            </a:r>
            <a:r>
              <a:rPr kumimoji="1" lang="en-US" altLang="zh-CN" sz="2400" dirty="0">
                <a:solidFill>
                  <a:schemeClr val="bg1">
                    <a:lumMod val="50000"/>
                  </a:schemeClr>
                </a:solidFill>
                <a:latin typeface="微软雅黑" pitchFamily="34" charset="-122"/>
                <a:ea typeface="微软雅黑" pitchFamily="34" charset="-122"/>
              </a:rPr>
              <a:t>panel_resume()</a:t>
            </a:r>
            <a:r>
              <a:rPr kumimoji="1" lang="zh-CN" altLang="en-US" sz="2400" dirty="0">
                <a:solidFill>
                  <a:schemeClr val="bg1">
                    <a:lumMod val="50000"/>
                  </a:schemeClr>
                </a:solidFill>
                <a:latin typeface="微软雅黑" pitchFamily="34" charset="-122"/>
                <a:ea typeface="微软雅黑" pitchFamily="34" charset="-122"/>
              </a:rPr>
              <a:t>方法。</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最后，修改</a:t>
            </a:r>
            <a:r>
              <a:rPr kumimoji="1" lang="en-US" altLang="zh-CN" sz="2400" dirty="0">
                <a:solidFill>
                  <a:schemeClr val="bg1">
                    <a:lumMod val="50000"/>
                  </a:schemeClr>
                </a:solidFill>
                <a:latin typeface="微软雅黑" pitchFamily="34" charset="-122"/>
                <a:ea typeface="微软雅黑" pitchFamily="34" charset="-122"/>
              </a:rPr>
              <a:t>Game </a:t>
            </a:r>
            <a:r>
              <a:rPr kumimoji="1" lang="zh-CN" altLang="en-US" sz="2400" dirty="0">
                <a:solidFill>
                  <a:schemeClr val="bg1">
                    <a:lumMod val="50000"/>
                  </a:schemeClr>
                </a:solidFill>
                <a:latin typeface="微软雅黑" pitchFamily="34" charset="-122"/>
                <a:ea typeface="微软雅黑" pitchFamily="34" charset="-122"/>
              </a:rPr>
              <a:t>类的游戏循环。在游戏结束或游戏暂停时，调用指示器面板的</a:t>
            </a:r>
            <a:r>
              <a:rPr kumimoji="1" lang="en-US" altLang="zh-CN" sz="2400" dirty="0">
                <a:solidFill>
                  <a:schemeClr val="bg1">
                    <a:lumMod val="50000"/>
                  </a:schemeClr>
                </a:solidFill>
                <a:latin typeface="微软雅黑" pitchFamily="34" charset="-122"/>
                <a:ea typeface="微软雅黑" pitchFamily="34" charset="-122"/>
              </a:rPr>
              <a:t>panel_pause()</a:t>
            </a:r>
            <a:r>
              <a:rPr kumimoji="1" lang="zh-CN" altLang="en-US" sz="2400" dirty="0">
                <a:solidFill>
                  <a:schemeClr val="bg1">
                    <a:lumMod val="50000"/>
                  </a:schemeClr>
                </a:solidFill>
                <a:latin typeface="微软雅黑" pitchFamily="34" charset="-122"/>
                <a:ea typeface="微软雅黑" pitchFamily="34" charset="-122"/>
              </a:rPr>
              <a:t>方法；在游戏进行时，调用指示器面板的</a:t>
            </a:r>
            <a:r>
              <a:rPr kumimoji="1" lang="en-US" altLang="zh-CN" sz="2400" dirty="0">
                <a:solidFill>
                  <a:schemeClr val="bg1">
                    <a:lumMod val="50000"/>
                  </a:schemeClr>
                </a:solidFill>
                <a:latin typeface="微软雅黑" pitchFamily="34" charset="-122"/>
                <a:ea typeface="微软雅黑" pitchFamily="34" charset="-122"/>
              </a:rPr>
              <a:t>panel_resume()</a:t>
            </a:r>
            <a:r>
              <a:rPr kumimoji="1" lang="zh-CN" altLang="en-US" sz="2400" dirty="0">
                <a:solidFill>
                  <a:schemeClr val="bg1">
                    <a:lumMod val="50000"/>
                  </a:schemeClr>
                </a:solidFill>
                <a:latin typeface="微软雅黑" pitchFamily="34" charset="-122"/>
                <a:ea typeface="微软雅黑" pitchFamily="34" charset="-122"/>
              </a:rPr>
              <a:t>方法。</a:t>
            </a:r>
            <a:endParaRPr kumimoji="1" lang="zh-CN"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51658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11.5.6 </a:t>
            </a:r>
            <a:r>
              <a:rPr lang="zh-CN" altLang="en-US" sz="3200" dirty="0">
                <a:solidFill>
                  <a:srgbClr val="1353A2"/>
                </a:solidFill>
                <a:latin typeface="微软雅黑" pitchFamily="34" charset="-122"/>
                <a:ea typeface="微软雅黑" pitchFamily="34" charset="-122"/>
                <a:cs typeface="+mn-cs"/>
              </a:rPr>
              <a:t>保存和显示最好成绩</a:t>
            </a:r>
          </a:p>
        </p:txBody>
      </p:sp>
      <p:sp>
        <p:nvSpPr>
          <p:cNvPr id="5" name="矩形 4"/>
          <p:cNvSpPr/>
          <p:nvPr/>
        </p:nvSpPr>
        <p:spPr>
          <a:xfrm>
            <a:off x="578192" y="1177242"/>
            <a:ext cx="11049701"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1353A2"/>
                </a:solidFill>
                <a:latin typeface="微软雅黑" pitchFamily="34" charset="-122"/>
                <a:ea typeface="微软雅黑" pitchFamily="34" charset="-122"/>
              </a:rPr>
              <a:t>2</a:t>
            </a:r>
            <a:r>
              <a:rPr kumimoji="1" lang="zh-CN" altLang="en-US" sz="2400" dirty="0">
                <a:solidFill>
                  <a:srgbClr val="1353A2"/>
                </a:solidFill>
                <a:latin typeface="微软雅黑" pitchFamily="34" charset="-122"/>
                <a:ea typeface="微软雅黑" pitchFamily="34" charset="-122"/>
              </a:rPr>
              <a:t>．实现暂停和恢复面板</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运行游戏，按下空格键后可以看到游戏窗口的中间位置显示了暂停状态的提示文字，继续按下空格键后隐藏了提示文字，如图所示。</a:t>
            </a:r>
            <a:endParaRPr kumimoji="1" lang="zh-CN" altLang="zh-CN" sz="2400" dirty="0">
              <a:solidFill>
                <a:schemeClr val="bg1">
                  <a:lumMod val="50000"/>
                </a:schemeClr>
              </a:solidFill>
              <a:latin typeface="微软雅黑" pitchFamily="34" charset="-122"/>
              <a:ea typeface="微软雅黑" pitchFamily="34" charset="-122"/>
            </a:endParaRPr>
          </a:p>
        </p:txBody>
      </p:sp>
      <p:pic>
        <p:nvPicPr>
          <p:cNvPr id="62466" name="图片 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352" y="2828924"/>
            <a:ext cx="2448485"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图片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838" y="2857500"/>
            <a:ext cx="2364001" cy="3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9872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11.5.7 </a:t>
            </a:r>
            <a:r>
              <a:rPr lang="zh-CN" altLang="en-US" sz="3200" dirty="0">
                <a:solidFill>
                  <a:srgbClr val="1353A2"/>
                </a:solidFill>
                <a:latin typeface="微软雅黑" pitchFamily="34" charset="-122"/>
                <a:ea typeface="微软雅黑" pitchFamily="34" charset="-122"/>
                <a:cs typeface="+mn-cs"/>
              </a:rPr>
              <a:t>游戏结束后重置面板</a:t>
            </a:r>
          </a:p>
        </p:txBody>
      </p:sp>
      <p:sp>
        <p:nvSpPr>
          <p:cNvPr id="5" name="矩形 4"/>
          <p:cNvSpPr/>
          <p:nvPr/>
        </p:nvSpPr>
        <p:spPr>
          <a:xfrm>
            <a:off x="578192" y="2105289"/>
            <a:ext cx="11049701"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当</a:t>
            </a:r>
            <a:r>
              <a:rPr kumimoji="1" lang="zh-CN" altLang="en-US" sz="2400" dirty="0">
                <a:solidFill>
                  <a:srgbClr val="FF0000"/>
                </a:solidFill>
                <a:latin typeface="微软雅黑" pitchFamily="34" charset="-122"/>
                <a:ea typeface="微软雅黑" pitchFamily="34" charset="-122"/>
              </a:rPr>
              <a:t>英雄</a:t>
            </a:r>
            <a:r>
              <a:rPr kumimoji="1" lang="zh-CN" altLang="en-US" sz="2400" dirty="0">
                <a:solidFill>
                  <a:schemeClr val="bg1">
                    <a:lumMod val="50000"/>
                  </a:schemeClr>
                </a:solidFill>
                <a:latin typeface="微软雅黑" pitchFamily="34" charset="-122"/>
                <a:ea typeface="微软雅黑" pitchFamily="34" charset="-122"/>
              </a:rPr>
              <a:t>飞机因</a:t>
            </a:r>
            <a:r>
              <a:rPr kumimoji="1" lang="zh-CN" altLang="en-US" sz="2400" dirty="0">
                <a:solidFill>
                  <a:srgbClr val="FF0000"/>
                </a:solidFill>
                <a:latin typeface="微软雅黑" pitchFamily="34" charset="-122"/>
                <a:ea typeface="微软雅黑" pitchFamily="34" charset="-122"/>
              </a:rPr>
              <a:t>没有剩余命数</a:t>
            </a:r>
            <a:r>
              <a:rPr kumimoji="1" lang="zh-CN" altLang="en-US" sz="2400" dirty="0">
                <a:solidFill>
                  <a:schemeClr val="bg1">
                    <a:lumMod val="50000"/>
                  </a:schemeClr>
                </a:solidFill>
                <a:latin typeface="微软雅黑" pitchFamily="34" charset="-122"/>
                <a:ea typeface="微软雅黑" pitchFamily="34" charset="-122"/>
              </a:rPr>
              <a:t>而无法继续战斗时，游戏结束。</a:t>
            </a:r>
            <a:endParaRPr kumimoji="1"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kumimoji="1" lang="zh-CN" altLang="en-US" sz="2400" dirty="0">
                <a:solidFill>
                  <a:schemeClr val="bg1">
                    <a:lumMod val="50000"/>
                  </a:schemeClr>
                </a:solidFill>
                <a:latin typeface="微软雅黑" pitchFamily="34" charset="-122"/>
                <a:ea typeface="微软雅黑" pitchFamily="34" charset="-122"/>
              </a:rPr>
              <a:t>如果玩家</a:t>
            </a:r>
            <a:r>
              <a:rPr kumimoji="1" lang="zh-CN" altLang="en-US" sz="2400" dirty="0">
                <a:solidFill>
                  <a:srgbClr val="FF0000"/>
                </a:solidFill>
                <a:latin typeface="微软雅黑" pitchFamily="34" charset="-122"/>
                <a:ea typeface="微软雅黑" pitchFamily="34" charset="-122"/>
              </a:rPr>
              <a:t>按下空格键</a:t>
            </a:r>
            <a:r>
              <a:rPr kumimoji="1" lang="zh-CN" altLang="en-US" sz="2400" dirty="0">
                <a:solidFill>
                  <a:schemeClr val="bg1">
                    <a:lumMod val="50000"/>
                  </a:schemeClr>
                </a:solidFill>
                <a:latin typeface="微软雅黑" pitchFamily="34" charset="-122"/>
                <a:ea typeface="微软雅黑" pitchFamily="34" charset="-122"/>
              </a:rPr>
              <a:t>，那么会重新开启一轮新的游戏。</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a:t>
            </a:r>
            <a:r>
              <a:rPr kumimoji="1" lang="zh-CN" altLang="en-US" sz="2400" dirty="0">
                <a:solidFill>
                  <a:srgbClr val="FF0000"/>
                </a:solidFill>
                <a:latin typeface="微软雅黑" pitchFamily="34" charset="-122"/>
                <a:ea typeface="微软雅黑" pitchFamily="34" charset="-122"/>
              </a:rPr>
              <a:t>新一轮游戏开始之前</a:t>
            </a:r>
            <a:r>
              <a:rPr kumimoji="1" lang="zh-CN" altLang="en-US" sz="2400" dirty="0">
                <a:solidFill>
                  <a:schemeClr val="bg1">
                    <a:lumMod val="50000"/>
                  </a:schemeClr>
                </a:solidFill>
                <a:latin typeface="微软雅黑" pitchFamily="34" charset="-122"/>
                <a:ea typeface="微软雅黑" pitchFamily="34" charset="-122"/>
              </a:rPr>
              <a:t>，我们应该</a:t>
            </a:r>
            <a:r>
              <a:rPr kumimoji="1" lang="zh-CN" altLang="en-US" sz="2400" dirty="0">
                <a:solidFill>
                  <a:srgbClr val="FF0000"/>
                </a:solidFill>
                <a:latin typeface="微软雅黑" pitchFamily="34" charset="-122"/>
                <a:ea typeface="微软雅黑" pitchFamily="34" charset="-122"/>
              </a:rPr>
              <a:t>重置指示器面板</a:t>
            </a:r>
            <a:r>
              <a:rPr kumimoji="1" lang="zh-CN" altLang="en-US" sz="2400" dirty="0">
                <a:solidFill>
                  <a:schemeClr val="bg1">
                    <a:lumMod val="50000"/>
                  </a:schemeClr>
                </a:solidFill>
                <a:latin typeface="微软雅黑" pitchFamily="34" charset="-122"/>
                <a:ea typeface="微软雅黑" pitchFamily="34" charset="-122"/>
              </a:rPr>
              <a:t>中与游戏数据相关的</a:t>
            </a:r>
            <a:r>
              <a:rPr kumimoji="1" lang="zh-CN" altLang="en-US" sz="2400" dirty="0">
                <a:solidFill>
                  <a:srgbClr val="FF0000"/>
                </a:solidFill>
                <a:latin typeface="微软雅黑" pitchFamily="34" charset="-122"/>
                <a:ea typeface="微软雅黑" pitchFamily="34" charset="-122"/>
              </a:rPr>
              <a:t>属性</a:t>
            </a:r>
            <a:r>
              <a:rPr kumimoji="1" lang="zh-CN" altLang="en-US" sz="2400" dirty="0">
                <a:solidFill>
                  <a:schemeClr val="bg1">
                    <a:lumMod val="50000"/>
                  </a:schemeClr>
                </a:solidFill>
                <a:latin typeface="微软雅黑" pitchFamily="34" charset="-122"/>
                <a:ea typeface="微软雅黑" pitchFamily="34" charset="-122"/>
              </a:rPr>
              <a:t>，并且更新对应的标签显示，否则会影响到新一轮游戏的数据处理。</a:t>
            </a:r>
            <a:endParaRPr kumimoji="1" lang="zh-CN"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980349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11.5.7 </a:t>
            </a:r>
            <a:r>
              <a:rPr lang="zh-CN" altLang="en-US" sz="3200" dirty="0">
                <a:solidFill>
                  <a:srgbClr val="1353A2"/>
                </a:solidFill>
                <a:latin typeface="微软雅黑" pitchFamily="34" charset="-122"/>
                <a:ea typeface="微软雅黑" pitchFamily="34" charset="-122"/>
                <a:cs typeface="+mn-cs"/>
              </a:rPr>
              <a:t>游戏结束后重置面板</a:t>
            </a:r>
          </a:p>
        </p:txBody>
      </p:sp>
      <p:sp>
        <p:nvSpPr>
          <p:cNvPr id="5" name="矩形 4"/>
          <p:cNvSpPr/>
          <p:nvPr/>
        </p:nvSpPr>
        <p:spPr>
          <a:xfrm>
            <a:off x="578192" y="1613971"/>
            <a:ext cx="11049701" cy="3416320"/>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．判断游戏结束</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a:t>
            </a:r>
            <a:r>
              <a:rPr kumimoji="1" lang="en-US" altLang="zh-CN" sz="2400" dirty="0">
                <a:solidFill>
                  <a:schemeClr val="bg1">
                    <a:lumMod val="50000"/>
                  </a:schemeClr>
                </a:solidFill>
                <a:latin typeface="微软雅黑" pitchFamily="34" charset="-122"/>
                <a:ea typeface="微软雅黑" pitchFamily="34" charset="-122"/>
              </a:rPr>
              <a:t>Game</a:t>
            </a:r>
            <a:r>
              <a:rPr kumimoji="1" lang="zh-CN" altLang="en-US" sz="2400" dirty="0">
                <a:solidFill>
                  <a:schemeClr val="bg1">
                    <a:lumMod val="50000"/>
                  </a:schemeClr>
                </a:solidFill>
                <a:latin typeface="微软雅黑" pitchFamily="34" charset="-122"/>
                <a:ea typeface="微软雅黑" pitchFamily="34" charset="-122"/>
              </a:rPr>
              <a:t>类的游戏循环的开始位置增加一行代码，判断生命计数是否为</a:t>
            </a:r>
            <a:r>
              <a:rPr kumimoji="1" lang="en-US" altLang="zh-CN" sz="2400" dirty="0">
                <a:solidFill>
                  <a:schemeClr val="bg1">
                    <a:lumMod val="50000"/>
                  </a:schemeClr>
                </a:solidFill>
                <a:latin typeface="微软雅黑" pitchFamily="34" charset="-122"/>
                <a:ea typeface="微软雅黑" pitchFamily="34" charset="-122"/>
              </a:rPr>
              <a:t>0</a:t>
            </a:r>
            <a:r>
              <a:rPr kumimoji="1" lang="zh-CN" altLang="en-US" sz="2400" dirty="0">
                <a:solidFill>
                  <a:schemeClr val="bg1">
                    <a:lumMod val="50000"/>
                  </a:schemeClr>
                </a:solidFill>
                <a:latin typeface="微软雅黑" pitchFamily="34" charset="-122"/>
                <a:ea typeface="微软雅黑" pitchFamily="34" charset="-122"/>
              </a:rPr>
              <a:t>，若为</a:t>
            </a:r>
            <a:r>
              <a:rPr kumimoji="1" lang="en-US" altLang="zh-CN" sz="2400" dirty="0">
                <a:solidFill>
                  <a:schemeClr val="bg1">
                    <a:lumMod val="50000"/>
                  </a:schemeClr>
                </a:solidFill>
                <a:latin typeface="微软雅黑" pitchFamily="34" charset="-122"/>
                <a:ea typeface="微软雅黑" pitchFamily="34" charset="-122"/>
              </a:rPr>
              <a:t>0</a:t>
            </a:r>
            <a:r>
              <a:rPr kumimoji="1" lang="zh-CN" altLang="en-US" sz="2400" dirty="0">
                <a:solidFill>
                  <a:schemeClr val="bg1">
                    <a:lumMod val="50000"/>
                  </a:schemeClr>
                </a:solidFill>
                <a:latin typeface="微软雅黑" pitchFamily="34" charset="-122"/>
                <a:ea typeface="微软雅黑" pitchFamily="34" charset="-122"/>
              </a:rPr>
              <a:t>说明游戏结束。</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．重置面板</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在新一轮游戏开始之前，我们应该重新设置指示器面板中与游戏数据相关的属性，并且更新这些属性对应的标签。</a:t>
            </a:r>
          </a:p>
        </p:txBody>
      </p:sp>
    </p:spTree>
    <p:extLst>
      <p:ext uri="{BB962C8B-B14F-4D97-AF65-F5344CB8AC3E}">
        <p14:creationId xmlns:p14="http://schemas.microsoft.com/office/powerpoint/2010/main" val="1090706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charset="-122"/>
                <a:ea typeface="微软雅黑" panose="020B0503020204020204" charset="-122"/>
              </a:rPr>
              <a:t>目录页</a:t>
            </a:r>
          </a:p>
        </p:txBody>
      </p:sp>
      <p:pic>
        <p:nvPicPr>
          <p:cNvPr id="9218"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对角圆角矩形 11"/>
          <p:cNvSpPr/>
          <p:nvPr/>
        </p:nvSpPr>
        <p:spPr>
          <a:xfrm>
            <a:off x="4884098" y="5332899"/>
            <a:ext cx="5227638"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13" name="TextBox 6"/>
          <p:cNvSpPr txBox="1">
            <a:spLocks noChangeArrowheads="1"/>
          </p:cNvSpPr>
          <p:nvPr/>
        </p:nvSpPr>
        <p:spPr bwMode="auto">
          <a:xfrm>
            <a:off x="5181600" y="1740488"/>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11.1    </a:t>
            </a:r>
            <a:r>
              <a:rPr lang="zh-CN" altLang="en-US" sz="2800" dirty="0">
                <a:solidFill>
                  <a:schemeClr val="tx1">
                    <a:lumMod val="65000"/>
                    <a:lumOff val="35000"/>
                  </a:schemeClr>
                </a:solidFill>
                <a:latin typeface="Impact" pitchFamily="34" charset="0"/>
                <a:ea typeface="微软雅黑" pitchFamily="34" charset="-122"/>
              </a:rPr>
              <a:t>游戏介绍</a:t>
            </a:r>
          </a:p>
        </p:txBody>
      </p:sp>
      <p:sp>
        <p:nvSpPr>
          <p:cNvPr id="11" name="TextBox 10"/>
          <p:cNvSpPr txBox="1">
            <a:spLocks noChangeArrowheads="1"/>
          </p:cNvSpPr>
          <p:nvPr/>
        </p:nvSpPr>
        <p:spPr bwMode="auto">
          <a:xfrm>
            <a:off x="5181599" y="2494552"/>
            <a:ext cx="54773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11.2   </a:t>
            </a:r>
            <a:r>
              <a:rPr lang="zh-CN" altLang="en-US" sz="2800" dirty="0">
                <a:solidFill>
                  <a:schemeClr val="tx1">
                    <a:lumMod val="65000"/>
                    <a:lumOff val="35000"/>
                  </a:schemeClr>
                </a:solidFill>
                <a:latin typeface="Impact" pitchFamily="34" charset="0"/>
                <a:ea typeface="微软雅黑" pitchFamily="34" charset="-122"/>
              </a:rPr>
              <a:t>项目准备</a:t>
            </a:r>
          </a:p>
        </p:txBody>
      </p:sp>
      <p:sp>
        <p:nvSpPr>
          <p:cNvPr id="14" name="TextBox 11"/>
          <p:cNvSpPr txBox="1">
            <a:spLocks noChangeArrowheads="1"/>
          </p:cNvSpPr>
          <p:nvPr/>
        </p:nvSpPr>
        <p:spPr bwMode="auto">
          <a:xfrm>
            <a:off x="5181600" y="3249409"/>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11.3    </a:t>
            </a:r>
            <a:r>
              <a:rPr lang="zh-CN" altLang="en-US" sz="2800" dirty="0">
                <a:solidFill>
                  <a:schemeClr val="tx1">
                    <a:lumMod val="65000"/>
                    <a:lumOff val="35000"/>
                  </a:schemeClr>
                </a:solidFill>
                <a:latin typeface="Impact" pitchFamily="34" charset="0"/>
                <a:ea typeface="微软雅黑" pitchFamily="34" charset="-122"/>
              </a:rPr>
              <a:t>游戏框架搭建</a:t>
            </a:r>
          </a:p>
        </p:txBody>
      </p:sp>
      <p:sp>
        <p:nvSpPr>
          <p:cNvPr id="15" name="TextBox 11"/>
          <p:cNvSpPr txBox="1">
            <a:spLocks noChangeArrowheads="1"/>
          </p:cNvSpPr>
          <p:nvPr/>
        </p:nvSpPr>
        <p:spPr bwMode="auto">
          <a:xfrm>
            <a:off x="5181600" y="4004601"/>
            <a:ext cx="49164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11.4    </a:t>
            </a:r>
            <a:r>
              <a:rPr lang="zh-CN" altLang="en-US" sz="2800" dirty="0">
                <a:solidFill>
                  <a:schemeClr val="tx1">
                    <a:lumMod val="65000"/>
                    <a:lumOff val="35000"/>
                  </a:schemeClr>
                </a:solidFill>
                <a:latin typeface="Impact" pitchFamily="34" charset="0"/>
                <a:ea typeface="微软雅黑" pitchFamily="34" charset="-122"/>
              </a:rPr>
              <a:t>游戏背景和英雄飞机</a:t>
            </a:r>
          </a:p>
        </p:txBody>
      </p:sp>
      <p:sp>
        <p:nvSpPr>
          <p:cNvPr id="16" name="TextBox 11"/>
          <p:cNvSpPr txBox="1">
            <a:spLocks noChangeArrowheads="1"/>
          </p:cNvSpPr>
          <p:nvPr/>
        </p:nvSpPr>
        <p:spPr bwMode="auto">
          <a:xfrm>
            <a:off x="5181600" y="475832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tx1">
                    <a:lumMod val="65000"/>
                    <a:lumOff val="35000"/>
                  </a:schemeClr>
                </a:solidFill>
                <a:latin typeface="Impact" pitchFamily="34" charset="0"/>
                <a:ea typeface="微软雅黑" pitchFamily="34" charset="-122"/>
              </a:rPr>
              <a:t>11.5    </a:t>
            </a:r>
            <a:r>
              <a:rPr lang="zh-CN" altLang="en-US" sz="2800" dirty="0">
                <a:solidFill>
                  <a:schemeClr val="tx1">
                    <a:lumMod val="65000"/>
                    <a:lumOff val="35000"/>
                  </a:schemeClr>
                </a:solidFill>
                <a:latin typeface="Impact" pitchFamily="34" charset="0"/>
                <a:ea typeface="微软雅黑" pitchFamily="34" charset="-122"/>
              </a:rPr>
              <a:t>指示器面板</a:t>
            </a:r>
          </a:p>
        </p:txBody>
      </p:sp>
      <p:sp>
        <p:nvSpPr>
          <p:cNvPr id="17" name="TextBox 6"/>
          <p:cNvSpPr txBox="1">
            <a:spLocks noChangeArrowheads="1"/>
          </p:cNvSpPr>
          <p:nvPr/>
        </p:nvSpPr>
        <p:spPr bwMode="auto">
          <a:xfrm>
            <a:off x="5181600" y="5441306"/>
            <a:ext cx="4916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r>
              <a:rPr lang="en-US" altLang="zh-CN" sz="2800" dirty="0">
                <a:solidFill>
                  <a:schemeClr val="bg1"/>
                </a:solidFill>
                <a:latin typeface="Impact" pitchFamily="34" charset="0"/>
                <a:ea typeface="微软雅黑" pitchFamily="34" charset="-122"/>
              </a:rPr>
              <a:t>11.6    </a:t>
            </a:r>
            <a:r>
              <a:rPr lang="zh-CN" altLang="en-US" sz="2800" dirty="0">
                <a:solidFill>
                  <a:schemeClr val="bg1"/>
                </a:solidFill>
                <a:latin typeface="Impact" pitchFamily="34" charset="0"/>
                <a:ea typeface="微软雅黑" pitchFamily="34" charset="-122"/>
              </a:rPr>
              <a:t>逐帧动画和飞机类</a:t>
            </a:r>
          </a:p>
        </p:txBody>
      </p:sp>
    </p:spTree>
    <p:extLst>
      <p:ext uri="{BB962C8B-B14F-4D97-AF65-F5344CB8AC3E}">
        <p14:creationId xmlns:p14="http://schemas.microsoft.com/office/powerpoint/2010/main" val="57598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709684" y="1173543"/>
            <a:ext cx="10836322"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defTabSz="720725" eaLnBrk="0" hangingPunct="0">
              <a:defRPr kumimoji="1" sz="2400">
                <a:solidFill>
                  <a:schemeClr val="tx1"/>
                </a:solidFill>
                <a:latin typeface="等线" charset="-122"/>
                <a:ea typeface="宋体" pitchFamily="2" charset="-122"/>
              </a:defRPr>
            </a:lvl1pPr>
            <a:lvl2pPr marL="742950" indent="-285750" defTabSz="720725" eaLnBrk="0" hangingPunct="0">
              <a:defRPr kumimoji="1" sz="2400">
                <a:solidFill>
                  <a:schemeClr val="tx1"/>
                </a:solidFill>
                <a:latin typeface="等线" charset="-122"/>
                <a:ea typeface="宋体" pitchFamily="2" charset="-122"/>
              </a:defRPr>
            </a:lvl2pPr>
            <a:lvl3pPr marL="1143000" indent="-228600" defTabSz="720725" eaLnBrk="0" hangingPunct="0">
              <a:defRPr kumimoji="1" sz="2400">
                <a:solidFill>
                  <a:schemeClr val="tx1"/>
                </a:solidFill>
                <a:latin typeface="等线" charset="-122"/>
                <a:ea typeface="宋体" pitchFamily="2" charset="-122"/>
              </a:defRPr>
            </a:lvl3pPr>
            <a:lvl4pPr marL="1600200" indent="-228600" defTabSz="720725" eaLnBrk="0" hangingPunct="0">
              <a:defRPr kumimoji="1" sz="2400">
                <a:solidFill>
                  <a:schemeClr val="tx1"/>
                </a:solidFill>
                <a:latin typeface="等线" charset="-122"/>
                <a:ea typeface="宋体" pitchFamily="2" charset="-122"/>
              </a:defRPr>
            </a:lvl4pPr>
            <a:lvl5pPr marL="2057400" indent="-228600" defTabSz="720725" eaLnBrk="0" hangingPunct="0">
              <a:defRPr kumimoji="1" sz="2400">
                <a:solidFill>
                  <a:schemeClr val="tx1"/>
                </a:solidFill>
                <a:latin typeface="等线" charset="-122"/>
                <a:ea typeface="宋体" pitchFamily="2" charset="-122"/>
              </a:defRPr>
            </a:lvl5pPr>
            <a:lvl6pPr marL="2514600" indent="-228600" defTabSz="720725" eaLnBrk="0" fontAlgn="base" hangingPunct="0">
              <a:spcBef>
                <a:spcPct val="0"/>
              </a:spcBef>
              <a:spcAft>
                <a:spcPct val="0"/>
              </a:spcAft>
              <a:defRPr kumimoji="1" sz="2400">
                <a:solidFill>
                  <a:schemeClr val="tx1"/>
                </a:solidFill>
                <a:latin typeface="等线" charset="-122"/>
                <a:ea typeface="宋体" pitchFamily="2" charset="-122"/>
              </a:defRPr>
            </a:lvl6pPr>
            <a:lvl7pPr marL="2971800" indent="-228600" defTabSz="720725" eaLnBrk="0" fontAlgn="base" hangingPunct="0">
              <a:spcBef>
                <a:spcPct val="0"/>
              </a:spcBef>
              <a:spcAft>
                <a:spcPct val="0"/>
              </a:spcAft>
              <a:defRPr kumimoji="1" sz="2400">
                <a:solidFill>
                  <a:schemeClr val="tx1"/>
                </a:solidFill>
                <a:latin typeface="等线" charset="-122"/>
                <a:ea typeface="宋体" pitchFamily="2" charset="-122"/>
              </a:defRPr>
            </a:lvl7pPr>
            <a:lvl8pPr marL="3429000" indent="-228600" defTabSz="720725" eaLnBrk="0" fontAlgn="base" hangingPunct="0">
              <a:spcBef>
                <a:spcPct val="0"/>
              </a:spcBef>
              <a:spcAft>
                <a:spcPct val="0"/>
              </a:spcAft>
              <a:defRPr kumimoji="1" sz="2400">
                <a:solidFill>
                  <a:schemeClr val="tx1"/>
                </a:solidFill>
                <a:latin typeface="等线" charset="-122"/>
                <a:ea typeface="宋体" pitchFamily="2" charset="-122"/>
              </a:defRPr>
            </a:lvl8pPr>
            <a:lvl9pPr marL="3886200" indent="-228600" defTabSz="720725" eaLnBrk="0" fontAlgn="base" hangingPunct="0">
              <a:spcBef>
                <a:spcPct val="0"/>
              </a:spcBef>
              <a:spcAft>
                <a:spcPct val="0"/>
              </a:spcAft>
              <a:defRPr kumimoji="1" sz="2400">
                <a:solidFill>
                  <a:schemeClr val="tx1"/>
                </a:solidFill>
                <a:latin typeface="等线" charset="-122"/>
                <a:ea typeface="宋体" pitchFamily="2" charset="-122"/>
              </a:defRPr>
            </a:lvl9pPr>
          </a:lstStyle>
          <a:p>
            <a:pPr indent="0" eaLnBrk="1" hangingPunct="1">
              <a:lnSpc>
                <a:spcPct val="150000"/>
              </a:lnSpc>
            </a:pPr>
            <a:r>
              <a:rPr lang="zh-CN" altLang="en-US" dirty="0">
                <a:solidFill>
                  <a:schemeClr val="bg1">
                    <a:lumMod val="50000"/>
                  </a:schemeClr>
                </a:solidFill>
                <a:latin typeface="微软雅黑" pitchFamily="34" charset="-122"/>
                <a:ea typeface="微软雅黑" pitchFamily="34" charset="-122"/>
              </a:rPr>
              <a:t>飞机大战游戏中的主要元素可以归纳为背景、英雄飞机、敌机、道具、分数和奖励、关卡设定这几大类，各类中游戏元素的具体说明如下。</a:t>
            </a:r>
            <a:endParaRPr lang="zh-CN" altLang="zh-CN" dirty="0">
              <a:solidFill>
                <a:schemeClr val="bg1">
                  <a:lumMod val="50000"/>
                </a:schemeClr>
              </a:solidFill>
              <a:latin typeface="微软雅黑" pitchFamily="34" charset="-122"/>
              <a:ea typeface="微软雅黑" pitchFamily="34" charset="-122"/>
            </a:endParaRPr>
          </a:p>
        </p:txBody>
      </p:sp>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11.1.1 </a:t>
            </a:r>
            <a:r>
              <a:rPr lang="zh-CN" altLang="en-US" sz="3200" dirty="0">
                <a:solidFill>
                  <a:srgbClr val="1353A2"/>
                </a:solidFill>
                <a:latin typeface="微软雅黑" pitchFamily="34" charset="-122"/>
                <a:ea typeface="微软雅黑" pitchFamily="34" charset="-122"/>
                <a:cs typeface="+mn-cs"/>
              </a:rPr>
              <a:t>游戏介绍</a:t>
            </a:r>
          </a:p>
        </p:txBody>
      </p:sp>
      <p:sp>
        <p:nvSpPr>
          <p:cNvPr id="2" name="矩形 1"/>
          <p:cNvSpPr/>
          <p:nvPr/>
        </p:nvSpPr>
        <p:spPr>
          <a:xfrm>
            <a:off x="591402" y="2308597"/>
            <a:ext cx="10954603"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b="1" dirty="0">
                <a:solidFill>
                  <a:srgbClr val="1353A2"/>
                </a:solidFill>
                <a:latin typeface="微软雅黑" pitchFamily="34" charset="-122"/>
                <a:ea typeface="微软雅黑" pitchFamily="34" charset="-122"/>
              </a:rPr>
              <a:t>1.</a:t>
            </a:r>
            <a:r>
              <a:rPr kumimoji="1" lang="zh-CN" altLang="zh-CN" sz="2400" b="1" dirty="0">
                <a:solidFill>
                  <a:srgbClr val="1353A2"/>
                </a:solidFill>
                <a:latin typeface="微软雅黑" pitchFamily="34" charset="-122"/>
                <a:ea typeface="微软雅黑" pitchFamily="34" charset="-122"/>
              </a:rPr>
              <a:t>背景</a:t>
            </a:r>
          </a:p>
          <a:p>
            <a:pPr defTabSz="720725">
              <a:lnSpc>
                <a:spcPct val="150000"/>
              </a:lnSpc>
            </a:pPr>
            <a:r>
              <a:rPr kumimoji="1" lang="zh-CN" altLang="zh-CN" sz="2400" dirty="0">
                <a:solidFill>
                  <a:schemeClr val="bg1">
                    <a:lumMod val="50000"/>
                  </a:schemeClr>
                </a:solidFill>
                <a:latin typeface="微软雅黑" pitchFamily="34" charset="-122"/>
                <a:ea typeface="微软雅黑" pitchFamily="34" charset="-122"/>
              </a:rPr>
              <a:t>整个游戏窗口的背景是一张星空图像，该背景图像会缓缓地向下持续移动，使玩家产生一种英雄飞机向上飞行的错觉。</a:t>
            </a:r>
          </a:p>
        </p:txBody>
      </p:sp>
    </p:spTree>
    <p:extLst>
      <p:ext uri="{BB962C8B-B14F-4D97-AF65-F5344CB8AC3E}">
        <p14:creationId xmlns:p14="http://schemas.microsoft.com/office/powerpoint/2010/main" val="6404111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 </a:t>
            </a:r>
            <a:r>
              <a:rPr lang="zh-CN" altLang="en-US" sz="3200" dirty="0">
                <a:solidFill>
                  <a:srgbClr val="1353A2"/>
                </a:solidFill>
                <a:latin typeface="微软雅黑" pitchFamily="34" charset="-122"/>
                <a:ea typeface="微软雅黑" pitchFamily="34" charset="-122"/>
                <a:cs typeface="+mn-cs"/>
              </a:rPr>
              <a:t>逐帧动画和飞机类</a:t>
            </a:r>
          </a:p>
        </p:txBody>
      </p:sp>
      <p:sp>
        <p:nvSpPr>
          <p:cNvPr id="5" name="矩形 4"/>
          <p:cNvSpPr/>
          <p:nvPr/>
        </p:nvSpPr>
        <p:spPr>
          <a:xfrm>
            <a:off x="578192" y="1177242"/>
            <a:ext cx="11049701"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逐帧动画（</a:t>
            </a:r>
            <a:r>
              <a:rPr kumimoji="1" lang="en-US" altLang="zh-CN" sz="2400" dirty="0">
                <a:solidFill>
                  <a:schemeClr val="bg1">
                    <a:lumMod val="50000"/>
                  </a:schemeClr>
                </a:solidFill>
                <a:latin typeface="微软雅黑" pitchFamily="34" charset="-122"/>
                <a:ea typeface="微软雅黑" pitchFamily="34" charset="-122"/>
              </a:rPr>
              <a:t>Frame By Frame</a:t>
            </a:r>
            <a:r>
              <a:rPr kumimoji="1" lang="zh-CN" altLang="en-US" sz="2400" dirty="0">
                <a:solidFill>
                  <a:schemeClr val="bg1">
                    <a:lumMod val="50000"/>
                  </a:schemeClr>
                </a:solidFill>
                <a:latin typeface="微软雅黑" pitchFamily="34" charset="-122"/>
                <a:ea typeface="微软雅黑" pitchFamily="34" charset="-122"/>
              </a:rPr>
              <a:t>）是一种常见的动画形式，它的原理是</a:t>
            </a:r>
            <a:r>
              <a:rPr kumimoji="1" lang="zh-CN" altLang="en-US" sz="2400" dirty="0">
                <a:solidFill>
                  <a:srgbClr val="FF0000"/>
                </a:solidFill>
                <a:latin typeface="微软雅黑" pitchFamily="34" charset="-122"/>
                <a:ea typeface="微软雅黑" pitchFamily="34" charset="-122"/>
              </a:rPr>
              <a:t>在每一次游戏循环执行时逐帧绘制不同的内容，形成连续播放的动画效果。</a:t>
            </a:r>
            <a:r>
              <a:rPr kumimoji="1" lang="en-US" altLang="zh-CN" sz="2400" dirty="0">
                <a:solidFill>
                  <a:schemeClr val="bg1">
                    <a:lumMod val="50000"/>
                  </a:schemeClr>
                </a:solidFill>
                <a:latin typeface="微软雅黑" pitchFamily="34" charset="-122"/>
                <a:ea typeface="微软雅黑" pitchFamily="34" charset="-122"/>
              </a:rPr>
              <a:t>GIF</a:t>
            </a:r>
            <a:r>
              <a:rPr kumimoji="1" lang="zh-CN" altLang="en-US" sz="2400" dirty="0">
                <a:solidFill>
                  <a:schemeClr val="bg1">
                    <a:lumMod val="50000"/>
                  </a:schemeClr>
                </a:solidFill>
                <a:latin typeface="微软雅黑" pitchFamily="34" charset="-122"/>
                <a:ea typeface="微软雅黑" pitchFamily="34" charset="-122"/>
              </a:rPr>
              <a:t>动图就是一种逐帧动画。</a:t>
            </a:r>
          </a:p>
        </p:txBody>
      </p:sp>
      <p:pic>
        <p:nvPicPr>
          <p:cNvPr id="63490" name="图片 25" descr="E:\Python学科\Python店销书\修改后稿子\飞机大战讲义3.0\images\015_逐帧动画示意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949" y="2931568"/>
            <a:ext cx="6088186" cy="324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866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barn(inVertical)">
                                      <p:cBhvr>
                                        <p:cTn id="7" dur="500"/>
                                        <p:tgtEl>
                                          <p:spTgt spid="63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 </a:t>
            </a:r>
            <a:r>
              <a:rPr lang="zh-CN" altLang="en-US" sz="3200" dirty="0">
                <a:solidFill>
                  <a:srgbClr val="1353A2"/>
                </a:solidFill>
                <a:latin typeface="微软雅黑" pitchFamily="34" charset="-122"/>
                <a:ea typeface="微软雅黑" pitchFamily="34" charset="-122"/>
                <a:cs typeface="+mn-cs"/>
              </a:rPr>
              <a:t>逐帧动画和飞机类</a:t>
            </a:r>
          </a:p>
        </p:txBody>
      </p:sp>
      <p:sp>
        <p:nvSpPr>
          <p:cNvPr id="5" name="矩形 4"/>
          <p:cNvSpPr/>
          <p:nvPr/>
        </p:nvSpPr>
        <p:spPr>
          <a:xfrm>
            <a:off x="578192" y="1177242"/>
            <a:ext cx="11049701"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在飞机大战游戏中，飞机需要根据不同的</a:t>
            </a:r>
            <a:r>
              <a:rPr kumimoji="1" lang="zh-CN" altLang="en-US" sz="2400" dirty="0">
                <a:solidFill>
                  <a:srgbClr val="FF0000"/>
                </a:solidFill>
                <a:latin typeface="微软雅黑" pitchFamily="34" charset="-122"/>
                <a:ea typeface="微软雅黑" pitchFamily="34" charset="-122"/>
              </a:rPr>
              <a:t>状态</a:t>
            </a:r>
            <a:r>
              <a:rPr kumimoji="1" lang="zh-CN" altLang="en-US" sz="2400" dirty="0">
                <a:solidFill>
                  <a:schemeClr val="bg1">
                    <a:lumMod val="50000"/>
                  </a:schemeClr>
                </a:solidFill>
                <a:latin typeface="微软雅黑" pitchFamily="34" charset="-122"/>
                <a:ea typeface="微软雅黑" pitchFamily="34" charset="-122"/>
              </a:rPr>
              <a:t>设置对应的</a:t>
            </a:r>
            <a:r>
              <a:rPr kumimoji="1" lang="zh-CN" altLang="en-US" sz="2400" dirty="0">
                <a:solidFill>
                  <a:srgbClr val="FF0000"/>
                </a:solidFill>
                <a:latin typeface="微软雅黑" pitchFamily="34" charset="-122"/>
                <a:ea typeface="微软雅黑" pitchFamily="34" charset="-122"/>
              </a:rPr>
              <a:t>图片和动画</a:t>
            </a:r>
            <a:r>
              <a:rPr kumimoji="1" lang="zh-CN" altLang="en-US" sz="2400" dirty="0">
                <a:solidFill>
                  <a:schemeClr val="bg1">
                    <a:lumMod val="50000"/>
                  </a:schemeClr>
                </a:solidFill>
                <a:latin typeface="微软雅黑" pitchFamily="34" charset="-122"/>
                <a:ea typeface="微软雅黑" pitchFamily="34" charset="-122"/>
              </a:rPr>
              <a:t>。</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飞机的状态一般包括</a:t>
            </a:r>
            <a:r>
              <a:rPr kumimoji="1" lang="en-US" altLang="zh-CN" sz="2400" dirty="0">
                <a:solidFill>
                  <a:schemeClr val="bg1">
                    <a:lumMod val="50000"/>
                  </a:schemeClr>
                </a:solidFill>
                <a:latin typeface="微软雅黑" pitchFamily="34" charset="-122"/>
                <a:ea typeface="微软雅黑" pitchFamily="34" charset="-122"/>
              </a:rPr>
              <a:t>3</a:t>
            </a:r>
            <a:r>
              <a:rPr kumimoji="1" lang="zh-CN" altLang="en-US" sz="2400" dirty="0">
                <a:solidFill>
                  <a:schemeClr val="bg1">
                    <a:lumMod val="50000"/>
                  </a:schemeClr>
                </a:solidFill>
                <a:latin typeface="微软雅黑" pitchFamily="34" charset="-122"/>
                <a:ea typeface="微软雅黑" pitchFamily="34" charset="-122"/>
              </a:rPr>
              <a:t>种，分别为：正常飞行状态、被击中受损状态和被摧毁状态。</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其中</a:t>
            </a:r>
            <a:r>
              <a:rPr kumimoji="1" lang="zh-CN" altLang="en-US" sz="2400" dirty="0">
                <a:solidFill>
                  <a:srgbClr val="FF0000"/>
                </a:solidFill>
                <a:latin typeface="微软雅黑" pitchFamily="34" charset="-122"/>
                <a:ea typeface="微软雅黑" pitchFamily="34" charset="-122"/>
              </a:rPr>
              <a:t>英雄飞机</a:t>
            </a:r>
            <a:r>
              <a:rPr kumimoji="1" lang="zh-CN" altLang="en-US" sz="2400" dirty="0">
                <a:solidFill>
                  <a:schemeClr val="bg1">
                    <a:lumMod val="50000"/>
                  </a:schemeClr>
                </a:solidFill>
                <a:latin typeface="微软雅黑" pitchFamily="34" charset="-122"/>
                <a:ea typeface="微软雅黑" pitchFamily="34" charset="-122"/>
              </a:rPr>
              <a:t>和</a:t>
            </a:r>
            <a:r>
              <a:rPr kumimoji="1" lang="zh-CN" altLang="en-US" sz="2400" dirty="0">
                <a:solidFill>
                  <a:srgbClr val="FF0000"/>
                </a:solidFill>
                <a:latin typeface="微软雅黑" pitchFamily="34" charset="-122"/>
                <a:ea typeface="微软雅黑" pitchFamily="34" charset="-122"/>
              </a:rPr>
              <a:t>小敌机</a:t>
            </a:r>
            <a:r>
              <a:rPr kumimoji="1" lang="zh-CN" altLang="en-US" sz="2400" dirty="0">
                <a:solidFill>
                  <a:schemeClr val="bg1">
                    <a:lumMod val="50000"/>
                  </a:schemeClr>
                </a:solidFill>
                <a:latin typeface="微软雅黑" pitchFamily="34" charset="-122"/>
                <a:ea typeface="微软雅黑" pitchFamily="34" charset="-122"/>
              </a:rPr>
              <a:t>只有正常飞行状态和被摧毁状态，</a:t>
            </a:r>
            <a:r>
              <a:rPr kumimoji="1" lang="zh-CN" altLang="en-US" sz="2400" dirty="0">
                <a:solidFill>
                  <a:srgbClr val="FF0000"/>
                </a:solidFill>
                <a:latin typeface="微软雅黑" pitchFamily="34" charset="-122"/>
                <a:ea typeface="微软雅黑" pitchFamily="34" charset="-122"/>
              </a:rPr>
              <a:t>没有</a:t>
            </a:r>
            <a:r>
              <a:rPr kumimoji="1" lang="zh-CN" altLang="en-US" sz="2400" dirty="0">
                <a:solidFill>
                  <a:schemeClr val="bg1">
                    <a:lumMod val="50000"/>
                  </a:schemeClr>
                </a:solidFill>
                <a:latin typeface="微软雅黑" pitchFamily="34" charset="-122"/>
                <a:ea typeface="微软雅黑" pitchFamily="34" charset="-122"/>
              </a:rPr>
              <a:t>被击中</a:t>
            </a:r>
            <a:r>
              <a:rPr kumimoji="1" lang="zh-CN" altLang="en-US" sz="2400" dirty="0">
                <a:solidFill>
                  <a:srgbClr val="FF0000"/>
                </a:solidFill>
                <a:latin typeface="微软雅黑" pitchFamily="34" charset="-122"/>
                <a:ea typeface="微软雅黑" pitchFamily="34" charset="-122"/>
              </a:rPr>
              <a:t>受损状态</a:t>
            </a:r>
            <a:r>
              <a:rPr kumimoji="1" lang="zh-CN" altLang="en-US" sz="2400" dirty="0">
                <a:solidFill>
                  <a:schemeClr val="bg1">
                    <a:lumMod val="50000"/>
                  </a:schemeClr>
                </a:solidFill>
                <a:latin typeface="微软雅黑" pitchFamily="34" charset="-122"/>
                <a:ea typeface="微软雅黑" pitchFamily="34" charset="-122"/>
              </a:rPr>
              <a:t>，这是因为英雄飞机一旦被撞就会牺牲，而小敌机一旦被击中就会毙命。</a:t>
            </a:r>
          </a:p>
        </p:txBody>
      </p:sp>
    </p:spTree>
    <p:extLst>
      <p:ext uri="{BB962C8B-B14F-4D97-AF65-F5344CB8AC3E}">
        <p14:creationId xmlns:p14="http://schemas.microsoft.com/office/powerpoint/2010/main" val="13253278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11.6.1 </a:t>
            </a:r>
            <a:r>
              <a:rPr lang="zh-CN" altLang="en-US" sz="3200" dirty="0">
                <a:solidFill>
                  <a:srgbClr val="1353A2"/>
                </a:solidFill>
                <a:latin typeface="微软雅黑" pitchFamily="34" charset="-122"/>
                <a:ea typeface="微软雅黑" pitchFamily="34" charset="-122"/>
                <a:cs typeface="+mn-cs"/>
              </a:rPr>
              <a:t>逐帧动画的基本实现</a:t>
            </a:r>
          </a:p>
        </p:txBody>
      </p:sp>
      <p:sp>
        <p:nvSpPr>
          <p:cNvPr id="5" name="矩形 4"/>
          <p:cNvSpPr/>
          <p:nvPr/>
        </p:nvSpPr>
        <p:spPr>
          <a:xfrm>
            <a:off x="6059606" y="2348574"/>
            <a:ext cx="5568287" cy="230832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尽管</a:t>
            </a:r>
            <a:r>
              <a:rPr kumimoji="1" lang="zh-CN" altLang="en-US" sz="2400" dirty="0">
                <a:solidFill>
                  <a:srgbClr val="FF0000"/>
                </a:solidFill>
                <a:latin typeface="微软雅黑" pitchFamily="34" charset="-122"/>
                <a:ea typeface="微软雅黑" pitchFamily="34" charset="-122"/>
              </a:rPr>
              <a:t>逐帧动画</a:t>
            </a:r>
            <a:r>
              <a:rPr kumimoji="1" lang="zh-CN" altLang="en-US" sz="2400" dirty="0">
                <a:solidFill>
                  <a:schemeClr val="bg1">
                    <a:lumMod val="50000"/>
                  </a:schemeClr>
                </a:solidFill>
                <a:latin typeface="微软雅黑" pitchFamily="34" charset="-122"/>
                <a:ea typeface="微软雅黑" pitchFamily="34" charset="-122"/>
              </a:rPr>
              <a:t>在游戏开发的应用非常广泛，但是</a:t>
            </a:r>
            <a:r>
              <a:rPr kumimoji="1" lang="en-US" altLang="zh-CN" sz="2400" dirty="0">
                <a:solidFill>
                  <a:srgbClr val="FF0000"/>
                </a:solidFill>
                <a:latin typeface="微软雅黑" pitchFamily="34" charset="-122"/>
                <a:ea typeface="微软雅黑" pitchFamily="34" charset="-122"/>
              </a:rPr>
              <a:t>pygame</a:t>
            </a:r>
            <a:r>
              <a:rPr kumimoji="1" lang="zh-CN" altLang="en-US" sz="2400" dirty="0">
                <a:solidFill>
                  <a:srgbClr val="FF0000"/>
                </a:solidFill>
                <a:latin typeface="微软雅黑" pitchFamily="34" charset="-122"/>
                <a:ea typeface="微软雅黑" pitchFamily="34" charset="-122"/>
              </a:rPr>
              <a:t>并没有提供直接的实现方式</a:t>
            </a:r>
            <a:r>
              <a:rPr kumimoji="1" lang="zh-CN" altLang="en-US" sz="2400" dirty="0">
                <a:solidFill>
                  <a:schemeClr val="bg1">
                    <a:lumMod val="50000"/>
                  </a:schemeClr>
                </a:solidFill>
                <a:latin typeface="微软雅黑" pitchFamily="34" charset="-122"/>
                <a:ea typeface="微软雅黑" pitchFamily="34" charset="-122"/>
              </a:rPr>
              <a:t>。下面我们先学习一下如何使用</a:t>
            </a:r>
            <a:r>
              <a:rPr kumimoji="1" lang="en-US" altLang="zh-CN" sz="2400" dirty="0">
                <a:solidFill>
                  <a:schemeClr val="bg1">
                    <a:lumMod val="50000"/>
                  </a:schemeClr>
                </a:solidFill>
                <a:latin typeface="微软雅黑" pitchFamily="34" charset="-122"/>
                <a:ea typeface="微软雅黑" pitchFamily="34" charset="-122"/>
              </a:rPr>
              <a:t>pygame</a:t>
            </a:r>
            <a:r>
              <a:rPr kumimoji="1" lang="zh-CN" altLang="en-US" sz="2400" dirty="0">
                <a:solidFill>
                  <a:schemeClr val="bg1">
                    <a:lumMod val="50000"/>
                  </a:schemeClr>
                </a:solidFill>
                <a:latin typeface="微软雅黑" pitchFamily="34" charset="-122"/>
                <a:ea typeface="微软雅黑" pitchFamily="34" charset="-122"/>
              </a:rPr>
              <a:t>实现逐帧动画。</a:t>
            </a:r>
          </a:p>
        </p:txBody>
      </p:sp>
      <p:pic>
        <p:nvPicPr>
          <p:cNvPr id="64516" name="Picture 4" descr="https://timgsa.baidu.com/timg?image&amp;quality=80&amp;size=b9999_10000&amp;sec=1589363192143&amp;di=c24fcee3cc639cabf39a8614950d0bd0&amp;imgtype=0&amp;src=http%3A%2F%2Fimg.mp.itc.cn%2Fupload%2F20170401%2Fef137cf83947413391ed77ded4ce886e_th.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8781" y="2021598"/>
            <a:ext cx="4972050"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272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11.6.1 </a:t>
            </a:r>
            <a:r>
              <a:rPr lang="zh-CN" altLang="en-US" sz="3200" dirty="0">
                <a:solidFill>
                  <a:srgbClr val="1353A2"/>
                </a:solidFill>
                <a:latin typeface="微软雅黑" pitchFamily="34" charset="-122"/>
                <a:ea typeface="微软雅黑" pitchFamily="34" charset="-122"/>
                <a:cs typeface="+mn-cs"/>
              </a:rPr>
              <a:t>逐帧动画的基本实现</a:t>
            </a:r>
          </a:p>
        </p:txBody>
      </p:sp>
      <p:sp>
        <p:nvSpPr>
          <p:cNvPr id="5" name="矩形 4"/>
          <p:cNvSpPr/>
          <p:nvPr/>
        </p:nvSpPr>
        <p:spPr>
          <a:xfrm>
            <a:off x="600502" y="1181923"/>
            <a:ext cx="10972799" cy="175432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kumimoji="1" lang="en-US" altLang="zh-CN" sz="2400" dirty="0">
                <a:solidFill>
                  <a:srgbClr val="FF0000"/>
                </a:solidFill>
                <a:latin typeface="微软雅黑" pitchFamily="34" charset="-122"/>
                <a:ea typeface="微软雅黑" pitchFamily="34" charset="-122"/>
              </a:rPr>
              <a:t>1</a:t>
            </a:r>
            <a:r>
              <a:rPr kumimoji="1" lang="zh-CN" altLang="en-US" sz="2400" dirty="0">
                <a:solidFill>
                  <a:srgbClr val="FF0000"/>
                </a:solidFill>
                <a:latin typeface="微软雅黑" pitchFamily="34" charset="-122"/>
                <a:ea typeface="微软雅黑" pitchFamily="34" charset="-122"/>
              </a:rPr>
              <a:t>．派生简单的飞机类</a:t>
            </a: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根据飞机的特征和行为设计飞机类</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，并让</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类继承</a:t>
            </a:r>
            <a:r>
              <a:rPr kumimoji="1" lang="en-US" altLang="zh-CN" sz="2400" dirty="0">
                <a:solidFill>
                  <a:schemeClr val="bg1">
                    <a:lumMod val="50000"/>
                  </a:schemeClr>
                </a:solidFill>
                <a:latin typeface="微软雅黑" pitchFamily="34" charset="-122"/>
                <a:ea typeface="微软雅黑" pitchFamily="34" charset="-122"/>
              </a:rPr>
              <a:t>GameSprite</a:t>
            </a:r>
            <a:r>
              <a:rPr kumimoji="1" lang="zh-CN" altLang="en-US" sz="2400" dirty="0">
                <a:solidFill>
                  <a:schemeClr val="bg1">
                    <a:lumMod val="50000"/>
                  </a:schemeClr>
                </a:solidFill>
                <a:latin typeface="微软雅黑" pitchFamily="34" charset="-122"/>
                <a:ea typeface="微软雅黑" pitchFamily="34" charset="-122"/>
              </a:rPr>
              <a:t>类。</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类的类图如图所示。</a:t>
            </a:r>
          </a:p>
        </p:txBody>
      </p:sp>
      <p:pic>
        <p:nvPicPr>
          <p:cNvPr id="92162" name="图片 26" descr="E:\Python学科\Python店销书\修改后稿子\飞机大战讲义3.0\images\016_简单飞机类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384" y="2940848"/>
            <a:ext cx="4391199" cy="302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1476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11.6.1 </a:t>
            </a:r>
            <a:r>
              <a:rPr lang="zh-CN" altLang="en-US" sz="3200" dirty="0">
                <a:solidFill>
                  <a:srgbClr val="1353A2"/>
                </a:solidFill>
                <a:latin typeface="微软雅黑" pitchFamily="34" charset="-122"/>
                <a:ea typeface="微软雅黑" pitchFamily="34" charset="-122"/>
                <a:cs typeface="+mn-cs"/>
              </a:rPr>
              <a:t>逐帧动画的基本实现</a:t>
            </a:r>
          </a:p>
        </p:txBody>
      </p:sp>
      <p:sp>
        <p:nvSpPr>
          <p:cNvPr id="5" name="矩形 4"/>
          <p:cNvSpPr/>
          <p:nvPr/>
        </p:nvSpPr>
        <p:spPr>
          <a:xfrm>
            <a:off x="600502" y="1181923"/>
            <a:ext cx="10972799" cy="397031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FF0000"/>
                </a:solidFill>
                <a:latin typeface="微软雅黑" pitchFamily="34" charset="-122"/>
                <a:ea typeface="微软雅黑" pitchFamily="34" charset="-122"/>
              </a:rPr>
              <a:t>2</a:t>
            </a:r>
            <a:r>
              <a:rPr kumimoji="1" lang="zh-CN" altLang="en-US" sz="2400" dirty="0">
                <a:solidFill>
                  <a:srgbClr val="FF0000"/>
                </a:solidFill>
                <a:latin typeface="微软雅黑" pitchFamily="34" charset="-122"/>
                <a:ea typeface="微软雅黑" pitchFamily="34" charset="-122"/>
              </a:rPr>
              <a:t>．设置逐帧动画频率</a:t>
            </a:r>
            <a:endParaRPr kumimoji="1" lang="en-US" altLang="zh-CN" sz="2400" dirty="0">
              <a:solidFill>
                <a:srgbClr val="FF0000"/>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当游戏循环的刷新帧率设置为 </a:t>
            </a:r>
            <a:r>
              <a:rPr kumimoji="1" lang="en-US" altLang="zh-CN" sz="2400" dirty="0">
                <a:solidFill>
                  <a:schemeClr val="bg1">
                    <a:lumMod val="50000"/>
                  </a:schemeClr>
                </a:solidFill>
                <a:latin typeface="微软雅黑" pitchFamily="34" charset="-122"/>
                <a:ea typeface="微软雅黑" pitchFamily="34" charset="-122"/>
              </a:rPr>
              <a:t>60 </a:t>
            </a:r>
            <a:r>
              <a:rPr kumimoji="1" lang="zh-CN" altLang="en-US" sz="2400" dirty="0">
                <a:solidFill>
                  <a:schemeClr val="bg1">
                    <a:lumMod val="50000"/>
                  </a:schemeClr>
                </a:solidFill>
                <a:latin typeface="微软雅黑" pitchFamily="34" charset="-122"/>
                <a:ea typeface="微软雅黑" pitchFamily="34" charset="-122"/>
              </a:rPr>
              <a:t>帧</a:t>
            </a:r>
            <a:r>
              <a:rPr kumimoji="1" lang="en-US" altLang="zh-CN" sz="2400" dirty="0">
                <a:solidFill>
                  <a:schemeClr val="bg1">
                    <a:lumMod val="50000"/>
                  </a:schemeClr>
                </a:solidFill>
                <a:latin typeface="微软雅黑" pitchFamily="34" charset="-122"/>
                <a:ea typeface="微软雅黑" pitchFamily="34" charset="-122"/>
              </a:rPr>
              <a:t>/</a:t>
            </a:r>
            <a:r>
              <a:rPr kumimoji="1" lang="zh-CN" altLang="en-US" sz="2400" dirty="0">
                <a:solidFill>
                  <a:schemeClr val="bg1">
                    <a:lumMod val="50000"/>
                  </a:schemeClr>
                </a:solidFill>
                <a:latin typeface="微软雅黑" pitchFamily="34" charset="-122"/>
                <a:ea typeface="微软雅黑" pitchFamily="34" charset="-122"/>
              </a:rPr>
              <a:t>秒时，玩家在游戏中的交互才能够得到快速地响应。如果将刷新帧率设置得太低，玩家在交互时会感到明显的卡顿。但是，</a:t>
            </a:r>
            <a:r>
              <a:rPr kumimoji="1" lang="en-US" altLang="zh-CN" sz="2400" dirty="0">
                <a:solidFill>
                  <a:schemeClr val="bg1">
                    <a:lumMod val="50000"/>
                  </a:schemeClr>
                </a:solidFill>
                <a:latin typeface="微软雅黑" pitchFamily="34" charset="-122"/>
                <a:ea typeface="微软雅黑" pitchFamily="34" charset="-122"/>
              </a:rPr>
              <a:t>60</a:t>
            </a:r>
            <a:r>
              <a:rPr kumimoji="1" lang="zh-CN" altLang="en-US" sz="2400" dirty="0">
                <a:solidFill>
                  <a:schemeClr val="bg1">
                    <a:lumMod val="50000"/>
                  </a:schemeClr>
                </a:solidFill>
                <a:latin typeface="微软雅黑" pitchFamily="34" charset="-122"/>
                <a:ea typeface="微软雅黑" pitchFamily="34" charset="-122"/>
              </a:rPr>
              <a:t>帧</a:t>
            </a:r>
            <a:r>
              <a:rPr kumimoji="1" lang="en-US" altLang="zh-CN" sz="2400" dirty="0">
                <a:solidFill>
                  <a:schemeClr val="bg1">
                    <a:lumMod val="50000"/>
                  </a:schemeClr>
                </a:solidFill>
                <a:latin typeface="微软雅黑" pitchFamily="34" charset="-122"/>
                <a:ea typeface="微软雅黑" pitchFamily="34" charset="-122"/>
              </a:rPr>
              <a:t>/</a:t>
            </a:r>
            <a:r>
              <a:rPr kumimoji="1" lang="zh-CN" altLang="en-US" sz="2400" dirty="0">
                <a:solidFill>
                  <a:schemeClr val="bg1">
                    <a:lumMod val="50000"/>
                  </a:schemeClr>
                </a:solidFill>
                <a:latin typeface="微软雅黑" pitchFamily="34" charset="-122"/>
                <a:ea typeface="微软雅黑" pitchFamily="34" charset="-122"/>
              </a:rPr>
              <a:t>秒的刷新帧率对动画而言是非常快的。</a:t>
            </a:r>
          </a:p>
          <a:p>
            <a:pPr defTabSz="720725">
              <a:lnSpc>
                <a:spcPct val="150000"/>
              </a:lnSpc>
            </a:pPr>
            <a:r>
              <a:rPr kumimoji="1" lang="zh-CN" altLang="en-US" sz="2400" dirty="0">
                <a:solidFill>
                  <a:srgbClr val="FF0000"/>
                </a:solidFill>
                <a:latin typeface="微软雅黑" pitchFamily="34" charset="-122"/>
                <a:ea typeface="微软雅黑" pitchFamily="34" charset="-122"/>
              </a:rPr>
              <a:t>如何才能做到既保证流畅的用户交互，又降低逐帧动画的动画帧率呢？</a:t>
            </a:r>
            <a:r>
              <a:rPr kumimoji="1" lang="zh-CN" altLang="en-US" sz="2400" dirty="0">
                <a:solidFill>
                  <a:schemeClr val="bg1">
                    <a:lumMod val="50000"/>
                  </a:schemeClr>
                </a:solidFill>
                <a:latin typeface="微软雅黑" pitchFamily="34" charset="-122"/>
                <a:ea typeface="微软雅黑" pitchFamily="34" charset="-122"/>
              </a:rPr>
              <a:t>要解决这个问题，这里可以引入一个计数变量，通过这个变量实现循环每执行</a:t>
            </a:r>
            <a:r>
              <a:rPr kumimoji="1" lang="en-US" altLang="zh-CN" sz="2400" dirty="0">
                <a:solidFill>
                  <a:schemeClr val="bg1">
                    <a:lumMod val="50000"/>
                  </a:schemeClr>
                </a:solidFill>
                <a:latin typeface="微软雅黑" pitchFamily="34" charset="-122"/>
                <a:ea typeface="微软雅黑" pitchFamily="34" charset="-122"/>
              </a:rPr>
              <a:t>10</a:t>
            </a:r>
            <a:r>
              <a:rPr kumimoji="1" lang="zh-CN" altLang="en-US" sz="2400" dirty="0">
                <a:solidFill>
                  <a:schemeClr val="bg1">
                    <a:lumMod val="50000"/>
                  </a:schemeClr>
                </a:solidFill>
                <a:latin typeface="微软雅黑" pitchFamily="34" charset="-122"/>
                <a:ea typeface="微软雅黑" pitchFamily="34" charset="-122"/>
              </a:rPr>
              <a:t>次才更换一张图像、每秒更换</a:t>
            </a:r>
            <a:r>
              <a:rPr kumimoji="1" lang="en-US" altLang="zh-CN" sz="2400" dirty="0">
                <a:solidFill>
                  <a:schemeClr val="bg1">
                    <a:lumMod val="50000"/>
                  </a:schemeClr>
                </a:solidFill>
                <a:latin typeface="微软雅黑" pitchFamily="34" charset="-122"/>
                <a:ea typeface="微软雅黑" pitchFamily="34" charset="-122"/>
              </a:rPr>
              <a:t>6</a:t>
            </a:r>
            <a:r>
              <a:rPr kumimoji="1" lang="zh-CN" altLang="en-US" sz="2400" dirty="0">
                <a:solidFill>
                  <a:schemeClr val="bg1">
                    <a:lumMod val="50000"/>
                  </a:schemeClr>
                </a:solidFill>
                <a:latin typeface="微软雅黑" pitchFamily="34" charset="-122"/>
                <a:ea typeface="微软雅黑" pitchFamily="34" charset="-122"/>
              </a:rPr>
              <a:t>次图像的功能，进而达到降低逐帧动画的频率的目的。</a:t>
            </a:r>
            <a:endParaRPr kumimoji="1" lang="zh-CN" altLang="en-US" sz="240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25133763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11.6.1 </a:t>
            </a:r>
            <a:r>
              <a:rPr lang="zh-CN" altLang="en-US" sz="3200" dirty="0">
                <a:solidFill>
                  <a:srgbClr val="1353A2"/>
                </a:solidFill>
                <a:latin typeface="微软雅黑" pitchFamily="34" charset="-122"/>
                <a:ea typeface="微软雅黑" pitchFamily="34" charset="-122"/>
                <a:cs typeface="+mn-cs"/>
              </a:rPr>
              <a:t>逐帧动画的基本实现</a:t>
            </a:r>
          </a:p>
        </p:txBody>
      </p:sp>
      <p:sp>
        <p:nvSpPr>
          <p:cNvPr id="5" name="矩形 4"/>
          <p:cNvSpPr/>
          <p:nvPr/>
        </p:nvSpPr>
        <p:spPr>
          <a:xfrm>
            <a:off x="600502" y="1181923"/>
            <a:ext cx="10972799" cy="1135054"/>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dirty="0">
                <a:solidFill>
                  <a:srgbClr val="1353A2"/>
                </a:solidFill>
                <a:latin typeface="微软雅黑" pitchFamily="34" charset="-122"/>
                <a:ea typeface="微软雅黑" pitchFamily="34" charset="-122"/>
              </a:rPr>
              <a:t>2</a:t>
            </a:r>
            <a:r>
              <a:rPr kumimoji="1" lang="zh-CN" altLang="en-US" sz="2400" dirty="0">
                <a:solidFill>
                  <a:srgbClr val="1353A2"/>
                </a:solidFill>
                <a:latin typeface="微软雅黑" pitchFamily="34" charset="-122"/>
                <a:ea typeface="微软雅黑" pitchFamily="34" charset="-122"/>
              </a:rPr>
              <a:t>．设置逐帧动画频率</a:t>
            </a:r>
            <a:endParaRPr kumimoji="1" lang="en-US" altLang="zh-CN" sz="2400" dirty="0">
              <a:solidFill>
                <a:srgbClr val="1353A2"/>
              </a:solidFill>
              <a:latin typeface="微软雅黑" pitchFamily="34" charset="-122"/>
              <a:ea typeface="微软雅黑" pitchFamily="34" charset="-122"/>
            </a:endParaRPr>
          </a:p>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降低逐帧动画的流程如图所示。</a:t>
            </a:r>
          </a:p>
        </p:txBody>
      </p:sp>
      <p:pic>
        <p:nvPicPr>
          <p:cNvPr id="93186" name="图片 28" descr="E:\Python学科\Python店销书\修改后稿子\飞机大战讲义3.0\images\017_逐帧动画流程图.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6907" y="2497541"/>
            <a:ext cx="4413559" cy="360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65537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11.6.2 </a:t>
            </a:r>
            <a:r>
              <a:rPr lang="zh-CN" altLang="en-US" sz="3200" dirty="0">
                <a:solidFill>
                  <a:srgbClr val="1353A2"/>
                </a:solidFill>
                <a:latin typeface="微软雅黑" pitchFamily="34" charset="-122"/>
                <a:ea typeface="微软雅黑" pitchFamily="34" charset="-122"/>
                <a:cs typeface="+mn-cs"/>
              </a:rPr>
              <a:t>飞机类的设计与实现</a:t>
            </a:r>
          </a:p>
        </p:txBody>
      </p:sp>
      <p:sp>
        <p:nvSpPr>
          <p:cNvPr id="5" name="矩形 4"/>
          <p:cNvSpPr/>
          <p:nvPr/>
        </p:nvSpPr>
        <p:spPr>
          <a:xfrm>
            <a:off x="600502" y="1181923"/>
            <a:ext cx="10972799" cy="267765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zh-CN" altLang="en-US" sz="2400" dirty="0">
                <a:solidFill>
                  <a:schemeClr val="bg1">
                    <a:lumMod val="50000"/>
                  </a:schemeClr>
                </a:solidFill>
                <a:latin typeface="微软雅黑" pitchFamily="34" charset="-122"/>
                <a:ea typeface="微软雅黑" pitchFamily="34" charset="-122"/>
              </a:rPr>
              <a:t>本小节将分</a:t>
            </a:r>
            <a:r>
              <a:rPr kumimoji="1" lang="zh-CN" altLang="en-US" sz="2400" dirty="0">
                <a:solidFill>
                  <a:srgbClr val="FF0000"/>
                </a:solidFill>
                <a:latin typeface="微软雅黑" pitchFamily="34" charset="-122"/>
                <a:ea typeface="微软雅黑" pitchFamily="34" charset="-122"/>
              </a:rPr>
              <a:t>设计飞机类</a:t>
            </a:r>
            <a:r>
              <a:rPr kumimoji="1" lang="zh-CN" altLang="en-US" sz="2400" dirty="0">
                <a:solidFill>
                  <a:schemeClr val="bg1">
                    <a:lumMod val="50000"/>
                  </a:schemeClr>
                </a:solidFill>
                <a:latin typeface="微软雅黑" pitchFamily="34" charset="-122"/>
                <a:ea typeface="微软雅黑" pitchFamily="34" charset="-122"/>
              </a:rPr>
              <a:t>和</a:t>
            </a:r>
            <a:r>
              <a:rPr kumimoji="1" lang="zh-CN" altLang="en-US" sz="2400" dirty="0">
                <a:solidFill>
                  <a:srgbClr val="FF0000"/>
                </a:solidFill>
                <a:latin typeface="微软雅黑" pitchFamily="34" charset="-122"/>
                <a:ea typeface="微软雅黑" pitchFamily="34" charset="-122"/>
              </a:rPr>
              <a:t>改进飞机类</a:t>
            </a:r>
            <a:r>
              <a:rPr kumimoji="1" lang="zh-CN" altLang="en-US" sz="2400" dirty="0">
                <a:solidFill>
                  <a:schemeClr val="bg1">
                    <a:lumMod val="50000"/>
                  </a:schemeClr>
                </a:solidFill>
                <a:latin typeface="微软雅黑" pitchFamily="34" charset="-122"/>
                <a:ea typeface="微软雅黑" pitchFamily="34" charset="-122"/>
              </a:rPr>
              <a:t>两部分扩展之前完成的飞机类，以便基于</a:t>
            </a:r>
            <a:r>
              <a:rPr kumimoji="1" lang="en-US" altLang="zh-CN" sz="2400" dirty="0">
                <a:solidFill>
                  <a:schemeClr val="bg1">
                    <a:lumMod val="50000"/>
                  </a:schemeClr>
                </a:solidFill>
                <a:latin typeface="微软雅黑" pitchFamily="34" charset="-122"/>
                <a:ea typeface="微软雅黑" pitchFamily="34" charset="-122"/>
              </a:rPr>
              <a:t>Plane</a:t>
            </a:r>
            <a:r>
              <a:rPr kumimoji="1" lang="zh-CN" altLang="en-US" sz="2400" dirty="0">
                <a:solidFill>
                  <a:schemeClr val="bg1">
                    <a:lumMod val="50000"/>
                  </a:schemeClr>
                </a:solidFill>
                <a:latin typeface="微软雅黑" pitchFamily="34" charset="-122"/>
                <a:ea typeface="微软雅黑" pitchFamily="34" charset="-122"/>
              </a:rPr>
              <a:t>类创建游戏中的</a:t>
            </a:r>
            <a:r>
              <a:rPr kumimoji="1" lang="en-US" altLang="zh-CN" sz="2400" dirty="0">
                <a:solidFill>
                  <a:schemeClr val="bg1">
                    <a:lumMod val="50000"/>
                  </a:schemeClr>
                </a:solidFill>
                <a:latin typeface="微软雅黑" pitchFamily="34" charset="-122"/>
                <a:ea typeface="微软雅黑" pitchFamily="34" charset="-122"/>
              </a:rPr>
              <a:t>4</a:t>
            </a:r>
            <a:r>
              <a:rPr kumimoji="1" lang="zh-CN" altLang="en-US" sz="2400" dirty="0">
                <a:solidFill>
                  <a:schemeClr val="bg1">
                    <a:lumMod val="50000"/>
                  </a:schemeClr>
                </a:solidFill>
                <a:latin typeface="微软雅黑" pitchFamily="34" charset="-122"/>
                <a:ea typeface="微软雅黑" pitchFamily="34" charset="-122"/>
              </a:rPr>
              <a:t>种类型的飞机对象。</a:t>
            </a:r>
            <a:endParaRPr kumimoji="1" lang="en-US" altLang="zh-CN" sz="2400" dirty="0">
              <a:solidFill>
                <a:schemeClr val="bg1">
                  <a:lumMod val="50000"/>
                </a:schemeClr>
              </a:solidFill>
              <a:latin typeface="微软雅黑" pitchFamily="34" charset="-122"/>
              <a:ea typeface="微软雅黑" pitchFamily="34" charset="-122"/>
            </a:endParaRPr>
          </a:p>
          <a:p>
            <a:pPr defTabSz="720725">
              <a:lnSpc>
                <a:spcPct val="150000"/>
              </a:lnSpc>
            </a:pPr>
            <a:r>
              <a:rPr kumimoji="1" lang="en-US" altLang="zh-CN" sz="2400">
                <a:solidFill>
                  <a:srgbClr val="FF0000"/>
                </a:solidFill>
                <a:latin typeface="微软雅黑" pitchFamily="34" charset="-122"/>
                <a:ea typeface="微软雅黑" pitchFamily="34" charset="-122"/>
              </a:rPr>
              <a:t>1. </a:t>
            </a:r>
            <a:r>
              <a:rPr kumimoji="1" lang="zh-CN" altLang="en-US" sz="2400">
                <a:solidFill>
                  <a:srgbClr val="FF0000"/>
                </a:solidFill>
                <a:latin typeface="微软雅黑" pitchFamily="34" charset="-122"/>
                <a:ea typeface="微软雅黑" pitchFamily="34" charset="-122"/>
              </a:rPr>
              <a:t>设</a:t>
            </a:r>
            <a:r>
              <a:rPr kumimoji="1" lang="zh-CN" altLang="en-US" sz="2400" dirty="0">
                <a:solidFill>
                  <a:srgbClr val="FF0000"/>
                </a:solidFill>
                <a:latin typeface="微软雅黑" pitchFamily="34" charset="-122"/>
                <a:ea typeface="微软雅黑" pitchFamily="34" charset="-122"/>
              </a:rPr>
              <a:t>计飞机类</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按照游戏介绍，飞机大战游戏包含</a:t>
            </a:r>
            <a:r>
              <a:rPr kumimoji="1" lang="en-US" altLang="zh-CN" sz="2000" dirty="0">
                <a:solidFill>
                  <a:schemeClr val="bg1">
                    <a:lumMod val="50000"/>
                  </a:schemeClr>
                </a:solidFill>
                <a:latin typeface="微软雅黑" pitchFamily="34" charset="-122"/>
                <a:ea typeface="微软雅黑" pitchFamily="34" charset="-122"/>
              </a:rPr>
              <a:t>4</a:t>
            </a:r>
            <a:r>
              <a:rPr kumimoji="1" lang="zh-CN" altLang="en-US" sz="2000" dirty="0">
                <a:solidFill>
                  <a:schemeClr val="bg1">
                    <a:lumMod val="50000"/>
                  </a:schemeClr>
                </a:solidFill>
                <a:latin typeface="微软雅黑" pitchFamily="34" charset="-122"/>
                <a:ea typeface="微软雅黑" pitchFamily="34" charset="-122"/>
              </a:rPr>
              <a:t>种类型的飞机，每种类型的飞机具有生命值、速度、分值、飞行动画、被击中图片、被撞毁动画、撞毁音效这些特征，关于</a:t>
            </a:r>
            <a:r>
              <a:rPr kumimoji="1" lang="en-US" altLang="zh-CN" sz="2000" dirty="0">
                <a:solidFill>
                  <a:schemeClr val="bg1">
                    <a:lumMod val="50000"/>
                  </a:schemeClr>
                </a:solidFill>
                <a:latin typeface="微软雅黑" pitchFamily="34" charset="-122"/>
                <a:ea typeface="微软雅黑" pitchFamily="34" charset="-122"/>
              </a:rPr>
              <a:t>4</a:t>
            </a:r>
            <a:r>
              <a:rPr kumimoji="1" lang="zh-CN" altLang="en-US" sz="2000" dirty="0">
                <a:solidFill>
                  <a:schemeClr val="bg1">
                    <a:lumMod val="50000"/>
                  </a:schemeClr>
                </a:solidFill>
                <a:latin typeface="微软雅黑" pitchFamily="34" charset="-122"/>
                <a:ea typeface="微软雅黑" pitchFamily="34" charset="-122"/>
              </a:rPr>
              <a:t>种飞机的特征如表所示。</a:t>
            </a:r>
          </a:p>
        </p:txBody>
      </p:sp>
      <p:graphicFrame>
        <p:nvGraphicFramePr>
          <p:cNvPr id="3" name="表格 2"/>
          <p:cNvGraphicFramePr>
            <a:graphicFrameLocks noGrp="1"/>
          </p:cNvGraphicFramePr>
          <p:nvPr>
            <p:extLst>
              <p:ext uri="{D42A27DB-BD31-4B8C-83A1-F6EECF244321}">
                <p14:modId xmlns:p14="http://schemas.microsoft.com/office/powerpoint/2010/main" val="3061194633"/>
              </p:ext>
            </p:extLst>
          </p:nvPr>
        </p:nvGraphicFramePr>
        <p:xfrm>
          <a:off x="859814" y="3859579"/>
          <a:ext cx="10543918" cy="2619634"/>
        </p:xfrm>
        <a:graphic>
          <a:graphicData uri="http://schemas.openxmlformats.org/drawingml/2006/table">
            <a:tbl>
              <a:tblPr>
                <a:tableStyleId>{5C22544A-7EE6-4342-B048-85BDC9FD1C3A}</a:tableStyleId>
              </a:tblPr>
              <a:tblGrid>
                <a:gridCol w="1650163">
                  <a:extLst>
                    <a:ext uri="{9D8B030D-6E8A-4147-A177-3AD203B41FA5}">
                      <a16:colId xmlns:a16="http://schemas.microsoft.com/office/drawing/2014/main" val="20000"/>
                    </a:ext>
                  </a:extLst>
                </a:gridCol>
                <a:gridCol w="1267980">
                  <a:extLst>
                    <a:ext uri="{9D8B030D-6E8A-4147-A177-3AD203B41FA5}">
                      <a16:colId xmlns:a16="http://schemas.microsoft.com/office/drawing/2014/main" val="20001"/>
                    </a:ext>
                  </a:extLst>
                </a:gridCol>
                <a:gridCol w="1087753">
                  <a:extLst>
                    <a:ext uri="{9D8B030D-6E8A-4147-A177-3AD203B41FA5}">
                      <a16:colId xmlns:a16="http://schemas.microsoft.com/office/drawing/2014/main" val="20002"/>
                    </a:ext>
                  </a:extLst>
                </a:gridCol>
                <a:gridCol w="1086476">
                  <a:extLst>
                    <a:ext uri="{9D8B030D-6E8A-4147-A177-3AD203B41FA5}">
                      <a16:colId xmlns:a16="http://schemas.microsoft.com/office/drawing/2014/main" val="20003"/>
                    </a:ext>
                  </a:extLst>
                </a:gridCol>
                <a:gridCol w="1457154">
                  <a:extLst>
                    <a:ext uri="{9D8B030D-6E8A-4147-A177-3AD203B41FA5}">
                      <a16:colId xmlns:a16="http://schemas.microsoft.com/office/drawing/2014/main" val="20004"/>
                    </a:ext>
                  </a:extLst>
                </a:gridCol>
                <a:gridCol w="1457154">
                  <a:extLst>
                    <a:ext uri="{9D8B030D-6E8A-4147-A177-3AD203B41FA5}">
                      <a16:colId xmlns:a16="http://schemas.microsoft.com/office/drawing/2014/main" val="20005"/>
                    </a:ext>
                  </a:extLst>
                </a:gridCol>
                <a:gridCol w="1269258">
                  <a:extLst>
                    <a:ext uri="{9D8B030D-6E8A-4147-A177-3AD203B41FA5}">
                      <a16:colId xmlns:a16="http://schemas.microsoft.com/office/drawing/2014/main" val="20006"/>
                    </a:ext>
                  </a:extLst>
                </a:gridCol>
                <a:gridCol w="1267980">
                  <a:extLst>
                    <a:ext uri="{9D8B030D-6E8A-4147-A177-3AD203B41FA5}">
                      <a16:colId xmlns:a16="http://schemas.microsoft.com/office/drawing/2014/main" val="20007"/>
                    </a:ext>
                  </a:extLst>
                </a:gridCol>
              </a:tblGrid>
              <a:tr h="700194">
                <a:tc>
                  <a:txBody>
                    <a:bodyPr/>
                    <a:lstStyle/>
                    <a:p>
                      <a:pPr algn="ctr">
                        <a:lnSpc>
                          <a:spcPct val="150000"/>
                        </a:lnSpc>
                        <a:spcAft>
                          <a:spcPts val="0"/>
                        </a:spcAft>
                      </a:pPr>
                      <a:r>
                        <a:rPr lang="zh-CN" sz="1900" b="1" kern="0" dirty="0">
                          <a:solidFill>
                            <a:schemeClr val="bg1"/>
                          </a:solidFill>
                          <a:effectLst/>
                          <a:latin typeface="微软雅黑" panose="020B0503020204020204" pitchFamily="34" charset="-122"/>
                          <a:ea typeface="微软雅黑" panose="020B0503020204020204" pitchFamily="34" charset="-122"/>
                        </a:rPr>
                        <a:t>名称</a:t>
                      </a:r>
                      <a:endParaRPr lang="zh-CN" sz="1600" b="1" kern="100" dirty="0">
                        <a:solidFill>
                          <a:schemeClr val="bg1"/>
                        </a:solidFill>
                        <a:effectLst/>
                        <a:latin typeface="微软雅黑" panose="020B0503020204020204" pitchFamily="34" charset="-122"/>
                        <a:ea typeface="微软雅黑" panose="020B0503020204020204" pitchFamily="34" charset="-122"/>
                      </a:endParaRPr>
                    </a:p>
                  </a:txBody>
                  <a:tcPr marL="104145" marR="104145" marT="0" marB="0" anchor="ctr">
                    <a:solidFill>
                      <a:srgbClr val="1353A2"/>
                    </a:solidFill>
                  </a:tcPr>
                </a:tc>
                <a:tc>
                  <a:txBody>
                    <a:bodyPr/>
                    <a:lstStyle/>
                    <a:p>
                      <a:pPr algn="ctr">
                        <a:lnSpc>
                          <a:spcPct val="150000"/>
                        </a:lnSpc>
                        <a:spcAft>
                          <a:spcPts val="0"/>
                        </a:spcAft>
                      </a:pPr>
                      <a:r>
                        <a:rPr lang="zh-CN" sz="1900" b="1" kern="0">
                          <a:solidFill>
                            <a:schemeClr val="bg1"/>
                          </a:solidFill>
                          <a:effectLst/>
                          <a:latin typeface="微软雅黑" panose="020B0503020204020204" pitchFamily="34" charset="-122"/>
                          <a:ea typeface="微软雅黑" panose="020B0503020204020204" pitchFamily="34" charset="-122"/>
                        </a:rPr>
                        <a:t>生命值</a:t>
                      </a:r>
                      <a:endParaRPr lang="zh-CN" sz="1600" b="1" kern="100">
                        <a:solidFill>
                          <a:schemeClr val="bg1"/>
                        </a:solidFill>
                        <a:effectLst/>
                        <a:latin typeface="微软雅黑" panose="020B0503020204020204" pitchFamily="34" charset="-122"/>
                        <a:ea typeface="微软雅黑" panose="020B0503020204020204" pitchFamily="34" charset="-122"/>
                      </a:endParaRPr>
                    </a:p>
                  </a:txBody>
                  <a:tcPr marL="104145" marR="104145" marT="0" marB="0" anchor="ctr">
                    <a:solidFill>
                      <a:srgbClr val="1353A2"/>
                    </a:solidFill>
                  </a:tcPr>
                </a:tc>
                <a:tc>
                  <a:txBody>
                    <a:bodyPr/>
                    <a:lstStyle/>
                    <a:p>
                      <a:pPr algn="ctr">
                        <a:lnSpc>
                          <a:spcPct val="150000"/>
                        </a:lnSpc>
                        <a:spcAft>
                          <a:spcPts val="0"/>
                        </a:spcAft>
                      </a:pPr>
                      <a:r>
                        <a:rPr lang="zh-CN" sz="1900" b="1" kern="0">
                          <a:solidFill>
                            <a:schemeClr val="bg1"/>
                          </a:solidFill>
                          <a:effectLst/>
                          <a:latin typeface="微软雅黑" panose="020B0503020204020204" pitchFamily="34" charset="-122"/>
                          <a:ea typeface="微软雅黑" panose="020B0503020204020204" pitchFamily="34" charset="-122"/>
                        </a:rPr>
                        <a:t>速度</a:t>
                      </a:r>
                      <a:endParaRPr lang="zh-CN" sz="1600" b="1" kern="100">
                        <a:solidFill>
                          <a:schemeClr val="bg1"/>
                        </a:solidFill>
                        <a:effectLst/>
                        <a:latin typeface="微软雅黑" panose="020B0503020204020204" pitchFamily="34" charset="-122"/>
                        <a:ea typeface="微软雅黑" panose="020B0503020204020204" pitchFamily="34" charset="-122"/>
                      </a:endParaRPr>
                    </a:p>
                  </a:txBody>
                  <a:tcPr marL="104145" marR="104145" marT="0" marB="0" anchor="ctr">
                    <a:solidFill>
                      <a:srgbClr val="1353A2"/>
                    </a:solidFill>
                  </a:tcPr>
                </a:tc>
                <a:tc>
                  <a:txBody>
                    <a:bodyPr/>
                    <a:lstStyle/>
                    <a:p>
                      <a:pPr algn="ctr">
                        <a:lnSpc>
                          <a:spcPct val="150000"/>
                        </a:lnSpc>
                        <a:spcAft>
                          <a:spcPts val="0"/>
                        </a:spcAft>
                      </a:pPr>
                      <a:r>
                        <a:rPr lang="zh-CN" sz="1900" b="1" kern="0">
                          <a:solidFill>
                            <a:schemeClr val="bg1"/>
                          </a:solidFill>
                          <a:effectLst/>
                          <a:latin typeface="微软雅黑" panose="020B0503020204020204" pitchFamily="34" charset="-122"/>
                          <a:ea typeface="微软雅黑" panose="020B0503020204020204" pitchFamily="34" charset="-122"/>
                        </a:rPr>
                        <a:t>分值</a:t>
                      </a:r>
                      <a:endParaRPr lang="zh-CN" sz="1600" b="1" kern="100">
                        <a:solidFill>
                          <a:schemeClr val="bg1"/>
                        </a:solidFill>
                        <a:effectLst/>
                        <a:latin typeface="微软雅黑" panose="020B0503020204020204" pitchFamily="34" charset="-122"/>
                        <a:ea typeface="微软雅黑" panose="020B0503020204020204" pitchFamily="34" charset="-122"/>
                      </a:endParaRPr>
                    </a:p>
                  </a:txBody>
                  <a:tcPr marL="104145" marR="104145" marT="0" marB="0" anchor="ctr">
                    <a:solidFill>
                      <a:srgbClr val="1353A2"/>
                    </a:solidFill>
                  </a:tcPr>
                </a:tc>
                <a:tc>
                  <a:txBody>
                    <a:bodyPr/>
                    <a:lstStyle/>
                    <a:p>
                      <a:pPr algn="ctr">
                        <a:lnSpc>
                          <a:spcPct val="150000"/>
                        </a:lnSpc>
                        <a:spcAft>
                          <a:spcPts val="0"/>
                        </a:spcAft>
                      </a:pPr>
                      <a:r>
                        <a:rPr lang="zh-CN" sz="1900" b="1" kern="0">
                          <a:solidFill>
                            <a:schemeClr val="bg1"/>
                          </a:solidFill>
                          <a:effectLst/>
                          <a:latin typeface="微软雅黑" panose="020B0503020204020204" pitchFamily="34" charset="-122"/>
                          <a:ea typeface="微软雅黑" panose="020B0503020204020204" pitchFamily="34" charset="-122"/>
                        </a:rPr>
                        <a:t>飞行</a:t>
                      </a:r>
                      <a:br>
                        <a:rPr lang="en-US" sz="1900" b="1" kern="0">
                          <a:solidFill>
                            <a:schemeClr val="bg1"/>
                          </a:solidFill>
                          <a:effectLst/>
                          <a:latin typeface="微软雅黑" panose="020B0503020204020204" pitchFamily="34" charset="-122"/>
                          <a:ea typeface="微软雅黑" panose="020B0503020204020204" pitchFamily="34" charset="-122"/>
                        </a:rPr>
                      </a:br>
                      <a:r>
                        <a:rPr lang="zh-CN" sz="1900" b="1" kern="0">
                          <a:solidFill>
                            <a:schemeClr val="bg1"/>
                          </a:solidFill>
                          <a:effectLst/>
                          <a:latin typeface="微软雅黑" panose="020B0503020204020204" pitchFamily="34" charset="-122"/>
                          <a:ea typeface="微软雅黑" panose="020B0503020204020204" pitchFamily="34" charset="-122"/>
                        </a:rPr>
                        <a:t>动画</a:t>
                      </a:r>
                      <a:endParaRPr lang="zh-CN" sz="1600" b="1" kern="100">
                        <a:solidFill>
                          <a:schemeClr val="bg1"/>
                        </a:solidFill>
                        <a:effectLst/>
                        <a:latin typeface="微软雅黑" panose="020B0503020204020204" pitchFamily="34" charset="-122"/>
                        <a:ea typeface="微软雅黑" panose="020B0503020204020204" pitchFamily="34" charset="-122"/>
                      </a:endParaRPr>
                    </a:p>
                  </a:txBody>
                  <a:tcPr marL="104145" marR="104145" marT="0" marB="0" anchor="ctr">
                    <a:solidFill>
                      <a:srgbClr val="1353A2"/>
                    </a:solidFill>
                  </a:tcPr>
                </a:tc>
                <a:tc>
                  <a:txBody>
                    <a:bodyPr/>
                    <a:lstStyle/>
                    <a:p>
                      <a:pPr algn="ctr">
                        <a:lnSpc>
                          <a:spcPct val="150000"/>
                        </a:lnSpc>
                        <a:spcAft>
                          <a:spcPts val="0"/>
                        </a:spcAft>
                      </a:pPr>
                      <a:r>
                        <a:rPr lang="zh-CN" sz="1900" b="1" kern="0">
                          <a:solidFill>
                            <a:schemeClr val="bg1"/>
                          </a:solidFill>
                          <a:effectLst/>
                          <a:latin typeface="微软雅黑" panose="020B0503020204020204" pitchFamily="34" charset="-122"/>
                          <a:ea typeface="微软雅黑" panose="020B0503020204020204" pitchFamily="34" charset="-122"/>
                        </a:rPr>
                        <a:t>被击中</a:t>
                      </a:r>
                      <a:br>
                        <a:rPr lang="en-US" sz="1900" b="1" kern="0">
                          <a:solidFill>
                            <a:schemeClr val="bg1"/>
                          </a:solidFill>
                          <a:effectLst/>
                          <a:latin typeface="微软雅黑" panose="020B0503020204020204" pitchFamily="34" charset="-122"/>
                          <a:ea typeface="微软雅黑" panose="020B0503020204020204" pitchFamily="34" charset="-122"/>
                        </a:rPr>
                      </a:br>
                      <a:r>
                        <a:rPr lang="zh-CN" sz="1900" b="1" kern="0">
                          <a:solidFill>
                            <a:schemeClr val="bg1"/>
                          </a:solidFill>
                          <a:effectLst/>
                          <a:latin typeface="微软雅黑" panose="020B0503020204020204" pitchFamily="34" charset="-122"/>
                          <a:ea typeface="微软雅黑" panose="020B0503020204020204" pitchFamily="34" charset="-122"/>
                        </a:rPr>
                        <a:t>图片</a:t>
                      </a:r>
                      <a:endParaRPr lang="zh-CN" sz="1600" b="1" kern="100">
                        <a:solidFill>
                          <a:schemeClr val="bg1"/>
                        </a:solidFill>
                        <a:effectLst/>
                        <a:latin typeface="微软雅黑" panose="020B0503020204020204" pitchFamily="34" charset="-122"/>
                        <a:ea typeface="微软雅黑" panose="020B0503020204020204" pitchFamily="34" charset="-122"/>
                      </a:endParaRPr>
                    </a:p>
                  </a:txBody>
                  <a:tcPr marL="104145" marR="104145" marT="0" marB="0" anchor="ctr">
                    <a:solidFill>
                      <a:srgbClr val="1353A2"/>
                    </a:solidFill>
                  </a:tcPr>
                </a:tc>
                <a:tc>
                  <a:txBody>
                    <a:bodyPr/>
                    <a:lstStyle/>
                    <a:p>
                      <a:pPr algn="ctr">
                        <a:lnSpc>
                          <a:spcPct val="150000"/>
                        </a:lnSpc>
                        <a:spcAft>
                          <a:spcPts val="0"/>
                        </a:spcAft>
                      </a:pPr>
                      <a:r>
                        <a:rPr lang="zh-CN" sz="1900" b="1" kern="0">
                          <a:solidFill>
                            <a:schemeClr val="bg1"/>
                          </a:solidFill>
                          <a:effectLst/>
                          <a:latin typeface="微软雅黑" panose="020B0503020204020204" pitchFamily="34" charset="-122"/>
                          <a:ea typeface="微软雅黑" panose="020B0503020204020204" pitchFamily="34" charset="-122"/>
                        </a:rPr>
                        <a:t>被摧毁</a:t>
                      </a:r>
                      <a:br>
                        <a:rPr lang="en-US" sz="1900" b="1" kern="0">
                          <a:solidFill>
                            <a:schemeClr val="bg1"/>
                          </a:solidFill>
                          <a:effectLst/>
                          <a:latin typeface="微软雅黑" panose="020B0503020204020204" pitchFamily="34" charset="-122"/>
                          <a:ea typeface="微软雅黑" panose="020B0503020204020204" pitchFamily="34" charset="-122"/>
                        </a:rPr>
                      </a:br>
                      <a:r>
                        <a:rPr lang="zh-CN" sz="1900" b="1" kern="0">
                          <a:solidFill>
                            <a:schemeClr val="bg1"/>
                          </a:solidFill>
                          <a:effectLst/>
                          <a:latin typeface="微软雅黑" panose="020B0503020204020204" pitchFamily="34" charset="-122"/>
                          <a:ea typeface="微软雅黑" panose="020B0503020204020204" pitchFamily="34" charset="-122"/>
                        </a:rPr>
                        <a:t>动画</a:t>
                      </a:r>
                      <a:endParaRPr lang="zh-CN" sz="1600" b="1" kern="100">
                        <a:solidFill>
                          <a:schemeClr val="bg1"/>
                        </a:solidFill>
                        <a:effectLst/>
                        <a:latin typeface="微软雅黑" panose="020B0503020204020204" pitchFamily="34" charset="-122"/>
                        <a:ea typeface="微软雅黑" panose="020B0503020204020204" pitchFamily="34" charset="-122"/>
                      </a:endParaRPr>
                    </a:p>
                  </a:txBody>
                  <a:tcPr marL="104145" marR="104145" marT="0" marB="0" anchor="ctr">
                    <a:solidFill>
                      <a:srgbClr val="1353A2"/>
                    </a:solidFill>
                  </a:tcPr>
                </a:tc>
                <a:tc>
                  <a:txBody>
                    <a:bodyPr/>
                    <a:lstStyle/>
                    <a:p>
                      <a:pPr algn="ctr">
                        <a:lnSpc>
                          <a:spcPct val="150000"/>
                        </a:lnSpc>
                        <a:spcAft>
                          <a:spcPts val="0"/>
                        </a:spcAft>
                      </a:pPr>
                      <a:r>
                        <a:rPr lang="zh-CN" sz="1900" b="1" kern="0" dirty="0">
                          <a:solidFill>
                            <a:schemeClr val="bg1"/>
                          </a:solidFill>
                          <a:effectLst/>
                          <a:latin typeface="微软雅黑" panose="020B0503020204020204" pitchFamily="34" charset="-122"/>
                          <a:ea typeface="微软雅黑" panose="020B0503020204020204" pitchFamily="34" charset="-122"/>
                        </a:rPr>
                        <a:t>摧毁</a:t>
                      </a:r>
                      <a:br>
                        <a:rPr lang="en-US" sz="1900" b="1" kern="0" dirty="0">
                          <a:solidFill>
                            <a:schemeClr val="bg1"/>
                          </a:solidFill>
                          <a:effectLst/>
                          <a:latin typeface="微软雅黑" panose="020B0503020204020204" pitchFamily="34" charset="-122"/>
                          <a:ea typeface="微软雅黑" panose="020B0503020204020204" pitchFamily="34" charset="-122"/>
                        </a:rPr>
                      </a:br>
                      <a:r>
                        <a:rPr lang="zh-CN" sz="1900" b="1" kern="0" dirty="0">
                          <a:solidFill>
                            <a:schemeClr val="bg1"/>
                          </a:solidFill>
                          <a:effectLst/>
                          <a:latin typeface="微软雅黑" panose="020B0503020204020204" pitchFamily="34" charset="-122"/>
                          <a:ea typeface="微软雅黑" panose="020B0503020204020204" pitchFamily="34" charset="-122"/>
                        </a:rPr>
                        <a:t>音效</a:t>
                      </a:r>
                      <a:endParaRPr lang="zh-CN" sz="1600" b="1" kern="100" dirty="0">
                        <a:solidFill>
                          <a:schemeClr val="bg1"/>
                        </a:solidFill>
                        <a:effectLst/>
                        <a:latin typeface="微软雅黑" panose="020B0503020204020204" pitchFamily="34" charset="-122"/>
                        <a:ea typeface="微软雅黑" panose="020B0503020204020204" pitchFamily="34" charset="-122"/>
                      </a:endParaRPr>
                    </a:p>
                  </a:txBody>
                  <a:tcPr marL="104145" marR="104145" marT="0" marB="0" anchor="ctr">
                    <a:solidFill>
                      <a:srgbClr val="1353A2"/>
                    </a:solidFill>
                  </a:tcPr>
                </a:tc>
                <a:extLst>
                  <a:ext uri="{0D108BD9-81ED-4DB2-BD59-A6C34878D82A}">
                    <a16:rowId xmlns:a16="http://schemas.microsoft.com/office/drawing/2014/main" val="10000"/>
                  </a:ext>
                </a:extLst>
              </a:tr>
              <a:tr h="328208">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英雄飞机</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无</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4</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0</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无</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tc>
                <a:extLst>
                  <a:ext uri="{0D108BD9-81ED-4DB2-BD59-A6C34878D82A}">
                    <a16:rowId xmlns:a16="http://schemas.microsoft.com/office/drawing/2014/main" val="10001"/>
                  </a:ext>
                </a:extLst>
              </a:tr>
              <a:tr h="328208">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小敌机</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1</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1~7</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1000</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图片</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无</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extLst>
                  <a:ext uri="{0D108BD9-81ED-4DB2-BD59-A6C34878D82A}">
                    <a16:rowId xmlns:a16="http://schemas.microsoft.com/office/drawing/2014/main" val="10002"/>
                  </a:ext>
                </a:extLst>
              </a:tr>
              <a:tr h="328208">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中敌机</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6</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dirty="0">
                          <a:effectLst/>
                          <a:latin typeface="微软雅黑" panose="020B0503020204020204" pitchFamily="34" charset="-122"/>
                          <a:ea typeface="微软雅黑" panose="020B0503020204020204" pitchFamily="34" charset="-122"/>
                        </a:rPr>
                        <a:t>1~3</a:t>
                      </a:r>
                      <a:endParaRPr lang="zh-CN" sz="1600" kern="100" dirty="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6000</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图片</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extLst>
                  <a:ext uri="{0D108BD9-81ED-4DB2-BD59-A6C34878D82A}">
                    <a16:rowId xmlns:a16="http://schemas.microsoft.com/office/drawing/2014/main" val="10003"/>
                  </a:ext>
                </a:extLst>
              </a:tr>
              <a:tr h="447934">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大敌机</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15</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1</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en-US" sz="1900" kern="0">
                          <a:effectLst/>
                          <a:latin typeface="微软雅黑" panose="020B0503020204020204" pitchFamily="34" charset="-122"/>
                          <a:ea typeface="微软雅黑" panose="020B0503020204020204" pitchFamily="34" charset="-122"/>
                        </a:rPr>
                        <a:t>15000</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a:effectLst/>
                          <a:latin typeface="微软雅黑" panose="020B0503020204020204" pitchFamily="34" charset="-122"/>
                          <a:ea typeface="微软雅黑" panose="020B0503020204020204" pitchFamily="34" charset="-122"/>
                        </a:rPr>
                        <a:t>有</a:t>
                      </a:r>
                      <a:endParaRPr lang="zh-CN" sz="1600" kern="100">
                        <a:effectLst/>
                        <a:latin typeface="微软雅黑" panose="020B0503020204020204" pitchFamily="34" charset="-122"/>
                        <a:ea typeface="微软雅黑" panose="020B0503020204020204" pitchFamily="34" charset="-122"/>
                      </a:endParaRPr>
                    </a:p>
                  </a:txBody>
                  <a:tcPr marL="104145" marR="104145" marT="0" marB="0" anchor="ctr"/>
                </a:tc>
                <a:tc>
                  <a:txBody>
                    <a:bodyPr/>
                    <a:lstStyle/>
                    <a:p>
                      <a:pPr algn="ctr">
                        <a:lnSpc>
                          <a:spcPct val="150000"/>
                        </a:lnSpc>
                        <a:spcAft>
                          <a:spcPts val="0"/>
                        </a:spcAft>
                      </a:pPr>
                      <a:r>
                        <a:rPr lang="zh-CN" sz="1900" kern="0" dirty="0">
                          <a:effectLst/>
                          <a:latin typeface="微软雅黑" panose="020B0503020204020204" pitchFamily="34" charset="-122"/>
                          <a:ea typeface="微软雅黑" panose="020B0503020204020204" pitchFamily="34" charset="-122"/>
                        </a:rPr>
                        <a:t>有</a:t>
                      </a:r>
                      <a:endParaRPr lang="zh-CN" sz="1600" kern="100" dirty="0">
                        <a:effectLst/>
                        <a:latin typeface="微软雅黑" panose="020B0503020204020204" pitchFamily="34" charset="-122"/>
                        <a:ea typeface="微软雅黑" panose="020B0503020204020204" pitchFamily="34" charset="-122"/>
                      </a:endParaRPr>
                    </a:p>
                  </a:txBody>
                  <a:tcPr marL="104145" marR="104145"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29920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11.6.2 </a:t>
            </a:r>
            <a:r>
              <a:rPr lang="zh-CN" altLang="en-US" sz="3200" dirty="0">
                <a:solidFill>
                  <a:srgbClr val="1353A2"/>
                </a:solidFill>
                <a:latin typeface="微软雅黑" pitchFamily="34" charset="-122"/>
                <a:ea typeface="微软雅黑" pitchFamily="34" charset="-122"/>
                <a:cs typeface="+mn-cs"/>
              </a:rPr>
              <a:t>飞机类的设计与实现</a:t>
            </a:r>
          </a:p>
        </p:txBody>
      </p:sp>
      <p:sp>
        <p:nvSpPr>
          <p:cNvPr id="5" name="矩形 4"/>
          <p:cNvSpPr/>
          <p:nvPr/>
        </p:nvSpPr>
        <p:spPr>
          <a:xfrm>
            <a:off x="600502" y="1181923"/>
            <a:ext cx="10972799" cy="110799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a:solidFill>
                  <a:schemeClr val="bg1">
                    <a:lumMod val="50000"/>
                  </a:schemeClr>
                </a:solidFill>
                <a:latin typeface="微软雅黑" pitchFamily="34" charset="-122"/>
                <a:ea typeface="微软雅黑" pitchFamily="34" charset="-122"/>
              </a:rPr>
              <a:t>1. </a:t>
            </a:r>
            <a:r>
              <a:rPr kumimoji="1" lang="zh-CN" altLang="en-US" sz="2400">
                <a:solidFill>
                  <a:schemeClr val="bg1">
                    <a:lumMod val="50000"/>
                  </a:schemeClr>
                </a:solidFill>
                <a:latin typeface="微软雅黑" pitchFamily="34" charset="-122"/>
                <a:ea typeface="微软雅黑" pitchFamily="34" charset="-122"/>
              </a:rPr>
              <a:t>设</a:t>
            </a:r>
            <a:r>
              <a:rPr kumimoji="1" lang="zh-CN" altLang="en-US" sz="2400" dirty="0">
                <a:solidFill>
                  <a:schemeClr val="bg1">
                    <a:lumMod val="50000"/>
                  </a:schemeClr>
                </a:solidFill>
                <a:latin typeface="微软雅黑" pitchFamily="34" charset="-122"/>
                <a:ea typeface="微软雅黑" pitchFamily="34" charset="-122"/>
              </a:rPr>
              <a:t>计飞机类</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下面根据飞机的特征和行为飞机类（</a:t>
            </a:r>
            <a:r>
              <a:rPr kumimoji="1" lang="en-US" altLang="zh-CN" sz="2000" dirty="0">
                <a:solidFill>
                  <a:schemeClr val="bg1">
                    <a:lumMod val="50000"/>
                  </a:schemeClr>
                </a:solidFill>
                <a:latin typeface="微软雅黑" pitchFamily="34" charset="-122"/>
                <a:ea typeface="微软雅黑" pitchFamily="34" charset="-122"/>
              </a:rPr>
              <a:t>Plane</a:t>
            </a:r>
            <a:r>
              <a:rPr kumimoji="1" lang="zh-CN" altLang="en-US" sz="2000" dirty="0">
                <a:solidFill>
                  <a:schemeClr val="bg1">
                    <a:lumMod val="50000"/>
                  </a:schemeClr>
                </a:solidFill>
                <a:latin typeface="微软雅黑" pitchFamily="34" charset="-122"/>
                <a:ea typeface="微软雅黑" pitchFamily="34" charset="-122"/>
              </a:rPr>
              <a:t>）。</a:t>
            </a:r>
            <a:r>
              <a:rPr kumimoji="1" lang="en-US" altLang="zh-CN" sz="2000" dirty="0">
                <a:solidFill>
                  <a:schemeClr val="bg1">
                    <a:lumMod val="50000"/>
                  </a:schemeClr>
                </a:solidFill>
                <a:latin typeface="微软雅黑" pitchFamily="34" charset="-122"/>
                <a:ea typeface="微软雅黑" pitchFamily="34" charset="-122"/>
              </a:rPr>
              <a:t>Plane</a:t>
            </a:r>
            <a:r>
              <a:rPr kumimoji="1" lang="zh-CN" altLang="en-US" sz="2000" dirty="0">
                <a:solidFill>
                  <a:schemeClr val="bg1">
                    <a:lumMod val="50000"/>
                  </a:schemeClr>
                </a:solidFill>
                <a:latin typeface="微软雅黑" pitchFamily="34" charset="-122"/>
                <a:ea typeface="微软雅黑" pitchFamily="34" charset="-122"/>
              </a:rPr>
              <a:t>类的类图如图所示。</a:t>
            </a:r>
          </a:p>
        </p:txBody>
      </p:sp>
      <p:pic>
        <p:nvPicPr>
          <p:cNvPr id="96258" name="图片 29" descr="E:\Python学科\Python店销书\修改后稿子\飞机大战讲义3.0\images\018_飞机类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616" y="2289919"/>
            <a:ext cx="3450570" cy="402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314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11.6.2 </a:t>
            </a:r>
            <a:r>
              <a:rPr lang="zh-CN" altLang="en-US" sz="3200" dirty="0">
                <a:solidFill>
                  <a:srgbClr val="1353A2"/>
                </a:solidFill>
                <a:latin typeface="微软雅黑" pitchFamily="34" charset="-122"/>
                <a:ea typeface="微软雅黑" pitchFamily="34" charset="-122"/>
                <a:cs typeface="+mn-cs"/>
              </a:rPr>
              <a:t>飞机类的设计与实现</a:t>
            </a:r>
          </a:p>
        </p:txBody>
      </p:sp>
      <p:sp>
        <p:nvSpPr>
          <p:cNvPr id="5" name="矩形 4"/>
          <p:cNvSpPr/>
          <p:nvPr/>
        </p:nvSpPr>
        <p:spPr>
          <a:xfrm>
            <a:off x="600502" y="1181923"/>
            <a:ext cx="10972799" cy="110799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a:solidFill>
                  <a:srgbClr val="FF0000"/>
                </a:solidFill>
                <a:latin typeface="微软雅黑" pitchFamily="34" charset="-122"/>
                <a:ea typeface="微软雅黑" pitchFamily="34" charset="-122"/>
              </a:rPr>
              <a:t>1.</a:t>
            </a:r>
            <a:r>
              <a:rPr kumimoji="1" lang="zh-CN" altLang="en-US" sz="2400">
                <a:solidFill>
                  <a:srgbClr val="FF0000"/>
                </a:solidFill>
                <a:latin typeface="微软雅黑" pitchFamily="34" charset="-122"/>
                <a:ea typeface="微软雅黑" pitchFamily="34" charset="-122"/>
              </a:rPr>
              <a:t>设</a:t>
            </a:r>
            <a:r>
              <a:rPr kumimoji="1" lang="zh-CN" altLang="en-US" sz="2400" dirty="0">
                <a:solidFill>
                  <a:srgbClr val="FF0000"/>
                </a:solidFill>
                <a:latin typeface="微软雅黑" pitchFamily="34" charset="-122"/>
                <a:ea typeface="微软雅黑" pitchFamily="34" charset="-122"/>
              </a:rPr>
              <a:t>计飞机类</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下面根据飞机的特征和行为飞机类（</a:t>
            </a:r>
            <a:r>
              <a:rPr kumimoji="1" lang="en-US" altLang="zh-CN" sz="2000" dirty="0">
                <a:solidFill>
                  <a:schemeClr val="bg1">
                    <a:lumMod val="50000"/>
                  </a:schemeClr>
                </a:solidFill>
                <a:latin typeface="微软雅黑" pitchFamily="34" charset="-122"/>
                <a:ea typeface="微软雅黑" pitchFamily="34" charset="-122"/>
              </a:rPr>
              <a:t>Plane</a:t>
            </a:r>
            <a:r>
              <a:rPr kumimoji="1" lang="zh-CN" altLang="en-US" sz="2000" dirty="0">
                <a:solidFill>
                  <a:schemeClr val="bg1">
                    <a:lumMod val="50000"/>
                  </a:schemeClr>
                </a:solidFill>
                <a:latin typeface="微软雅黑" pitchFamily="34" charset="-122"/>
                <a:ea typeface="微软雅黑" pitchFamily="34" charset="-122"/>
              </a:rPr>
              <a:t>）。</a:t>
            </a:r>
            <a:r>
              <a:rPr kumimoji="1" lang="en-US" altLang="zh-CN" sz="2000" dirty="0">
                <a:solidFill>
                  <a:schemeClr val="bg1">
                    <a:lumMod val="50000"/>
                  </a:schemeClr>
                </a:solidFill>
                <a:latin typeface="微软雅黑" pitchFamily="34" charset="-122"/>
                <a:ea typeface="微软雅黑" pitchFamily="34" charset="-122"/>
              </a:rPr>
              <a:t>Plane</a:t>
            </a:r>
            <a:r>
              <a:rPr kumimoji="1" lang="zh-CN" altLang="en-US" sz="2000" dirty="0">
                <a:solidFill>
                  <a:schemeClr val="bg1">
                    <a:lumMod val="50000"/>
                  </a:schemeClr>
                </a:solidFill>
                <a:latin typeface="微软雅黑" pitchFamily="34" charset="-122"/>
                <a:ea typeface="微软雅黑" pitchFamily="34" charset="-122"/>
              </a:rPr>
              <a:t>类的类图如图所示。</a:t>
            </a:r>
          </a:p>
        </p:txBody>
      </p:sp>
      <p:pic>
        <p:nvPicPr>
          <p:cNvPr id="96258" name="图片 29" descr="E:\Python学科\Python店销书\修改后稿子\飞机大战讲义3.0\images\018_飞机类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046" y="2289919"/>
            <a:ext cx="3450570" cy="402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361616" y="2289919"/>
            <a:ext cx="7211685" cy="369332"/>
          </a:xfrm>
          <a:prstGeom prst="rect">
            <a:avLst/>
          </a:prstGeom>
        </p:spPr>
        <p:txBody>
          <a:bodyPr wrap="square">
            <a:spAutoFit/>
          </a:bodyPr>
          <a:lstStyle/>
          <a:p>
            <a:r>
              <a:rPr lang="en-US" altLang="zh-CN" dirty="0"/>
              <a:t>Plane</a:t>
            </a:r>
            <a:r>
              <a:rPr lang="zh-CN" altLang="zh-CN" dirty="0"/>
              <a:t>类的属性包括</a:t>
            </a:r>
            <a:r>
              <a:rPr lang="en-US" altLang="zh-CN" dirty="0"/>
              <a:t>hp</a:t>
            </a:r>
            <a:r>
              <a:rPr lang="zh-CN" altLang="zh-CN" dirty="0"/>
              <a:t>、</a:t>
            </a:r>
            <a:r>
              <a:rPr lang="en-US" altLang="zh-CN" dirty="0"/>
              <a:t>max_hp</a:t>
            </a:r>
            <a:r>
              <a:rPr lang="zh-CN" altLang="zh-CN" dirty="0"/>
              <a:t>、</a:t>
            </a:r>
            <a:r>
              <a:rPr lang="en-US" altLang="zh-CN" dirty="0"/>
              <a:t>value</a:t>
            </a:r>
            <a:r>
              <a:rPr lang="zh-CN" altLang="zh-CN" dirty="0"/>
              <a:t>等，各个属性的说明如表所示。</a:t>
            </a:r>
          </a:p>
        </p:txBody>
      </p:sp>
      <p:graphicFrame>
        <p:nvGraphicFramePr>
          <p:cNvPr id="3" name="表格 2"/>
          <p:cNvGraphicFramePr>
            <a:graphicFrameLocks noGrp="1"/>
          </p:cNvGraphicFramePr>
          <p:nvPr>
            <p:extLst>
              <p:ext uri="{D42A27DB-BD31-4B8C-83A1-F6EECF244321}">
                <p14:modId xmlns:p14="http://schemas.microsoft.com/office/powerpoint/2010/main" val="3275296000"/>
              </p:ext>
            </p:extLst>
          </p:nvPr>
        </p:nvGraphicFramePr>
        <p:xfrm>
          <a:off x="4458951" y="2659251"/>
          <a:ext cx="7005168" cy="3653824"/>
        </p:xfrm>
        <a:graphic>
          <a:graphicData uri="http://schemas.openxmlformats.org/drawingml/2006/table">
            <a:tbl>
              <a:tblPr>
                <a:tableStyleId>{5C22544A-7EE6-4342-B048-85BDC9FD1C3A}</a:tableStyleId>
              </a:tblPr>
              <a:tblGrid>
                <a:gridCol w="2015010">
                  <a:extLst>
                    <a:ext uri="{9D8B030D-6E8A-4147-A177-3AD203B41FA5}">
                      <a16:colId xmlns:a16="http://schemas.microsoft.com/office/drawing/2014/main" val="20000"/>
                    </a:ext>
                  </a:extLst>
                </a:gridCol>
                <a:gridCol w="4990158">
                  <a:extLst>
                    <a:ext uri="{9D8B030D-6E8A-4147-A177-3AD203B41FA5}">
                      <a16:colId xmlns:a16="http://schemas.microsoft.com/office/drawing/2014/main" val="20001"/>
                    </a:ext>
                  </a:extLst>
                </a:gridCol>
              </a:tblGrid>
              <a:tr h="299603">
                <a:tc>
                  <a:txBody>
                    <a:bodyPr/>
                    <a:lstStyle/>
                    <a:p>
                      <a:pPr algn="ctr">
                        <a:lnSpc>
                          <a:spcPct val="115000"/>
                        </a:lnSpc>
                        <a:spcAft>
                          <a:spcPts val="0"/>
                        </a:spcAft>
                      </a:pPr>
                      <a:r>
                        <a:rPr lang="zh-CN" sz="1400" b="1" kern="0" dirty="0">
                          <a:solidFill>
                            <a:schemeClr val="bg1"/>
                          </a:solidFill>
                          <a:effectLst/>
                          <a:latin typeface="微软雅黑" panose="020B0503020204020204" pitchFamily="34" charset="-122"/>
                          <a:ea typeface="微软雅黑" panose="020B0503020204020204" pitchFamily="34" charset="-122"/>
                        </a:rPr>
                        <a:t>属性</a:t>
                      </a:r>
                      <a:endParaRPr lang="zh-CN" sz="1100" b="1"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solidFill>
                      <a:srgbClr val="1353A2"/>
                    </a:solidFill>
                  </a:tcPr>
                </a:tc>
                <a:tc>
                  <a:txBody>
                    <a:bodyPr/>
                    <a:lstStyle/>
                    <a:p>
                      <a:pPr algn="ctr">
                        <a:lnSpc>
                          <a:spcPct val="115000"/>
                        </a:lnSpc>
                        <a:spcAft>
                          <a:spcPts val="0"/>
                        </a:spcAft>
                      </a:pPr>
                      <a:r>
                        <a:rPr lang="zh-CN" sz="1400" b="1" kern="0" dirty="0">
                          <a:solidFill>
                            <a:schemeClr val="bg1"/>
                          </a:solidFill>
                          <a:effectLst/>
                          <a:latin typeface="微软雅黑" panose="020B0503020204020204" pitchFamily="34" charset="-122"/>
                          <a:ea typeface="微软雅黑" panose="020B0503020204020204" pitchFamily="34" charset="-122"/>
                        </a:rPr>
                        <a:t>说明</a:t>
                      </a:r>
                      <a:endParaRPr lang="zh-CN" sz="1100" b="1"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solidFill>
                      <a:srgbClr val="1353A2"/>
                    </a:solidFill>
                  </a:tcPr>
                </a:tc>
                <a:extLst>
                  <a:ext uri="{0D108BD9-81ED-4DB2-BD59-A6C34878D82A}">
                    <a16:rowId xmlns:a16="http://schemas.microsoft.com/office/drawing/2014/main" val="10000"/>
                  </a:ext>
                </a:extLst>
              </a:tr>
              <a:tr h="299603">
                <a:tc>
                  <a:txBody>
                    <a:bodyPr/>
                    <a:lstStyle/>
                    <a:p>
                      <a:pPr algn="ctr">
                        <a:lnSpc>
                          <a:spcPct val="115000"/>
                        </a:lnSpc>
                        <a:spcAft>
                          <a:spcPts val="0"/>
                        </a:spcAft>
                      </a:pPr>
                      <a:r>
                        <a:rPr lang="en-US" sz="1400" kern="100">
                          <a:effectLst/>
                          <a:latin typeface="微软雅黑" panose="020B0503020204020204" pitchFamily="34" charset="-122"/>
                          <a:ea typeface="微软雅黑" panose="020B0503020204020204" pitchFamily="34" charset="-122"/>
                        </a:rPr>
                        <a:t>hp</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400" kern="100">
                          <a:effectLst/>
                          <a:latin typeface="微软雅黑" panose="020B0503020204020204" pitchFamily="34" charset="-122"/>
                          <a:ea typeface="微软雅黑" panose="020B0503020204020204" pitchFamily="34" charset="-122"/>
                        </a:rPr>
                        <a:t>当前生命值。初始化时指定，被击中时会变化</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628500">
                <a:tc>
                  <a:txBody>
                    <a:bodyPr/>
                    <a:lstStyle/>
                    <a:p>
                      <a:pPr algn="ctr">
                        <a:lnSpc>
                          <a:spcPct val="115000"/>
                        </a:lnSpc>
                        <a:spcAft>
                          <a:spcPts val="0"/>
                        </a:spcAft>
                      </a:pPr>
                      <a:r>
                        <a:rPr lang="en-US" sz="1400" kern="100">
                          <a:effectLst/>
                          <a:latin typeface="微软雅黑" panose="020B0503020204020204" pitchFamily="34" charset="-122"/>
                          <a:ea typeface="微软雅黑" panose="020B0503020204020204" pitchFamily="34" charset="-122"/>
                        </a:rPr>
                        <a:t>max_hp</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400" kern="100">
                          <a:effectLst/>
                          <a:latin typeface="微软雅黑" panose="020B0503020204020204" pitchFamily="34" charset="-122"/>
                          <a:ea typeface="微软雅黑" panose="020B0503020204020204" pitchFamily="34" charset="-122"/>
                        </a:rPr>
                        <a:t>初始生命值。初始化时等于当前生命值，用于判断敌机是否受损，</a:t>
                      </a:r>
                      <a:r>
                        <a:rPr lang="en-US" sz="1400" kern="100">
                          <a:effectLst/>
                          <a:latin typeface="微软雅黑" panose="020B0503020204020204" pitchFamily="34" charset="-122"/>
                          <a:ea typeface="微软雅黑" panose="020B0503020204020204" pitchFamily="34" charset="-122"/>
                        </a:rPr>
                        <a:t> 0 &lt; hp &lt; max_hp</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r h="299603">
                <a:tc>
                  <a:txBody>
                    <a:bodyPr/>
                    <a:lstStyle/>
                    <a:p>
                      <a:pPr algn="ctr">
                        <a:lnSpc>
                          <a:spcPct val="115000"/>
                        </a:lnSpc>
                        <a:spcAft>
                          <a:spcPts val="0"/>
                        </a:spcAft>
                      </a:pPr>
                      <a:r>
                        <a:rPr lang="en-US" sz="1400" kern="100">
                          <a:effectLst/>
                          <a:latin typeface="微软雅黑" panose="020B0503020204020204" pitchFamily="34" charset="-122"/>
                          <a:ea typeface="微软雅黑" panose="020B0503020204020204" pitchFamily="34" charset="-122"/>
                        </a:rPr>
                        <a:t>value</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400" kern="100">
                          <a:effectLst/>
                          <a:latin typeface="微软雅黑" panose="020B0503020204020204" pitchFamily="34" charset="-122"/>
                          <a:ea typeface="微软雅黑" panose="020B0503020204020204" pitchFamily="34" charset="-122"/>
                        </a:rPr>
                        <a:t>分值。敌机被摧毁后的得分</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3"/>
                  </a:ext>
                </a:extLst>
              </a:tr>
              <a:tr h="299603">
                <a:tc>
                  <a:txBody>
                    <a:bodyPr/>
                    <a:lstStyle/>
                    <a:p>
                      <a:pPr algn="ctr">
                        <a:lnSpc>
                          <a:spcPct val="115000"/>
                        </a:lnSpc>
                        <a:spcAft>
                          <a:spcPts val="0"/>
                        </a:spcAft>
                      </a:pPr>
                      <a:r>
                        <a:rPr lang="en-US" sz="1400" kern="100">
                          <a:effectLst/>
                          <a:latin typeface="微软雅黑" panose="020B0503020204020204" pitchFamily="34" charset="-122"/>
                          <a:ea typeface="微软雅黑" panose="020B0503020204020204" pitchFamily="34" charset="-122"/>
                        </a:rPr>
                        <a:t>wav_name</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400" kern="100">
                          <a:effectLst/>
                          <a:latin typeface="微软雅黑" panose="020B0503020204020204" pitchFamily="34" charset="-122"/>
                          <a:ea typeface="微软雅黑" panose="020B0503020204020204" pitchFamily="34" charset="-122"/>
                        </a:rPr>
                        <a:t>被摧毁时播放的音效文件名</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4"/>
                  </a:ext>
                </a:extLst>
              </a:tr>
              <a:tr h="299603">
                <a:tc>
                  <a:txBody>
                    <a:bodyPr/>
                    <a:lstStyle/>
                    <a:p>
                      <a:pPr algn="ctr">
                        <a:lnSpc>
                          <a:spcPct val="115000"/>
                        </a:lnSpc>
                        <a:spcAft>
                          <a:spcPts val="0"/>
                        </a:spcAft>
                      </a:pPr>
                      <a:r>
                        <a:rPr lang="en-US" sz="1400" kern="100">
                          <a:effectLst/>
                          <a:latin typeface="微软雅黑" panose="020B0503020204020204" pitchFamily="34" charset="-122"/>
                          <a:ea typeface="微软雅黑" panose="020B0503020204020204" pitchFamily="34" charset="-122"/>
                        </a:rPr>
                        <a:t>normal_images</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400" kern="100">
                          <a:effectLst/>
                          <a:latin typeface="微软雅黑" panose="020B0503020204020204" pitchFamily="34" charset="-122"/>
                          <a:ea typeface="微软雅黑" panose="020B0503020204020204" pitchFamily="34" charset="-122"/>
                        </a:rPr>
                        <a:t>正常状态图像列表</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5"/>
                  </a:ext>
                </a:extLst>
              </a:tr>
              <a:tr h="299603">
                <a:tc>
                  <a:txBody>
                    <a:bodyPr/>
                    <a:lstStyle/>
                    <a:p>
                      <a:pPr algn="ctr">
                        <a:lnSpc>
                          <a:spcPct val="115000"/>
                        </a:lnSpc>
                        <a:spcAft>
                          <a:spcPts val="0"/>
                        </a:spcAft>
                      </a:pPr>
                      <a:r>
                        <a:rPr lang="en-US" sz="1400" kern="100">
                          <a:effectLst/>
                          <a:latin typeface="微软雅黑" panose="020B0503020204020204" pitchFamily="34" charset="-122"/>
                          <a:ea typeface="微软雅黑" panose="020B0503020204020204" pitchFamily="34" charset="-122"/>
                        </a:rPr>
                        <a:t>normal_index</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400" kern="100">
                          <a:effectLst/>
                          <a:latin typeface="微软雅黑" panose="020B0503020204020204" pitchFamily="34" charset="-122"/>
                          <a:ea typeface="微软雅黑" panose="020B0503020204020204" pitchFamily="34" charset="-122"/>
                        </a:rPr>
                        <a:t>正常状态图像索引</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6"/>
                  </a:ext>
                </a:extLst>
              </a:tr>
              <a:tr h="628500">
                <a:tc>
                  <a:txBody>
                    <a:bodyPr/>
                    <a:lstStyle/>
                    <a:p>
                      <a:pPr algn="ctr">
                        <a:lnSpc>
                          <a:spcPct val="115000"/>
                        </a:lnSpc>
                        <a:spcAft>
                          <a:spcPts val="0"/>
                        </a:spcAft>
                      </a:pPr>
                      <a:r>
                        <a:rPr lang="en-US" sz="1400" kern="100">
                          <a:effectLst/>
                          <a:latin typeface="微软雅黑" panose="020B0503020204020204" pitchFamily="34" charset="-122"/>
                          <a:ea typeface="微软雅黑" panose="020B0503020204020204" pitchFamily="34" charset="-122"/>
                        </a:rPr>
                        <a:t>hurt_image</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400" kern="100" dirty="0">
                          <a:effectLst/>
                          <a:latin typeface="微软雅黑" panose="020B0503020204020204" pitchFamily="34" charset="-122"/>
                          <a:ea typeface="微软雅黑" panose="020B0503020204020204" pitchFamily="34" charset="-122"/>
                        </a:rPr>
                        <a:t>受损图像（注意，所有类型的飞机在受损时都没有逐帧动画）</a:t>
                      </a:r>
                      <a:endParaRPr lang="zh-CN" sz="11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7"/>
                  </a:ext>
                </a:extLst>
              </a:tr>
              <a:tr h="299603">
                <a:tc>
                  <a:txBody>
                    <a:bodyPr/>
                    <a:lstStyle/>
                    <a:p>
                      <a:pPr algn="ctr">
                        <a:lnSpc>
                          <a:spcPct val="115000"/>
                        </a:lnSpc>
                        <a:spcAft>
                          <a:spcPts val="0"/>
                        </a:spcAft>
                      </a:pPr>
                      <a:r>
                        <a:rPr lang="en-US" sz="1400" kern="100">
                          <a:effectLst/>
                          <a:latin typeface="微软雅黑" panose="020B0503020204020204" pitchFamily="34" charset="-122"/>
                          <a:ea typeface="微软雅黑" panose="020B0503020204020204" pitchFamily="34" charset="-122"/>
                        </a:rPr>
                        <a:t>destroy_images</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400" kern="100">
                          <a:effectLst/>
                          <a:latin typeface="微软雅黑" panose="020B0503020204020204" pitchFamily="34" charset="-122"/>
                          <a:ea typeface="微软雅黑" panose="020B0503020204020204" pitchFamily="34" charset="-122"/>
                        </a:rPr>
                        <a:t>摧毁状态图像列表</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8"/>
                  </a:ext>
                </a:extLst>
              </a:tr>
              <a:tr h="299603">
                <a:tc>
                  <a:txBody>
                    <a:bodyPr/>
                    <a:lstStyle/>
                    <a:p>
                      <a:pPr algn="ctr">
                        <a:lnSpc>
                          <a:spcPct val="115000"/>
                        </a:lnSpc>
                        <a:spcAft>
                          <a:spcPts val="0"/>
                        </a:spcAft>
                      </a:pPr>
                      <a:r>
                        <a:rPr lang="en-US" sz="1400" kern="100">
                          <a:effectLst/>
                          <a:latin typeface="微软雅黑" panose="020B0503020204020204" pitchFamily="34" charset="-122"/>
                          <a:ea typeface="微软雅黑" panose="020B0503020204020204" pitchFamily="34" charset="-122"/>
                        </a:rPr>
                        <a:t>destroy_index</a:t>
                      </a:r>
                      <a:endParaRPr lang="zh-CN" sz="11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400" kern="100" dirty="0">
                          <a:effectLst/>
                          <a:latin typeface="微软雅黑" panose="020B0503020204020204" pitchFamily="34" charset="-122"/>
                          <a:ea typeface="微软雅黑" panose="020B0503020204020204" pitchFamily="34" charset="-122"/>
                        </a:rPr>
                        <a:t>摧毁状态图像索引</a:t>
                      </a:r>
                      <a:endParaRPr lang="zh-CN" sz="11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045254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329840" y="572250"/>
            <a:ext cx="8360079" cy="535531"/>
          </a:xfrm>
          <a:prstGeom prst="rect">
            <a:avLst/>
          </a:prstGeom>
          <a:noFill/>
          <a:effectLst>
            <a:reflection blurRad="6350" stA="50000" endA="300" endPos="38500" dist="50800" dir="5400000" sy="-100000" algn="bl" rotWithShape="0"/>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353A2"/>
                </a:solidFill>
                <a:latin typeface="微软雅黑" pitchFamily="34" charset="-122"/>
                <a:ea typeface="微软雅黑" pitchFamily="34" charset="-122"/>
                <a:cs typeface="+mn-cs"/>
              </a:rPr>
              <a:t>11.6.2 </a:t>
            </a:r>
            <a:r>
              <a:rPr lang="zh-CN" altLang="en-US" sz="3200" dirty="0">
                <a:solidFill>
                  <a:srgbClr val="1353A2"/>
                </a:solidFill>
                <a:latin typeface="微软雅黑" pitchFamily="34" charset="-122"/>
                <a:ea typeface="微软雅黑" pitchFamily="34" charset="-122"/>
                <a:cs typeface="+mn-cs"/>
              </a:rPr>
              <a:t>飞机类的设计与实现</a:t>
            </a:r>
          </a:p>
        </p:txBody>
      </p:sp>
      <p:sp>
        <p:nvSpPr>
          <p:cNvPr id="5" name="矩形 4"/>
          <p:cNvSpPr/>
          <p:nvPr/>
        </p:nvSpPr>
        <p:spPr>
          <a:xfrm>
            <a:off x="600502" y="1181923"/>
            <a:ext cx="10972799" cy="1107996"/>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0725">
              <a:lnSpc>
                <a:spcPct val="150000"/>
              </a:lnSpc>
            </a:pPr>
            <a:r>
              <a:rPr kumimoji="1" lang="en-US" altLang="zh-CN" sz="2400">
                <a:solidFill>
                  <a:srgbClr val="FF0000"/>
                </a:solidFill>
                <a:latin typeface="微软雅黑" pitchFamily="34" charset="-122"/>
                <a:ea typeface="微软雅黑" pitchFamily="34" charset="-122"/>
              </a:rPr>
              <a:t>1.</a:t>
            </a:r>
            <a:r>
              <a:rPr kumimoji="1" lang="zh-CN" altLang="en-US" sz="2400">
                <a:solidFill>
                  <a:srgbClr val="FF0000"/>
                </a:solidFill>
                <a:latin typeface="微软雅黑" pitchFamily="34" charset="-122"/>
                <a:ea typeface="微软雅黑" pitchFamily="34" charset="-122"/>
              </a:rPr>
              <a:t>设</a:t>
            </a:r>
            <a:r>
              <a:rPr kumimoji="1" lang="zh-CN" altLang="en-US" sz="2400" dirty="0">
                <a:solidFill>
                  <a:srgbClr val="FF0000"/>
                </a:solidFill>
                <a:latin typeface="微软雅黑" pitchFamily="34" charset="-122"/>
                <a:ea typeface="微软雅黑" pitchFamily="34" charset="-122"/>
              </a:rPr>
              <a:t>计飞机类</a:t>
            </a:r>
          </a:p>
          <a:p>
            <a:pPr defTabSz="720725">
              <a:lnSpc>
                <a:spcPct val="150000"/>
              </a:lnSpc>
            </a:pPr>
            <a:r>
              <a:rPr kumimoji="1" lang="zh-CN" altLang="en-US" sz="2000" dirty="0">
                <a:solidFill>
                  <a:schemeClr val="bg1">
                    <a:lumMod val="50000"/>
                  </a:schemeClr>
                </a:solidFill>
                <a:latin typeface="微软雅黑" pitchFamily="34" charset="-122"/>
                <a:ea typeface="微软雅黑" pitchFamily="34" charset="-122"/>
              </a:rPr>
              <a:t>下面根据飞机的特征和行为飞机类（</a:t>
            </a:r>
            <a:r>
              <a:rPr kumimoji="1" lang="en-US" altLang="zh-CN" sz="2000" dirty="0">
                <a:solidFill>
                  <a:schemeClr val="bg1">
                    <a:lumMod val="50000"/>
                  </a:schemeClr>
                </a:solidFill>
                <a:latin typeface="微软雅黑" pitchFamily="34" charset="-122"/>
                <a:ea typeface="微软雅黑" pitchFamily="34" charset="-122"/>
              </a:rPr>
              <a:t>Plane</a:t>
            </a:r>
            <a:r>
              <a:rPr kumimoji="1" lang="zh-CN" altLang="en-US" sz="2000" dirty="0">
                <a:solidFill>
                  <a:schemeClr val="bg1">
                    <a:lumMod val="50000"/>
                  </a:schemeClr>
                </a:solidFill>
                <a:latin typeface="微软雅黑" pitchFamily="34" charset="-122"/>
                <a:ea typeface="微软雅黑" pitchFamily="34" charset="-122"/>
              </a:rPr>
              <a:t>）。</a:t>
            </a:r>
            <a:r>
              <a:rPr kumimoji="1" lang="en-US" altLang="zh-CN" sz="2000" dirty="0">
                <a:solidFill>
                  <a:schemeClr val="bg1">
                    <a:lumMod val="50000"/>
                  </a:schemeClr>
                </a:solidFill>
                <a:latin typeface="微软雅黑" pitchFamily="34" charset="-122"/>
                <a:ea typeface="微软雅黑" pitchFamily="34" charset="-122"/>
              </a:rPr>
              <a:t>Plane</a:t>
            </a:r>
            <a:r>
              <a:rPr kumimoji="1" lang="zh-CN" altLang="en-US" sz="2000" dirty="0">
                <a:solidFill>
                  <a:schemeClr val="bg1">
                    <a:lumMod val="50000"/>
                  </a:schemeClr>
                </a:solidFill>
                <a:latin typeface="微软雅黑" pitchFamily="34" charset="-122"/>
                <a:ea typeface="微软雅黑" pitchFamily="34" charset="-122"/>
              </a:rPr>
              <a:t>类的类图如图所示。</a:t>
            </a:r>
          </a:p>
        </p:txBody>
      </p:sp>
      <p:pic>
        <p:nvPicPr>
          <p:cNvPr id="96258" name="图片 29" descr="E:\Python学科\Python店销书\修改后稿子\飞机大战讲义3.0\images\018_飞机类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046" y="2289919"/>
            <a:ext cx="3450570" cy="402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361616" y="2289919"/>
            <a:ext cx="7211685" cy="646331"/>
          </a:xfrm>
          <a:prstGeom prst="rect">
            <a:avLst/>
          </a:prstGeom>
        </p:spPr>
        <p:txBody>
          <a:bodyPr wrap="square">
            <a:spAutoFit/>
          </a:bodyPr>
          <a:lstStyle/>
          <a:p>
            <a:r>
              <a:rPr lang="en-US" altLang="zh-CN" dirty="0"/>
              <a:t>Plane</a:t>
            </a:r>
            <a:r>
              <a:rPr lang="zh-CN" altLang="zh-CN" dirty="0"/>
              <a:t>类的方法包括</a:t>
            </a:r>
            <a:r>
              <a:rPr lang="en-US" altLang="zh-CN" dirty="0"/>
              <a:t>reset_plane()</a:t>
            </a:r>
            <a:r>
              <a:rPr lang="zh-CN" altLang="zh-CN" dirty="0"/>
              <a:t>和</a:t>
            </a:r>
            <a:r>
              <a:rPr lang="en-US" altLang="zh-CN" dirty="0"/>
              <a:t>update()</a:t>
            </a:r>
            <a:r>
              <a:rPr lang="zh-CN" altLang="zh-CN" dirty="0"/>
              <a:t>，关于这两个方法的说明如表所示。</a:t>
            </a:r>
          </a:p>
        </p:txBody>
      </p:sp>
      <p:graphicFrame>
        <p:nvGraphicFramePr>
          <p:cNvPr id="4" name="表格 3"/>
          <p:cNvGraphicFramePr>
            <a:graphicFrameLocks noGrp="1"/>
          </p:cNvGraphicFramePr>
          <p:nvPr>
            <p:extLst>
              <p:ext uri="{D42A27DB-BD31-4B8C-83A1-F6EECF244321}">
                <p14:modId xmlns:p14="http://schemas.microsoft.com/office/powerpoint/2010/main" val="2779776024"/>
              </p:ext>
            </p:extLst>
          </p:nvPr>
        </p:nvGraphicFramePr>
        <p:xfrm>
          <a:off x="4529138" y="3029803"/>
          <a:ext cx="6876639" cy="1600847"/>
        </p:xfrm>
        <a:graphic>
          <a:graphicData uri="http://schemas.openxmlformats.org/drawingml/2006/table">
            <a:tbl>
              <a:tblPr>
                <a:tableStyleId>{5C22544A-7EE6-4342-B048-85BDC9FD1C3A}</a:tableStyleId>
              </a:tblPr>
              <a:tblGrid>
                <a:gridCol w="1503172">
                  <a:extLst>
                    <a:ext uri="{9D8B030D-6E8A-4147-A177-3AD203B41FA5}">
                      <a16:colId xmlns:a16="http://schemas.microsoft.com/office/drawing/2014/main" val="20000"/>
                    </a:ext>
                  </a:extLst>
                </a:gridCol>
                <a:gridCol w="5373467">
                  <a:extLst>
                    <a:ext uri="{9D8B030D-6E8A-4147-A177-3AD203B41FA5}">
                      <a16:colId xmlns:a16="http://schemas.microsoft.com/office/drawing/2014/main" val="20001"/>
                    </a:ext>
                  </a:extLst>
                </a:gridCol>
              </a:tblGrid>
              <a:tr h="479183">
                <a:tc>
                  <a:txBody>
                    <a:bodyPr/>
                    <a:lstStyle/>
                    <a:p>
                      <a:pPr algn="ctr">
                        <a:lnSpc>
                          <a:spcPct val="115000"/>
                        </a:lnSpc>
                        <a:spcAft>
                          <a:spcPts val="0"/>
                        </a:spcAft>
                      </a:pPr>
                      <a:r>
                        <a:rPr lang="zh-CN" sz="1800" b="1" kern="0" dirty="0">
                          <a:solidFill>
                            <a:schemeClr val="bg1"/>
                          </a:solidFill>
                          <a:effectLst/>
                          <a:latin typeface="微软雅黑" panose="020B0503020204020204" pitchFamily="34" charset="-122"/>
                          <a:ea typeface="微软雅黑" panose="020B0503020204020204" pitchFamily="34" charset="-122"/>
                        </a:rPr>
                        <a:t>方法</a:t>
                      </a:r>
                      <a:endParaRPr lang="zh-CN" sz="1400" b="1"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solidFill>
                      <a:srgbClr val="1353A2"/>
                    </a:solidFill>
                  </a:tcPr>
                </a:tc>
                <a:tc>
                  <a:txBody>
                    <a:bodyPr/>
                    <a:lstStyle/>
                    <a:p>
                      <a:pPr algn="ctr">
                        <a:lnSpc>
                          <a:spcPct val="115000"/>
                        </a:lnSpc>
                        <a:spcAft>
                          <a:spcPts val="0"/>
                        </a:spcAft>
                      </a:pPr>
                      <a:r>
                        <a:rPr lang="zh-CN" sz="1800" b="1" kern="0" dirty="0">
                          <a:solidFill>
                            <a:schemeClr val="bg1"/>
                          </a:solidFill>
                          <a:effectLst/>
                          <a:latin typeface="微软雅黑" panose="020B0503020204020204" pitchFamily="34" charset="-122"/>
                          <a:ea typeface="微软雅黑" panose="020B0503020204020204" pitchFamily="34" charset="-122"/>
                        </a:rPr>
                        <a:t>说明</a:t>
                      </a:r>
                      <a:endParaRPr lang="zh-CN" sz="1400" b="1"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solidFill>
                      <a:srgbClr val="1353A2"/>
                    </a:solidFill>
                  </a:tcPr>
                </a:tc>
                <a:extLst>
                  <a:ext uri="{0D108BD9-81ED-4DB2-BD59-A6C34878D82A}">
                    <a16:rowId xmlns:a16="http://schemas.microsoft.com/office/drawing/2014/main" val="10000"/>
                  </a:ext>
                </a:extLst>
              </a:tr>
              <a:tr h="464200">
                <a:tc>
                  <a:txBody>
                    <a:bodyPr/>
                    <a:lstStyle/>
                    <a:p>
                      <a:pPr algn="ctr">
                        <a:lnSpc>
                          <a:spcPct val="115000"/>
                        </a:lnSpc>
                        <a:spcAft>
                          <a:spcPts val="0"/>
                        </a:spcAft>
                      </a:pPr>
                      <a:r>
                        <a:rPr lang="en-US" sz="1600" kern="100" dirty="0">
                          <a:effectLst/>
                          <a:latin typeface="微软雅黑" panose="020B0503020204020204" pitchFamily="34" charset="-122"/>
                          <a:ea typeface="微软雅黑" panose="020B0503020204020204" pitchFamily="34" charset="-122"/>
                        </a:rPr>
                        <a:t>reset_plane()</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600" kern="100" dirty="0">
                          <a:effectLst/>
                          <a:latin typeface="微软雅黑" panose="020B0503020204020204" pitchFamily="34" charset="-122"/>
                          <a:ea typeface="微软雅黑" panose="020B0503020204020204" pitchFamily="34" charset="-122"/>
                        </a:rPr>
                        <a:t>重置飞机，飞机被摧毁后，重新设置飞机的当前生命值及图像索引</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464200">
                <a:tc>
                  <a:txBody>
                    <a:bodyPr/>
                    <a:lstStyle/>
                    <a:p>
                      <a:pPr algn="ctr">
                        <a:lnSpc>
                          <a:spcPct val="115000"/>
                        </a:lnSpc>
                        <a:spcAft>
                          <a:spcPts val="0"/>
                        </a:spcAft>
                      </a:pPr>
                      <a:r>
                        <a:rPr lang="en-US" sz="1600" kern="100">
                          <a:effectLst/>
                          <a:latin typeface="微软雅黑" panose="020B0503020204020204" pitchFamily="34" charset="-122"/>
                          <a:ea typeface="微软雅黑" panose="020B0503020204020204" pitchFamily="34" charset="-122"/>
                        </a:rPr>
                        <a:t>update()</a:t>
                      </a:r>
                      <a:endParaRPr lang="zh-CN" sz="1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15000"/>
                        </a:lnSpc>
                        <a:spcAft>
                          <a:spcPts val="0"/>
                        </a:spcAft>
                      </a:pPr>
                      <a:r>
                        <a:rPr lang="zh-CN" sz="1600" kern="100" dirty="0">
                          <a:effectLst/>
                          <a:latin typeface="微软雅黑" panose="020B0503020204020204" pitchFamily="34" charset="-122"/>
                          <a:ea typeface="微软雅黑" panose="020B0503020204020204" pitchFamily="34" charset="-122"/>
                        </a:rPr>
                        <a:t>更新飞机，覆盖父类方法，根据参数设置飞机的显示图像，</a:t>
                      </a:r>
                      <a:r>
                        <a:rPr lang="en-US" sz="1600" kern="100" dirty="0">
                          <a:effectLst/>
                          <a:latin typeface="微软雅黑" panose="020B0503020204020204" pitchFamily="34" charset="-122"/>
                          <a:ea typeface="微软雅黑" panose="020B0503020204020204" pitchFamily="34" charset="-122"/>
                        </a:rPr>
                        <a:t>Plane </a:t>
                      </a:r>
                      <a:r>
                        <a:rPr lang="zh-CN" sz="1600" kern="100" dirty="0">
                          <a:effectLst/>
                          <a:latin typeface="微软雅黑" panose="020B0503020204020204" pitchFamily="34" charset="-122"/>
                          <a:ea typeface="微软雅黑" panose="020B0503020204020204" pitchFamily="34" charset="-122"/>
                        </a:rPr>
                        <a:t>类中不考虑飞机位置的变化</a:t>
                      </a:r>
                      <a:endParaRPr lang="zh-CN" sz="12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595929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42068C2-F92A-4D3A-9DCE-AFEC7C50768F}"/>
  <p:tag name="ISPRING_RESOURCE_FOLDER" val="E:\工作\工作\06-计算机网络\04-资源\3 教学PPT\第1章 初识计算机网络 教学PPT\"/>
  <p:tag name="ISPRING_PRESENTATION_PATH" val="E:\工作\工作\06-计算机网络\04-资源\3 教学PPT\第1章 初识计算机网络 教学PPT.pptx"/>
  <p:tag name="ISPRING_PROJECT_FOLDER_UPDATED" val="1"/>
  <p:tag name="ISPRING_RESOURCE_PATHS_HASH_PRESENTER" val="2b2c7a713918e0fa6b2d14c4975f2bbe1687498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4633</TotalTime>
  <Words>14657</Words>
  <Application>Microsoft Macintosh PowerPoint</Application>
  <PresentationFormat>宽屏</PresentationFormat>
  <Paragraphs>1205</Paragraphs>
  <Slides>173</Slides>
  <Notes>92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173</vt:i4>
      </vt:variant>
    </vt:vector>
  </HeadingPairs>
  <TitlesOfParts>
    <vt:vector size="184" baseType="lpstr">
      <vt:lpstr>等线</vt:lpstr>
      <vt:lpstr>等线 Light</vt:lpstr>
      <vt:lpstr>方正细倩简体</vt:lpstr>
      <vt:lpstr>微软雅黑</vt:lpstr>
      <vt:lpstr>Arial</vt:lpstr>
      <vt:lpstr>Calibri</vt:lpstr>
      <vt:lpstr>Impact</vt:lpstr>
      <vt:lpstr>Times New Roman</vt:lpstr>
      <vt:lpstr>Wingdings</vt:lpstr>
      <vt:lpstr>Office 主题​​</vt:lpstr>
      <vt:lpstr>Excel.Sheet.8</vt:lpstr>
      <vt:lpstr>第11章 飞机大战（完整版）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11.10 本章小结</vt:lpstr>
      <vt:lpstr>end</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zy</dc:creator>
  <cp:lastModifiedBy>80810</cp:lastModifiedBy>
  <cp:revision>508</cp:revision>
  <dcterms:created xsi:type="dcterms:W3CDTF">2016-08-25T05:35:30Z</dcterms:created>
  <dcterms:modified xsi:type="dcterms:W3CDTF">2021-02-02T10:51:04Z</dcterms:modified>
</cp:coreProperties>
</file>